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86" r:id="rId3"/>
    <p:sldId id="287" r:id="rId4"/>
    <p:sldId id="288" r:id="rId5"/>
    <p:sldId id="289" r:id="rId6"/>
    <p:sldId id="290" r:id="rId7"/>
    <p:sldId id="325" r:id="rId8"/>
    <p:sldId id="326" r:id="rId9"/>
    <p:sldId id="291" r:id="rId10"/>
    <p:sldId id="320" r:id="rId11"/>
    <p:sldId id="327" r:id="rId12"/>
    <p:sldId id="312" r:id="rId13"/>
    <p:sldId id="328" r:id="rId14"/>
    <p:sldId id="329" r:id="rId15"/>
    <p:sldId id="292" r:id="rId16"/>
    <p:sldId id="293" r:id="rId17"/>
    <p:sldId id="330" r:id="rId18"/>
    <p:sldId id="331" r:id="rId19"/>
    <p:sldId id="313" r:id="rId20"/>
    <p:sldId id="294" r:id="rId21"/>
    <p:sldId id="314" r:id="rId22"/>
    <p:sldId id="332" r:id="rId23"/>
    <p:sldId id="295" r:id="rId24"/>
    <p:sldId id="333" r:id="rId25"/>
    <p:sldId id="336" r:id="rId26"/>
    <p:sldId id="335" r:id="rId27"/>
    <p:sldId id="334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4" r:id="rId36"/>
    <p:sldId id="303" r:id="rId37"/>
    <p:sldId id="305" r:id="rId38"/>
    <p:sldId id="306" r:id="rId39"/>
    <p:sldId id="307" r:id="rId40"/>
    <p:sldId id="308" r:id="rId41"/>
    <p:sldId id="309" r:id="rId42"/>
    <p:sldId id="310" r:id="rId43"/>
    <p:sldId id="285" r:id="rId44"/>
  </p:sldIdLst>
  <p:sldSz cx="9144000" cy="6858000" type="screen4x3"/>
  <p:notesSz cx="6797675" cy="9931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2D4F"/>
    <a:srgbClr val="52D6B7"/>
    <a:srgbClr val="FFC761"/>
    <a:srgbClr val="5F92EF"/>
    <a:srgbClr val="51D4D7"/>
    <a:srgbClr val="BFBFBF"/>
    <a:srgbClr val="BFABFF"/>
    <a:srgbClr val="196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92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153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19E85A-2586-4F5C-82A1-231F1916C1F5}" type="datetimeFigureOut">
              <a:rPr lang="ru-RU" smtClean="0"/>
              <a:pPr>
                <a:defRPr/>
              </a:pPr>
              <a:t>10.01.2020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E5684-BDC6-4EB5-8360-8931828F48F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D0A77F-69B7-484F-A374-B8C11AF4D546}" type="datetimeFigureOut">
              <a:rPr lang="ru-RU" smtClean="0"/>
              <a:pPr>
                <a:defRPr/>
              </a:pPr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63EC2-1565-4321-92AF-B3F52EEE57B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C0F0F-CBDD-432C-A1E6-9B3971091E2F}" type="datetimeFigureOut">
              <a:rPr lang="ru-RU" smtClean="0"/>
              <a:pPr>
                <a:defRPr/>
              </a:pPr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B2371E-D1C2-4D1F-9ECD-E61B44CDCD8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D10AEF-CA54-4F73-BDB6-5902A338ED8E}" type="datetimeFigureOut">
              <a:rPr lang="ru-RU" smtClean="0"/>
              <a:pPr>
                <a:defRPr/>
              </a:pPr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B0642-4D0B-4D2B-81F8-D1D202221E8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C1EA82-A489-4EF4-8F69-BE5A88047D0C}" type="datetimeFigureOut">
              <a:rPr lang="ru-RU" smtClean="0"/>
              <a:pPr>
                <a:defRPr/>
              </a:pPr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662DDE16-69E3-4DA4-88A1-EC5BE1CF1DE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15F107-E520-4BE7-8DD5-5D40883563F0}" type="datetimeFigureOut">
              <a:rPr lang="ru-RU" smtClean="0"/>
              <a:pPr>
                <a:defRPr/>
              </a:pPr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803E8-5736-412F-81D0-69687531AF4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C3DA5-D6B1-4421-9946-BAB1965A464E}" type="datetimeFigureOut">
              <a:rPr lang="ru-RU" smtClean="0"/>
              <a:pPr>
                <a:defRPr/>
              </a:pPr>
              <a:t>10.01.2020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D18B5-58A2-4D50-99C8-60B3832CA13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6020AA-2F27-4A44-9E75-B26F72A28232}" type="datetimeFigureOut">
              <a:rPr lang="ru-RU" smtClean="0"/>
              <a:pPr>
                <a:defRPr/>
              </a:pPr>
              <a:t>10.01.2020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DC9A8-3C09-4DDC-9CDD-BCBFB74A819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869B3F-2231-45A6-91EB-75BC3FAD783E}" type="datetimeFigureOut">
              <a:rPr lang="ru-RU" smtClean="0"/>
              <a:pPr>
                <a:defRPr/>
              </a:pPr>
              <a:t>10.01.2020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55D75D-9519-4F84-88F5-A0868AB369B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0E9534-9B03-45B9-BAC9-19A35DFA40B4}" type="datetimeFigureOut">
              <a:rPr lang="ru-RU" smtClean="0"/>
              <a:pPr>
                <a:defRPr/>
              </a:pPr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E3970-C978-4798-8965-0981C41397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5AEBA9-06FC-4429-BECA-DDE2AD007186}" type="datetimeFigureOut">
              <a:rPr lang="ru-RU" smtClean="0"/>
              <a:pPr>
                <a:defRPr/>
              </a:pPr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677294-36DE-41A2-A31F-84DF58ADA2D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4EA6262-BB6C-470D-98DE-444CB2717C8E}" type="datetimeFigureOut">
              <a:rPr lang="ru-RU" smtClean="0"/>
              <a:pPr>
                <a:defRPr/>
              </a:pPr>
              <a:t>10.01.2020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BAFC2C7-2005-4816-B518-84C2F5BABE0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 txBox="1">
            <a:spLocks/>
          </p:cNvSpPr>
          <p:nvPr/>
        </p:nvSpPr>
        <p:spPr bwMode="auto">
          <a:xfrm>
            <a:off x="0" y="6440488"/>
            <a:ext cx="91440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/>
            <a:r>
              <a:rPr lang="ru-RU" altLang="ru-RU" sz="1600" dirty="0">
                <a:latin typeface="TT Norms Regular" pitchFamily="50" charset="-52"/>
              </a:rPr>
              <a:t>Министерство здравоохранения Амурской области</a:t>
            </a:r>
          </a:p>
        </p:txBody>
      </p:sp>
      <p:pic>
        <p:nvPicPr>
          <p:cNvPr id="2054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188" y="399804"/>
            <a:ext cx="1447300" cy="175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514679" y="1066800"/>
            <a:ext cx="7143422" cy="412535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sz="6000" cap="none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T Norms ExtraBold"/>
              </a:rPr>
              <a:t>КАК ПОЛУЧИТЬ ЛЕЧЕНИЕ </a:t>
            </a:r>
            <a:r>
              <a:rPr lang="ru-RU" sz="6000" cap="none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T Norms ExtraBold"/>
              </a:rPr>
              <a:t/>
            </a:r>
            <a:br>
              <a:rPr lang="ru-RU" sz="6000" cap="none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T Norms ExtraBold"/>
              </a:rPr>
            </a:br>
            <a:r>
              <a:rPr lang="ru-RU" sz="6000" cap="none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T Norms ExtraBold"/>
              </a:rPr>
              <a:t>В АМУРСКОЙ ОБЛАСТИ</a:t>
            </a:r>
            <a:r>
              <a:rPr lang="ru-RU" cap="none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T Norms ExtraBold"/>
              </a:rPr>
              <a:t/>
            </a:r>
            <a:br>
              <a:rPr lang="ru-RU" cap="none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T Norms ExtraBold"/>
              </a:rPr>
            </a:br>
            <a:endParaRPr lang="ru-RU" cap="none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T Norms Extra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C:\Users\Loki\Downloads\пузо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528" y="202645"/>
            <a:ext cx="2160000" cy="15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8"/>
          <p:cNvSpPr txBox="1"/>
          <p:nvPr/>
        </p:nvSpPr>
        <p:spPr>
          <a:xfrm>
            <a:off x="1" y="393145"/>
            <a:ext cx="6759797" cy="825291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3138"/>
              </a:lnSpc>
            </a:pPr>
            <a:r>
              <a:rPr lang="en-US" sz="3600" b="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ГИНЕКОЛОГИЯ </a:t>
            </a:r>
            <a:r>
              <a:rPr lang="en-US" sz="3600" b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И </a:t>
            </a:r>
            <a:endParaRPr lang="ru-RU" sz="3600" b="1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Garamond" panose="02020404030301010803" pitchFamily="18" charset="0"/>
            </a:endParaRPr>
          </a:p>
          <a:p>
            <a:pPr algn="ctr">
              <a:lnSpc>
                <a:spcPts val="3138"/>
              </a:lnSpc>
            </a:pPr>
            <a:r>
              <a:rPr lang="en-US" sz="3600" b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РОДОВСПОМОЖЕНИЕ</a:t>
            </a:r>
            <a:endParaRPr lang="ru-RU" sz="3600" b="1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Garamond" panose="02020404030301010803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6029325"/>
            <a:ext cx="9144000" cy="95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0775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0" y="6181725"/>
            <a:ext cx="442884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4"/>
          <p:cNvSpPr txBox="1"/>
          <p:nvPr/>
        </p:nvSpPr>
        <p:spPr>
          <a:xfrm>
            <a:off x="0" y="1206020"/>
            <a:ext cx="6759798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(амбулаторное лечение)</a:t>
            </a:r>
            <a:endParaRPr lang="ru-RU" sz="1200" dirty="0" smtClean="0">
              <a:latin typeface="Garamond" panose="02020404030301010803" pitchFamily="18" charset="0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334168" y="1725451"/>
            <a:ext cx="8475663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автономное учреждение здравоохранения Амурской области «Городская поликлиника № 1», г. Благовещенск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1600" dirty="0" smtClean="0">
                <a:latin typeface="Garamond" panose="02020404030301010803" pitchFamily="18" charset="0"/>
              </a:rPr>
              <a:t>https</a:t>
            </a:r>
            <a:r>
              <a:rPr lang="en-US" sz="1600" dirty="0">
                <a:latin typeface="Garamond" panose="02020404030301010803" pitchFamily="18" charset="0"/>
              </a:rPr>
              <a:t>://www.clinicablg.ru</a:t>
            </a:r>
            <a:r>
              <a:rPr lang="en-US" sz="1600" dirty="0" smtClean="0">
                <a:latin typeface="Garamond" panose="02020404030301010803" pitchFamily="18" charset="0"/>
              </a:rPr>
              <a:t>/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бюджетное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учреждение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здравоохранения Амурской области «Городская поликлиника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№ 2»,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г. Благовещенск </a:t>
            </a:r>
            <a:r>
              <a:rPr lang="en-US" sz="1600" dirty="0">
                <a:latin typeface="Garamond" panose="02020404030301010803" pitchFamily="18" charset="0"/>
              </a:rPr>
              <a:t>http://gp2blag.ucoz.ru</a:t>
            </a:r>
            <a:r>
              <a:rPr lang="en-US" sz="1600" dirty="0" smtClean="0">
                <a:latin typeface="Garamond" panose="02020404030301010803" pitchFamily="18" charset="0"/>
              </a:rPr>
              <a:t>/</a:t>
            </a:r>
            <a:endParaRPr lang="ru-RU" sz="1600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Garamond" panose="02020404030301010803" pitchFamily="18" charset="0"/>
              </a:rPr>
              <a:t>Государственное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бюджетное </a:t>
            </a:r>
            <a:r>
              <a:rPr lang="ru-RU" sz="2000" b="1" dirty="0" smtClean="0">
                <a:latin typeface="Garamond" panose="02020404030301010803" pitchFamily="18" charset="0"/>
              </a:rPr>
              <a:t>учреждение </a:t>
            </a:r>
            <a:r>
              <a:rPr lang="ru-RU" sz="2000" b="1" dirty="0">
                <a:latin typeface="Garamond" panose="02020404030301010803" pitchFamily="18" charset="0"/>
              </a:rPr>
              <a:t>здравоохранения Амурской области «Свободненская городская поликлиника», г. Свободный       </a:t>
            </a:r>
            <a:r>
              <a:rPr lang="ru-RU" sz="1600" b="1" dirty="0">
                <a:latin typeface="Garamond" panose="02020404030301010803" pitchFamily="18" charset="0"/>
              </a:rPr>
              <a:t>http://www.svbgp.ru</a:t>
            </a:r>
            <a:r>
              <a:rPr lang="ru-RU" sz="1600" b="1" dirty="0" smtClean="0">
                <a:latin typeface="Garamond" panose="02020404030301010803" pitchFamily="18" charset="0"/>
              </a:rPr>
              <a:t>/</a:t>
            </a:r>
            <a:endParaRPr lang="en-US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49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C:\Users\Loki\Downloads\пузо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528" y="202645"/>
            <a:ext cx="2160000" cy="15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8"/>
          <p:cNvSpPr txBox="1"/>
          <p:nvPr/>
        </p:nvSpPr>
        <p:spPr>
          <a:xfrm>
            <a:off x="1" y="393145"/>
            <a:ext cx="6759797" cy="825291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3138"/>
              </a:lnSpc>
            </a:pPr>
            <a:r>
              <a:rPr lang="en-US" sz="3600" b="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ГИНЕКОЛОГИЯ </a:t>
            </a:r>
            <a:r>
              <a:rPr lang="en-US" sz="3600" b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И </a:t>
            </a:r>
            <a:endParaRPr lang="ru-RU" sz="3600" b="1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Garamond" panose="02020404030301010803" pitchFamily="18" charset="0"/>
            </a:endParaRPr>
          </a:p>
          <a:p>
            <a:pPr algn="ctr">
              <a:lnSpc>
                <a:spcPts val="3138"/>
              </a:lnSpc>
            </a:pPr>
            <a:r>
              <a:rPr lang="en-US" sz="3600" b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РОДОВСПОМОЖЕНИЕ</a:t>
            </a:r>
            <a:endParaRPr lang="ru-RU" sz="3600" b="1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Garamond" panose="02020404030301010803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6029325"/>
            <a:ext cx="9144000" cy="95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0775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0" y="6181725"/>
            <a:ext cx="442884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4"/>
          <p:cNvSpPr txBox="1"/>
          <p:nvPr/>
        </p:nvSpPr>
        <p:spPr>
          <a:xfrm>
            <a:off x="0" y="1206020"/>
            <a:ext cx="6759798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(амбулаторное лечение)</a:t>
            </a:r>
            <a:endParaRPr lang="ru-RU" sz="1200" dirty="0" smtClean="0">
              <a:latin typeface="Garamond" panose="02020404030301010803" pitchFamily="18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334168" y="1750851"/>
            <a:ext cx="8475663" cy="3754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автономное учреждение здравоохранения Амурской области «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Белогорская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больница», г. Белогорск</a:t>
            </a:r>
          </a:p>
          <a:p>
            <a:pPr indent="266700"/>
            <a:r>
              <a:rPr lang="en-US" sz="1600" dirty="0">
                <a:latin typeface="Garamond" panose="02020404030301010803" pitchFamily="18" charset="0"/>
              </a:rPr>
              <a:t>http://www.xn----7sbbbcjn2aoifygbe1ar2h5e8b.xn--p1ai/</a:t>
            </a:r>
            <a:endParaRPr lang="en-US" sz="1600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бюджетное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учреждение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здравоохранения Амурской области «</a:t>
            </a:r>
            <a:r>
              <a:rPr lang="ru-RU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Зейская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больница им. Б.Е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. Смирнова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», г.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Зея</a:t>
            </a:r>
            <a:endParaRPr lang="ru-RU" sz="20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pPr indent="266700"/>
            <a:r>
              <a:rPr lang="en-US" sz="1600" dirty="0">
                <a:latin typeface="Garamond" panose="02020404030301010803" pitchFamily="18" charset="0"/>
              </a:rPr>
              <a:t>http://cbzeya.ru/</a:t>
            </a:r>
            <a:endParaRPr lang="ru-RU" sz="1600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бюджетное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учреждение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здравоохранения Амурской области «</a:t>
            </a:r>
            <a:r>
              <a:rPr lang="ru-RU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Райчихинская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городская больница», г.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Райчихинск </a:t>
            </a:r>
            <a:r>
              <a:rPr lang="en-US" sz="1600" dirty="0">
                <a:latin typeface="Garamond" panose="02020404030301010803" pitchFamily="18" charset="0"/>
              </a:rPr>
              <a:t>http://raigb.ru</a:t>
            </a:r>
            <a:r>
              <a:rPr lang="en-US" sz="1600" dirty="0" smtClean="0">
                <a:latin typeface="Garamond" panose="02020404030301010803" pitchFamily="18" charset="0"/>
              </a:rPr>
              <a:t>/</a:t>
            </a:r>
            <a:endParaRPr lang="ru-RU" sz="1600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автономное учреждение здравоохранения Амурской области «</a:t>
            </a:r>
            <a:r>
              <a:rPr lang="ru-RU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Тындинская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больница», г.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Тында</a:t>
            </a:r>
          </a:p>
          <a:p>
            <a:pPr indent="266700"/>
            <a:r>
              <a:rPr lang="en-US" sz="1600" dirty="0">
                <a:latin typeface="Garamond" panose="02020404030301010803" pitchFamily="18" charset="0"/>
              </a:rPr>
              <a:t>http://www.crb-t.ru/</a:t>
            </a:r>
            <a:endParaRPr lang="ru-RU" sz="2000" dirty="0">
              <a:latin typeface="Garamond" panose="02020404030301010803" pitchFamily="18" charset="0"/>
            </a:endParaRPr>
          </a:p>
          <a:p>
            <a:endParaRPr lang="en-US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47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C:\Users\Loki\Downloads\оч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0" y="1293146"/>
            <a:ext cx="432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286248"/>
            <a:ext cx="9143999" cy="562398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4480"/>
              </a:lnSpc>
            </a:pPr>
            <a:r>
              <a:rPr lang="en-US" sz="3600" b="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ОФТАЛЬМОЛОГИЯ</a:t>
            </a:r>
          </a:p>
        </p:txBody>
      </p:sp>
      <p:sp>
        <p:nvSpPr>
          <p:cNvPr id="18" name="TextBox 4"/>
          <p:cNvSpPr txBox="1"/>
          <p:nvPr/>
        </p:nvSpPr>
        <p:spPr>
          <a:xfrm>
            <a:off x="334167" y="3903501"/>
            <a:ext cx="8475663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автономное учреждение здравоохранения Амурской области «Амурская областная клиническая больница», г. Благовещенск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1600" dirty="0" smtClean="0">
                <a:latin typeface="Garamond" panose="02020404030301010803" pitchFamily="18" charset="0"/>
              </a:rPr>
              <a:t>http://</a:t>
            </a:r>
            <a:r>
              <a:rPr lang="en-US" sz="1600" dirty="0" smtClean="0">
                <a:latin typeface="Garamond" panose="02020404030301010803" pitchFamily="18" charset="0"/>
              </a:rPr>
              <a:t>aokb28.su</a:t>
            </a:r>
            <a:r>
              <a:rPr lang="en-US" sz="1600" dirty="0" smtClean="0">
                <a:latin typeface="Garamond" panose="02020404030301010803" pitchFamily="18" charset="0"/>
              </a:rPr>
              <a:t>/</a:t>
            </a:r>
            <a:endParaRPr lang="en-US" sz="1600" dirty="0">
              <a:latin typeface="Garamond" panose="02020404030301010803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автономное учреждение здравоохранения Амурской области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«Благовещенская городская клиническая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больница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», </a:t>
            </a:r>
            <a:endParaRPr lang="en-US" sz="20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pPr lvl="0" indent="266700"/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.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Благовещенск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</a:t>
            </a:r>
          </a:p>
          <a:p>
            <a:pPr lvl="0" indent="266700"/>
            <a:r>
              <a:rPr lang="en-US" sz="1600" dirty="0" smtClean="0">
                <a:latin typeface="Garamond" panose="02020404030301010803" pitchFamily="18" charset="0"/>
              </a:rPr>
              <a:t>http ://muzgkb.ru/</a:t>
            </a:r>
            <a:endParaRPr lang="ru-RU" sz="1400" dirty="0" smtClean="0">
              <a:latin typeface="Garamond" panose="02020404030301010803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6029325"/>
            <a:ext cx="9144000" cy="95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0775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0" y="6181725"/>
            <a:ext cx="442884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4"/>
          <p:cNvSpPr txBox="1"/>
          <p:nvPr/>
        </p:nvSpPr>
        <p:spPr>
          <a:xfrm>
            <a:off x="0" y="865518"/>
            <a:ext cx="914400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(стационарное лечение)</a:t>
            </a:r>
            <a:endParaRPr lang="ru-RU" sz="1200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7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C:\Users\Loki\Downloads\оч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928" y="202645"/>
            <a:ext cx="2709600" cy="15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8"/>
          <p:cNvSpPr txBox="1"/>
          <p:nvPr/>
        </p:nvSpPr>
        <p:spPr>
          <a:xfrm>
            <a:off x="1" y="393145"/>
            <a:ext cx="5966927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4480"/>
              </a:lnSpc>
            </a:pPr>
            <a:r>
              <a:rPr lang="en-US" sz="3600" b="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ОФТАЛЬМОЛОГИЯ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6029325"/>
            <a:ext cx="9144000" cy="95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0775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0" y="6181725"/>
            <a:ext cx="442884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4"/>
          <p:cNvSpPr txBox="1"/>
          <p:nvPr/>
        </p:nvSpPr>
        <p:spPr>
          <a:xfrm>
            <a:off x="0" y="913920"/>
            <a:ext cx="5966928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(амбулаторное лечение)</a:t>
            </a:r>
            <a:endParaRPr lang="ru-RU" sz="1200" dirty="0" smtClean="0">
              <a:latin typeface="Garamond" panose="02020404030301010803" pitchFamily="18" charset="0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334168" y="1725451"/>
            <a:ext cx="8475663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автономное учреждение здравоохранения Амурской области «Городская поликлиника № 1», г. Благовещенск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1600" dirty="0" smtClean="0">
                <a:latin typeface="Garamond" panose="02020404030301010803" pitchFamily="18" charset="0"/>
              </a:rPr>
              <a:t>https</a:t>
            </a:r>
            <a:r>
              <a:rPr lang="en-US" sz="1600" dirty="0">
                <a:latin typeface="Garamond" panose="02020404030301010803" pitchFamily="18" charset="0"/>
              </a:rPr>
              <a:t>://www.clinicablg.ru</a:t>
            </a:r>
            <a:r>
              <a:rPr lang="en-US" sz="1600" dirty="0" smtClean="0">
                <a:latin typeface="Garamond" panose="02020404030301010803" pitchFamily="18" charset="0"/>
              </a:rPr>
              <a:t>/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бюджетное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учреждение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здравоохранения Амурской области «Городская поликлиника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№ 2»,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г. Благовещенск </a:t>
            </a:r>
            <a:r>
              <a:rPr lang="en-US" sz="1600" dirty="0">
                <a:latin typeface="Garamond" panose="02020404030301010803" pitchFamily="18" charset="0"/>
              </a:rPr>
              <a:t>http://gp2blag.ucoz.ru</a:t>
            </a:r>
            <a:r>
              <a:rPr lang="en-US" sz="1600" dirty="0" smtClean="0">
                <a:latin typeface="Garamond" panose="02020404030301010803" pitchFamily="18" charset="0"/>
              </a:rPr>
              <a:t>/</a:t>
            </a:r>
            <a:endParaRPr lang="ru-RU" sz="1600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автономное учреждение здравоохранения Амурской области «Городская поликлиника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№ 3»,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г. Благовещенск </a:t>
            </a:r>
            <a:r>
              <a:rPr lang="en-US" sz="1600" dirty="0">
                <a:latin typeface="Garamond" panose="02020404030301010803" pitchFamily="18" charset="0"/>
              </a:rPr>
              <a:t>http://www.polik3amur.ru/</a:t>
            </a:r>
            <a:endParaRPr lang="ru-RU" sz="1600" dirty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автономное учреждение здравоохранения Амурской области «Городская поликлиника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№ 4»,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г. Благовещенск 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    </a:t>
            </a:r>
            <a:r>
              <a:rPr lang="en-US" sz="1600" dirty="0" smtClean="0">
                <a:latin typeface="Garamond" panose="02020404030301010803" pitchFamily="18" charset="0"/>
              </a:rPr>
              <a:t>http</a:t>
            </a:r>
            <a:r>
              <a:rPr lang="en-US" sz="1600" dirty="0">
                <a:latin typeface="Garamond" panose="02020404030301010803" pitchFamily="18" charset="0"/>
              </a:rPr>
              <a:t>://28gp4.ru</a:t>
            </a:r>
            <a:r>
              <a:rPr lang="en-US" sz="1600" dirty="0" smtClean="0">
                <a:latin typeface="Garamond" panose="02020404030301010803" pitchFamily="18" charset="0"/>
              </a:rPr>
              <a:t>/</a:t>
            </a:r>
            <a:endParaRPr lang="ru-RU" sz="1600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latin typeface="Garamond" panose="02020404030301010803" pitchFamily="18" charset="0"/>
              </a:rPr>
              <a:t>Государственное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бюджетное </a:t>
            </a:r>
            <a:r>
              <a:rPr lang="ru-RU" sz="2000" b="1" dirty="0" smtClean="0">
                <a:latin typeface="Garamond" panose="02020404030301010803" pitchFamily="18" charset="0"/>
              </a:rPr>
              <a:t>учреждение </a:t>
            </a:r>
            <a:r>
              <a:rPr lang="ru-RU" sz="2000" b="1" dirty="0">
                <a:latin typeface="Garamond" panose="02020404030301010803" pitchFamily="18" charset="0"/>
              </a:rPr>
              <a:t>здравоохранения Амурской области «</a:t>
            </a:r>
            <a:r>
              <a:rPr lang="ru-RU" sz="2000" b="1" dirty="0" err="1">
                <a:latin typeface="Garamond" panose="02020404030301010803" pitchFamily="18" charset="0"/>
              </a:rPr>
              <a:t>Свободненская</a:t>
            </a:r>
            <a:r>
              <a:rPr lang="ru-RU" sz="2000" b="1" dirty="0">
                <a:latin typeface="Garamond" panose="02020404030301010803" pitchFamily="18" charset="0"/>
              </a:rPr>
              <a:t> городская поликлиника», г. Свободный       </a:t>
            </a:r>
            <a:r>
              <a:rPr lang="ru-RU" sz="1600" b="1" dirty="0">
                <a:latin typeface="Garamond" panose="02020404030301010803" pitchFamily="18" charset="0"/>
              </a:rPr>
              <a:t>http://www.svbgp.ru</a:t>
            </a:r>
            <a:r>
              <a:rPr lang="ru-RU" sz="1600" b="1" dirty="0" smtClean="0">
                <a:latin typeface="Garamond" panose="02020404030301010803" pitchFamily="18" charset="0"/>
              </a:rPr>
              <a:t>/</a:t>
            </a:r>
            <a:endParaRPr lang="en-US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5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C:\Users\Loki\Downloads\оч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928" y="202645"/>
            <a:ext cx="2709600" cy="15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8"/>
          <p:cNvSpPr txBox="1"/>
          <p:nvPr/>
        </p:nvSpPr>
        <p:spPr>
          <a:xfrm>
            <a:off x="1" y="393145"/>
            <a:ext cx="5966927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4480"/>
              </a:lnSpc>
            </a:pPr>
            <a:r>
              <a:rPr lang="en-US" sz="3600" b="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ОФТАЛЬМОЛОГИЯ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6029325"/>
            <a:ext cx="9144000" cy="95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0775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0" y="6181725"/>
            <a:ext cx="442884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4"/>
          <p:cNvSpPr txBox="1"/>
          <p:nvPr/>
        </p:nvSpPr>
        <p:spPr>
          <a:xfrm>
            <a:off x="0" y="913920"/>
            <a:ext cx="5966928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(амбулаторное лечение)</a:t>
            </a:r>
            <a:endParaRPr lang="ru-RU" sz="1200" dirty="0" smtClean="0">
              <a:latin typeface="Garamond" panose="02020404030301010803" pitchFamily="18" charset="0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334168" y="1750851"/>
            <a:ext cx="8475663" cy="3754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автономное учреждение здравоохранения Амурской области «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Белогорская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больница», г. Белогорск</a:t>
            </a:r>
          </a:p>
          <a:p>
            <a:pPr indent="266700"/>
            <a:r>
              <a:rPr lang="en-US" sz="1600" dirty="0">
                <a:latin typeface="Garamond" panose="02020404030301010803" pitchFamily="18" charset="0"/>
              </a:rPr>
              <a:t>http://www.xn----7sbbbcjn2aoifygbe1ar2h5e8b.xn--p1ai/</a:t>
            </a:r>
            <a:endParaRPr lang="en-US" sz="1600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бюджетное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учреждение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здравоохранения Амурской области «</a:t>
            </a:r>
            <a:r>
              <a:rPr lang="ru-RU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Зейская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больница им. Б.Е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. Смирнова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», г.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Зея</a:t>
            </a:r>
            <a:endParaRPr lang="ru-RU" sz="20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pPr indent="266700"/>
            <a:r>
              <a:rPr lang="en-US" sz="1600" dirty="0">
                <a:latin typeface="Garamond" panose="02020404030301010803" pitchFamily="18" charset="0"/>
              </a:rPr>
              <a:t>http://cbzeya.ru/</a:t>
            </a:r>
            <a:endParaRPr lang="ru-RU" sz="1600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бюджетное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учреждение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здравоохранения Амурской области «</a:t>
            </a:r>
            <a:r>
              <a:rPr lang="ru-RU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Райчихинская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городская больница», г.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Райчихинск </a:t>
            </a:r>
            <a:r>
              <a:rPr lang="en-US" sz="1600" dirty="0">
                <a:latin typeface="Garamond" panose="02020404030301010803" pitchFamily="18" charset="0"/>
              </a:rPr>
              <a:t>http://raigb.ru</a:t>
            </a:r>
            <a:r>
              <a:rPr lang="en-US" sz="1600" dirty="0" smtClean="0">
                <a:latin typeface="Garamond" panose="02020404030301010803" pitchFamily="18" charset="0"/>
              </a:rPr>
              <a:t>/</a:t>
            </a:r>
            <a:endParaRPr lang="ru-RU" sz="1600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автономное учреждение здравоохранения Амурской области «</a:t>
            </a:r>
            <a:r>
              <a:rPr lang="ru-RU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Тындинская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больница», г.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Тында</a:t>
            </a:r>
          </a:p>
          <a:p>
            <a:pPr indent="266700"/>
            <a:r>
              <a:rPr lang="en-US" sz="1600" dirty="0">
                <a:latin typeface="Garamond" panose="02020404030301010803" pitchFamily="18" charset="0"/>
              </a:rPr>
              <a:t>http://www.crb-t.ru/</a:t>
            </a:r>
            <a:endParaRPr lang="ru-RU" sz="2000" dirty="0">
              <a:latin typeface="Garamond" panose="02020404030301010803" pitchFamily="18" charset="0"/>
            </a:endParaRPr>
          </a:p>
          <a:p>
            <a:endParaRPr lang="en-US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89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IPEhUSEBAQFRUVFRAVEA8VFQ8VEA8SFRUWFhUVFRUYHSggGBolGxUVITEhJSkrLi4uFx8zODMuNygtLisBCgoKDg0OGxAQGy0mHyUrKy0uLS8tLS0tLS0tKy0tLS0rLS0tLS0tLS0tLS0tLS0tLS0tKy0tLS0tLS0rLS0tLf/AABEIALcBFAMBIgACEQEDEQH/xAAcAAEAAQUBAQAAAAAAAAAAAAAABAECAwUGBwj/xAA9EAACAQIDBAYHBwQBBQAAAAAAAQIDEQQFIRIxQVEGEyJhcYEyUpGhscHRFCNCYnLh8DOCkqJDB1OjwvH/xAAaAQEAAwEBAQAAAAAAAAAAAAAAAQIDBAUG/8QAKhEAAgIBAwQCAQMFAAAAAAAAAAECAxEEEjEhMkFREyJhFHGBBSMzkbH/2gAMAwEAAhEDEQA/APcAAACjKmHGVNmEnyi/2IbwiUsvBy9Se3OUucnbw4FJFYxsiyTPJby8nuJYWDBW3GhzKobvFTsjlsxrXkUZtWiZisplLAOqleXXbSXNQpVbf7P3I6TJaahiKuyktqbluWu12vg7+Zv8FlqWGp0mtVGDf6k1J++5w+T42SzPFUX/AE06apdzpwhTkrv8qp+xnqQjtSR5MrPkcmegKT5orcshHvLtk2OUqmHIsaZiqS7gTgyymYKlQwVK1iJWxRJKWTPWrGtxOIMGJxpqMXjGVcsGka2TJ4nUvjiDT0qjZITZXcX+M2P2kp9pIOo2WHIfGbjB4g6HAzucngU7nVZbAsnkznHBuI7ioQJOcAAAAAAAAAAAAAAAAAAEDOZWp25uK+fyJ5qc7nrBeL+X1MrniDNaVmaNTNkepIzVGRK09Dyme1BGuzCtZM0mT0ftOMpU96c05fpj2pe5EnOK9kzZf9KsFt1KuIkvRXVwf5nrL3bPtLVR32JF7pfHTKR6QeYZgpYPNqstjajU2KvC6pyhsu19724M9ROT6b5bd08RFaw2qc3zhPWN/CSX+TPUs4yjxNO1vw+H0Nphs1pSSd9nukmv2JkK0JbpJ+aOLwtXcToSXE5Vq35R2T0a8M6nZRjnTuc8p23Nrwcl8CksRPhUmvP6mi1UfRl+kfhm5q4Z8yDWwkn/APEa6pi69uzVfnGD+FiO8RXe+u/8YfQn9VAstJP2S62WTfH4EGeSXfal8CrjVlvr1P8Axr/1MbwjfpVKj/vkvhYo9VD0XWnn7JNLLqMPSmiTD7Lu2l7UayOCgvwp971fvJVKFuBH6r0iXpl5ZPjhcLPdOP8AkhUyLjCSfdxMHVpkjCtx3Nrw3ewvHUJ8ozlQ12sphctaeqZsKGISl1cXeztJ9/Ivq47q6U5zsmoSalwbtp4O/A5noriG974695Nlm3CXkiupzUpPwd6ipbTeiLjpOBgAAAAAAAAAAAAAAAAAA0WbyvV8Ir33ZvWc3mE71p/2r/VHNqn9Dq0izP8Agh1mQcVKyJ9ZELFUro85nrwOJ6Q4i10eq9Ccv+z4OjC2so9ZPntT7XwaXkeVdJsFLR2urq/Ox7fRilFJbkkl7Dp0UerZzf1Of1jFF5ixNBVIyhLdJNPzMoZ6J455zsOnJxe+LafinYnUpXMnSehsV21umlLz3P4EXDyPHsW2bR78Jb61IlstaL4oucSCDA4hQMyiXKIwMlsaYcDKiyRbBTJgnEtiXzMdwWM9ORJpkCEjPSqF0ykkT8Vh+upTp3ttRsnye9P2o5fo3CVKpKnNWlGTTX84HVYaZZmGBu1Viu1HSX5o/VGk4bkpLwZws2Zi+Gb7Cu8UZSLl07wRKO6LykeXNYkwACxUAAAAAAAAAAAAAAAM5TFVfvZv8z92h1bOJxU7Vaie/bl8bnJq+1HdoVmT/YkT1I043Ea1yrdzgfU9NLBq8fhlJNNHZdG8z6+mlL+pBKM1z5SXc/jc5urEwYarOhNVKe9b1wlHimaU2/HL8Gepp+aHTlcHoYI2X42NaCnB7964xfFPvJNz1U01lHhtNPDOc6XUb9XL9S+DXzNJQR0PSmXZgu9s0dGJ5mq/yHsaR/2USIF5bBGVGaReRbYrYusUZbBXJQtZVlsmSDHMjzZlmRajILpFduxlp1CI2VjMIs4m7wlU21F3ObwlU3uFnodVTOK6JPwcdltLdvXzJZEpy4kpM6o8HBPkqACxQAAAAAAAAAAAAAAAGkz3I1X7cHs1Et/4Z24S5eJuwysoqSwy0Jyg90TzVVJQk4zTjKLtKL3pkujWudNn+RxxK2o9mol2Z+svVl3d/A4ntUpuE04yTs4vgzy7qXW/we3RfG5fk26kmWzpXItOt3kunO5lybNNDLce8NPa3xf9SHNc13o7WhWU4qUWmmrprijia1K5lyjNHhW1JN03d7PGD5rufFHVRds+suDi1Wn+Rb48/wDSbn1baqWX4bLz4kKmiNSxHWNye9tt+bJUTGct0mzohDZBRMsS9MsQ2iUVZluWtlm0UcixXBc2Y5SKORY5EEpFs2RqjMs2R5kGiRimyzbKzZHlMgvgn4eob7AVuBzOHqG1wlWzSNq2c90TpqUyXh5cPZ4Gsw0yfRlqjsizzbIkoAGpzgAAAAAAAAAAAAAAAAABmpz3JYYmPq1EuxP5S5o2wIlFSWGWjJxeVyeWV4VKE3CpFpreufenxRIo4k7rOcpp4qFpqzXoTXpRfzXcefZll9XCz2ai0/DNejNd30PMu07g8x4Pa02qjasS5NrTxFys4KRpqGKJ1HEXME8nQ4Y4KbDpu6WnFGyw9VSV0RlK+8wzTg9qHmuDC6EP7G1bLHIjUcWprv4p70XSqmmUZbWZXIsdQwuoWymMkqJmlMxzmYZVSxzuMlthfKoYpSLV2na6VjZ0sHQjTbq1Y3cW072hT0um2WhFy4E2oLqaWrMg1qxipZjCsrwaaImJqmTZqkbPDVzY4Ss29Hry5nO5fXuyfi8vjUSlGpODTTey7bS109+81gzKaXB12AxjvZm/w1S9jhMurNb2ddl1W6OmueThvrwjfgpHcVOw8wAAAAAAAAAAAAAAAAAAAAAGDG4OFaDhUipJ8OXenwZnAYTxwecdIOjs8L24Pap33/ihfcpL5mqoYg7fp070Y0/Wld+EV9WjzyrQnT39pc+K8eZ5mohFSwj3NHOcq8yN7QxBLVS5zeFxF+Js6GIOc6WskrEUb9paMxKs9zRc8QQ6+MSIzgslkn005d3iZ40Yr0pN+xI1EMwfMgY7Hyd0mNyGxs3eNzahQV5NeG9nPZh01h+COhxnSGtVu27tHLVa8pys2+5cDeFbms5M7Jxr8ZZ2+K6ZtN7LS14XbZqcwz/E4tbCbUHviuPj9CNl+VbWsjf4TBRhuSJzCHBb7y56DIacqStJk7FVy2TsQsTVMeWa4JOCxezI39HFtnG0p6m5wlZtouuhlNZOnwlXU6DD57Ro2hKolN2tBaytfV25b9Tk6FbZi2tXwXechszljXedpNRvzs7mkW11RnsjN4kfSWFqKUIyTumk0+ZlOX6J5zGcVSd7RUY0298rJK/tR1B6MJZR4VsHCTQABYzAAAAAAAAAAAAAAAAAAAAAOV6WyvUiuUfi/wBjRummdXm+TSr1NpTSVktzbVuRGl0fgl6c78+z8LHBbTOU2z16NTVCpRz1OFzLKn6VJ2fFcJfQg4bFvWMk1KPpQfLmuaO9rZE+FT2x+jNVjuiu3r1iTWqkou695k9PP0brVV+zn5YlJXvoa7E49N7yVneVVKCd3tL1rWs/A5Nya37zGVUo9GdNdkZrKOihNtXTMPXa6miljppWT0L6WNklqr9/Iz2M2JOY630uc88oTntw0fGL3PwfBm4nWi9d3eitLGQhq5Jvhe6ZeEpR4IdcZcmPD9jSSafJ8fDmS+vK0czhV7M4prl9GZquApTX3dRxfKWsfbvIz7LbSJUrkOpO5kr5ViF6MFP9Mov3OzNdXqTp3VSnOP6oyXxNYrJnLoS6W82+AjdmmyjL8TiW3RheK0c5NRgnyuzf4fK8XRf3lCp+qKU4vzjcs+hnjJvKTjTpyqVGlGMXKT5JK7PM8Ni6lfESqw0c5XWl2orSMUvCx2+Y5Ziseo4eEJ06TadWo01t23RV96vq/I3GW9EKeClFQTlV0vN20vye82g1t6HNJNTyzpf+nuUzb66vfaikoQ3au95SXM74g5PhOpppPfvkTjsrWInkXz3zbAALmIAAAAAAAAAAAAAAAAAAAABbMi1CRUZFqMF4mGRjmjJJlkvF/wCvzRBY1mY4JTTujzXpN0fdJucE9nivV/Y9YlC/Fez6WIGMwakneKfmyllamsG9NzrllHhrgYJtLTXw4Hc9JOirjedBPvpu3+rXwZweYOUdGnfc01rc8+dUovDPZqvhNZRa6ivq7eBHrNN6akepXV9bx8Vo/MucKraVO0m2ko29JsmNeBK1YKOVaOsYxa5a+5l9LPNnSSnB+TiVpY611NbLTavvhdabzPKh1ytsqXJlseJIonLmEv4ZKo5wvS69x8Npr2WJdPpRzxsLW/FCbb8rHMYzJJxV0pJedjcUeidOMFKpiKcZNX2LqUkvWdtEvFl1XWZu25vwbaXS+jhqHV0q0arqOXWRjTa2Yta6tLW+5a+RkyDPXbaw+JknH/hn6Vu5cV4Gip9HYzX3eIpSS39qN/Zcm5f0dpKL6yLlLXYgn2pO2lorv4vQSUcYKxc+W0eiZN0krShtVlFO71Ss3Hmdj0Ww0q0VWqxa1bpJrVr1vDkcj0G6FLbhW2IKmrbb1bqTSV1H8t763PVErG1VflnHqbl2xKgA6DzyoKFQAAAAAAAAAAAAAAAAAAAAADDVZEqMk1SLUINUY2ylzFUxEFvnBf3IxSx9Jf8AIvY/oRuXsvsk+ESGzFMwvMaXr+6X0Mcsyo/9z/Wf0I3x9k/FP0/9GPFUL8X/ADxOJ6TdHI1bytaXrRSUn4rc/cdtLHUXuqw83b4kTF0ttdlprmmmhmMlglb4PPB4rmuVuGkknH1le/muBpaUalB7VO9mmk+KT37L4HqGc4Rxd/ev5p/NxpHg6cvTpp66tXjK/fbRmDq2vodqvU19l19nL5bhoVVvSta6d0lyu+HmbJdFW0nCbXfGSS9x0GDyqnCTnSdpWt2lpa6bTtv3Gwo0Laukr8ZQs/hZ+4hQJld66nB5pTrYTTr5OWjjTd5Ozdr67tzKQxmMxFJ0nCDUl2qipJVHG97bS0tw3XO+q5bSqS6x05Oezsxk07RfCVpaNq/EjZd0CqStOtXUpP1tuSj4J7/cMS8InfW+smcflHRjamlO3dGLTlfhuPa+h3Q2hhIbU6cZVJWb2u1s/uRch6O0KE1UV5zirKTfZj32WiZ2GHZpXW+ZHNqL01tr4J9OKSSSsuXBF5gw1ZTvbctL8zMbo4WioABAAAIBUoACoKAAqCgAKgAAAAAAAABgw4ybjCTW9Rk0u+wCOWz/AD2W26dKVlHSU1a8nxSfBGhniJSfak33tt/EwYqWrMSmeRbbKUnln0lNEIQSSJ0ZlyqEKNUyRmVTLuJJnMxTkW7ZZKQbIwYKxCqJp3i2nzi2n7UTahHmihfCZGnjqm6p94u+ymvB8fMhqlreL0vpfen6r/ngbanSTMssAt9vHvOym2XEjivojzHoaylG/Cz5EulTZfKnrZrUrXxVPDraqOy/DFaym+UVxOs4lk2eFpRgtqXkiyebKctmOvNLd5s43MM+dZ9uapw4U46zfjb9i3C58oaUYW/NKzf+K0XvKO2MS6085HpuDrqMU5tJcOC8lxZmlmu32YaLi+MvojgcJj5VHeUm336m/wAvqGE9Q5dEbx0ij1lyd7kjvB+PyRsTXZGvuvFs2B2Q7UeXb3sqCguXKFwKAEFQUABUFEVuAALlAQIMuAAAAAAAABbVWj8GAAjyfGPUj7QB4lncz6mvtRepGRMAhFmXxZVsAsVLWjDMAglGSjvNvhY3QBtWc9xp+ltf7LRdeMNpxcUo3su07Jt8r8jyyvi62Im51qjbfBaRivViluQBtOTUcFKq4t5ZeoEjCKzAOds7MJHTZY9x1OXPcVBEeTKZ6Hk6tSj5/EnFAetDtR89Z3P9yoKAsULgUABUAAgoVABIAAB//9k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319890"/>
            <a:ext cx="9144000" cy="456600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3387"/>
              </a:lnSpc>
            </a:pPr>
            <a:r>
              <a:rPr lang="en-US" sz="3600" b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ТРАВМАТОЛОГИЯ</a:t>
            </a:r>
            <a:r>
              <a:rPr lang="ru-RU" sz="3600" b="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3600" b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И ОРТОПЕДИЯ</a:t>
            </a:r>
            <a:endParaRPr lang="ru-RU" sz="3600" b="1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46085" name="Picture 5" descr="C:\Users\Loki\Downloads\костыли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130" y="1226438"/>
            <a:ext cx="3960000" cy="263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4"/>
          <p:cNvSpPr txBox="1"/>
          <p:nvPr/>
        </p:nvSpPr>
        <p:spPr>
          <a:xfrm>
            <a:off x="334167" y="3903501"/>
            <a:ext cx="8475663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автономное учреждение здравоохранения Амурской области «Амурская областная клиническая больница», г. Благовещенск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1600" dirty="0" smtClean="0">
                <a:latin typeface="Garamond" panose="02020404030301010803" pitchFamily="18" charset="0"/>
              </a:rPr>
              <a:t>http://</a:t>
            </a:r>
            <a:r>
              <a:rPr lang="en-US" sz="1600" dirty="0" smtClean="0">
                <a:latin typeface="Garamond" panose="02020404030301010803" pitchFamily="18" charset="0"/>
              </a:rPr>
              <a:t>aokb28.su</a:t>
            </a:r>
            <a:r>
              <a:rPr lang="en-US" sz="1600" dirty="0" smtClean="0">
                <a:latin typeface="Garamond" panose="02020404030301010803" pitchFamily="18" charset="0"/>
              </a:rPr>
              <a:t>/</a:t>
            </a:r>
            <a:endParaRPr lang="en-US" sz="1600" dirty="0">
              <a:latin typeface="Garamond" panose="02020404030301010803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автономное учреждение здравоохранения Амурской области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«Благовещенская городская клиническая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больница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», </a:t>
            </a:r>
            <a:endParaRPr lang="en-US" sz="20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pPr lvl="0" indent="266700"/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.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Благовещенск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</a:t>
            </a:r>
          </a:p>
          <a:p>
            <a:pPr lvl="0" indent="266700"/>
            <a:r>
              <a:rPr lang="en-US" sz="1600" dirty="0" smtClean="0">
                <a:latin typeface="Garamond" panose="02020404030301010803" pitchFamily="18" charset="0"/>
              </a:rPr>
              <a:t>http ://muzgkb.ru/</a:t>
            </a:r>
            <a:endParaRPr lang="ru-RU" sz="1400" dirty="0" smtClean="0">
              <a:latin typeface="Garamond" panose="02020404030301010803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029325"/>
            <a:ext cx="9144000" cy="95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0775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0" y="6181725"/>
            <a:ext cx="442884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4"/>
          <p:cNvSpPr txBox="1"/>
          <p:nvPr/>
        </p:nvSpPr>
        <p:spPr>
          <a:xfrm>
            <a:off x="36130" y="807501"/>
            <a:ext cx="914400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(стационарное и амбулаторное лечение)</a:t>
            </a:r>
            <a:endParaRPr lang="ru-RU" sz="1200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12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0" y="250163"/>
            <a:ext cx="9143999" cy="446982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3303"/>
              </a:lnSpc>
            </a:pPr>
            <a:r>
              <a:rPr lang="en-US" sz="3600" b="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НЕВРОЛОГИЯ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6029325"/>
            <a:ext cx="9144000" cy="95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0775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0" y="6181725"/>
            <a:ext cx="442884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oki\Downloads\моз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000" y="1063625"/>
            <a:ext cx="4500000" cy="269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4"/>
          <p:cNvSpPr txBox="1"/>
          <p:nvPr/>
        </p:nvSpPr>
        <p:spPr>
          <a:xfrm>
            <a:off x="334167" y="3903501"/>
            <a:ext cx="8475663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автономное учреждение здравоохранения Амурской области «Амурская областная клиническая больница», г. Благовещенск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1600" dirty="0" smtClean="0">
                <a:latin typeface="Garamond" panose="02020404030301010803" pitchFamily="18" charset="0"/>
              </a:rPr>
              <a:t>http://</a:t>
            </a:r>
            <a:r>
              <a:rPr lang="en-US" sz="1600" dirty="0" smtClean="0">
                <a:latin typeface="Garamond" panose="02020404030301010803" pitchFamily="18" charset="0"/>
              </a:rPr>
              <a:t>aokb28.su</a:t>
            </a:r>
            <a:r>
              <a:rPr lang="en-US" sz="1600" dirty="0" smtClean="0">
                <a:latin typeface="Garamond" panose="02020404030301010803" pitchFamily="18" charset="0"/>
              </a:rPr>
              <a:t>/</a:t>
            </a:r>
            <a:endParaRPr lang="en-US" sz="1600" dirty="0">
              <a:latin typeface="Garamond" panose="02020404030301010803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автономное учреждение здравоохранения Амурской области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«Благовещенская городская клиническая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больница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», </a:t>
            </a:r>
            <a:endParaRPr lang="en-US" sz="20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pPr lvl="0" indent="266700"/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.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Благовещенск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</a:t>
            </a:r>
          </a:p>
          <a:p>
            <a:pPr lvl="0" indent="266700"/>
            <a:r>
              <a:rPr lang="en-US" sz="1600" dirty="0" smtClean="0">
                <a:latin typeface="Garamond" panose="02020404030301010803" pitchFamily="18" charset="0"/>
              </a:rPr>
              <a:t>http ://muzgkb.ru/</a:t>
            </a:r>
            <a:endParaRPr lang="ru-RU" sz="1400" dirty="0" smtClean="0">
              <a:latin typeface="Garamond" panose="02020404030301010803" pitchFamily="18" charset="0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0" y="713118"/>
            <a:ext cx="914400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(стационарное лечение)</a:t>
            </a:r>
            <a:endParaRPr lang="ru-RU" sz="1200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23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8"/>
          <p:cNvSpPr txBox="1"/>
          <p:nvPr/>
        </p:nvSpPr>
        <p:spPr>
          <a:xfrm>
            <a:off x="1" y="393145"/>
            <a:ext cx="6134613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4480"/>
              </a:lnSpc>
            </a:pPr>
            <a:r>
              <a:rPr lang="en-US" sz="3600" b="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НЕВРОЛОГИЯ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6029325"/>
            <a:ext cx="9144000" cy="95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0775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0" y="6181725"/>
            <a:ext cx="442884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4"/>
          <p:cNvSpPr txBox="1"/>
          <p:nvPr/>
        </p:nvSpPr>
        <p:spPr>
          <a:xfrm>
            <a:off x="0" y="913920"/>
            <a:ext cx="6134614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(амбулаторное лечение)</a:t>
            </a:r>
            <a:endParaRPr lang="ru-RU" sz="1200" dirty="0" smtClean="0">
              <a:latin typeface="Garamond" panose="02020404030301010803" pitchFamily="18" charset="0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334168" y="1725451"/>
            <a:ext cx="8475663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автономное учреждение здравоохранения Амурской области «Городская поликлиника № 1», г. Благовещенск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1600" dirty="0" smtClean="0">
                <a:latin typeface="Garamond" panose="02020404030301010803" pitchFamily="18" charset="0"/>
              </a:rPr>
              <a:t>https</a:t>
            </a:r>
            <a:r>
              <a:rPr lang="en-US" sz="1600" dirty="0">
                <a:latin typeface="Garamond" panose="02020404030301010803" pitchFamily="18" charset="0"/>
              </a:rPr>
              <a:t>://www.clinicablg.ru</a:t>
            </a:r>
            <a:r>
              <a:rPr lang="en-US" sz="1600" dirty="0" smtClean="0">
                <a:latin typeface="Garamond" panose="02020404030301010803" pitchFamily="18" charset="0"/>
              </a:rPr>
              <a:t>/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бюджетное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учреждение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здравоохранения Амурской области «Городская поликлиника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№ 2»,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г. Благовещенск </a:t>
            </a:r>
            <a:r>
              <a:rPr lang="en-US" sz="1600" dirty="0">
                <a:latin typeface="Garamond" panose="02020404030301010803" pitchFamily="18" charset="0"/>
              </a:rPr>
              <a:t>http://gp2blag.ucoz.ru</a:t>
            </a:r>
            <a:r>
              <a:rPr lang="en-US" sz="1600" dirty="0" smtClean="0">
                <a:latin typeface="Garamond" panose="02020404030301010803" pitchFamily="18" charset="0"/>
              </a:rPr>
              <a:t>/</a:t>
            </a:r>
            <a:endParaRPr lang="ru-RU" sz="1600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автономное учреждение здравоохранения Амурской области «Городская поликлиника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№ 3»,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г. Благовещенск </a:t>
            </a:r>
            <a:r>
              <a:rPr lang="en-US" sz="1600" dirty="0">
                <a:latin typeface="Garamond" panose="02020404030301010803" pitchFamily="18" charset="0"/>
              </a:rPr>
              <a:t>http://www.polik3amur.ru/</a:t>
            </a:r>
            <a:endParaRPr lang="ru-RU" sz="1600" dirty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автономное учреждение здравоохранения Амурской области «Городская поликлиника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№ 4»,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г. Благовещенск 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    </a:t>
            </a:r>
            <a:r>
              <a:rPr lang="en-US" sz="1600" dirty="0" smtClean="0">
                <a:latin typeface="Garamond" panose="02020404030301010803" pitchFamily="18" charset="0"/>
              </a:rPr>
              <a:t>http</a:t>
            </a:r>
            <a:r>
              <a:rPr lang="en-US" sz="1600" dirty="0">
                <a:latin typeface="Garamond" panose="02020404030301010803" pitchFamily="18" charset="0"/>
              </a:rPr>
              <a:t>://28gp4.ru</a:t>
            </a:r>
            <a:r>
              <a:rPr lang="en-US" sz="1600" dirty="0" smtClean="0">
                <a:latin typeface="Garamond" panose="02020404030301010803" pitchFamily="18" charset="0"/>
              </a:rPr>
              <a:t>/</a:t>
            </a:r>
            <a:endParaRPr lang="ru-RU" sz="1600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latin typeface="Garamond" panose="02020404030301010803" pitchFamily="18" charset="0"/>
              </a:rPr>
              <a:t>Государственное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бюджетное </a:t>
            </a:r>
            <a:r>
              <a:rPr lang="ru-RU" sz="2000" b="1" dirty="0" smtClean="0">
                <a:latin typeface="Garamond" panose="02020404030301010803" pitchFamily="18" charset="0"/>
              </a:rPr>
              <a:t>учреждение </a:t>
            </a:r>
            <a:r>
              <a:rPr lang="ru-RU" sz="2000" b="1" dirty="0">
                <a:latin typeface="Garamond" panose="02020404030301010803" pitchFamily="18" charset="0"/>
              </a:rPr>
              <a:t>здравоохранения Амурской области «</a:t>
            </a:r>
            <a:r>
              <a:rPr lang="ru-RU" sz="2000" b="1" dirty="0" err="1">
                <a:latin typeface="Garamond" panose="02020404030301010803" pitchFamily="18" charset="0"/>
              </a:rPr>
              <a:t>Свободненская</a:t>
            </a:r>
            <a:r>
              <a:rPr lang="ru-RU" sz="2000" b="1" dirty="0">
                <a:latin typeface="Garamond" panose="02020404030301010803" pitchFamily="18" charset="0"/>
              </a:rPr>
              <a:t> городская поликлиника», г. Свободный       </a:t>
            </a:r>
            <a:r>
              <a:rPr lang="ru-RU" sz="1600" b="1" dirty="0">
                <a:latin typeface="Garamond" panose="02020404030301010803" pitchFamily="18" charset="0"/>
              </a:rPr>
              <a:t>http://www.svbgp.ru</a:t>
            </a:r>
            <a:r>
              <a:rPr lang="ru-RU" sz="1600" b="1" dirty="0" smtClean="0">
                <a:latin typeface="Garamond" panose="02020404030301010803" pitchFamily="18" charset="0"/>
              </a:rPr>
              <a:t>/</a:t>
            </a:r>
            <a:endParaRPr lang="en-US" sz="1600" dirty="0">
              <a:latin typeface="Garamond" panose="02020404030301010803" pitchFamily="18" charset="0"/>
            </a:endParaRPr>
          </a:p>
        </p:txBody>
      </p:sp>
      <p:pic>
        <p:nvPicPr>
          <p:cNvPr id="12" name="Picture 2" descr="C:\Users\Loki\Downloads\моз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614" y="202645"/>
            <a:ext cx="2541914" cy="15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71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8"/>
          <p:cNvSpPr txBox="1"/>
          <p:nvPr/>
        </p:nvSpPr>
        <p:spPr>
          <a:xfrm>
            <a:off x="1" y="393145"/>
            <a:ext cx="6134613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4480"/>
              </a:lnSpc>
            </a:pPr>
            <a:r>
              <a:rPr lang="en-US" sz="3600" b="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НЕВРОЛОГИЯ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6029325"/>
            <a:ext cx="9144000" cy="95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0775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0" y="6181725"/>
            <a:ext cx="442884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4"/>
          <p:cNvSpPr txBox="1"/>
          <p:nvPr/>
        </p:nvSpPr>
        <p:spPr>
          <a:xfrm>
            <a:off x="0" y="913920"/>
            <a:ext cx="6134614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(амбулаторное лечение)</a:t>
            </a:r>
            <a:endParaRPr lang="ru-RU" sz="1200" dirty="0" smtClean="0">
              <a:latin typeface="Garamond" panose="02020404030301010803" pitchFamily="18" charset="0"/>
            </a:endParaRPr>
          </a:p>
        </p:txBody>
      </p:sp>
      <p:pic>
        <p:nvPicPr>
          <p:cNvPr id="12" name="Picture 2" descr="C:\Users\Loki\Downloads\моз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614" y="202645"/>
            <a:ext cx="2541914" cy="15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4"/>
          <p:cNvSpPr txBox="1"/>
          <p:nvPr/>
        </p:nvSpPr>
        <p:spPr>
          <a:xfrm>
            <a:off x="334168" y="1750851"/>
            <a:ext cx="8475663" cy="3754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автономное учреждение здравоохранения Амурской области «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Белогорская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больница», г. Белогорск</a:t>
            </a:r>
          </a:p>
          <a:p>
            <a:pPr indent="266700"/>
            <a:r>
              <a:rPr lang="en-US" sz="1600" dirty="0">
                <a:latin typeface="Garamond" panose="02020404030301010803" pitchFamily="18" charset="0"/>
              </a:rPr>
              <a:t>http://www.xn----7sbbbcjn2aoifygbe1ar2h5e8b.xn--p1ai/</a:t>
            </a:r>
            <a:endParaRPr lang="en-US" sz="1600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бюджетное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учреждение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здравоохранения Амурской области «</a:t>
            </a:r>
            <a:r>
              <a:rPr lang="ru-RU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Зейская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больница им. Б.Е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. Смирнова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», г.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Зея</a:t>
            </a:r>
            <a:endParaRPr lang="ru-RU" sz="20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pPr indent="266700"/>
            <a:r>
              <a:rPr lang="en-US" sz="1600" dirty="0">
                <a:latin typeface="Garamond" panose="02020404030301010803" pitchFamily="18" charset="0"/>
              </a:rPr>
              <a:t>http://cbzeya.ru/</a:t>
            </a:r>
            <a:endParaRPr lang="ru-RU" sz="1600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бюджетное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учреждение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здравоохранения Амурской области «</a:t>
            </a:r>
            <a:r>
              <a:rPr lang="ru-RU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Райчихинская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городская больница», г.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Райчихинск </a:t>
            </a:r>
            <a:r>
              <a:rPr lang="en-US" sz="1600" dirty="0">
                <a:latin typeface="Garamond" panose="02020404030301010803" pitchFamily="18" charset="0"/>
              </a:rPr>
              <a:t>http://raigb.ru</a:t>
            </a:r>
            <a:r>
              <a:rPr lang="en-US" sz="1600" dirty="0" smtClean="0">
                <a:latin typeface="Garamond" panose="02020404030301010803" pitchFamily="18" charset="0"/>
              </a:rPr>
              <a:t>/</a:t>
            </a:r>
            <a:endParaRPr lang="ru-RU" sz="1600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автономное учреждение здравоохранения Амурской области «</a:t>
            </a:r>
            <a:r>
              <a:rPr lang="ru-RU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Тындинская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больница», г.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Тында</a:t>
            </a:r>
          </a:p>
          <a:p>
            <a:pPr indent="266700"/>
            <a:r>
              <a:rPr lang="en-US" sz="1600" dirty="0">
                <a:latin typeface="Garamond" panose="02020404030301010803" pitchFamily="18" charset="0"/>
              </a:rPr>
              <a:t>http://www.crb-t.ru/</a:t>
            </a:r>
            <a:endParaRPr lang="ru-RU" sz="2000" dirty="0">
              <a:latin typeface="Garamond" panose="02020404030301010803" pitchFamily="18" charset="0"/>
            </a:endParaRPr>
          </a:p>
          <a:p>
            <a:endParaRPr lang="en-US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6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0" y="300963"/>
            <a:ext cx="9143999" cy="446982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3303"/>
              </a:lnSpc>
            </a:pPr>
            <a:r>
              <a:rPr lang="en-US" sz="3600" b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НЕЙРОХИРУРГИЯ</a:t>
            </a:r>
            <a:endParaRPr lang="en-US" sz="3600" b="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45057" name="Picture 1" descr="C:\Users\Loki\Downloads\нейр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398" y="1195610"/>
            <a:ext cx="5095204" cy="341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4"/>
          <p:cNvSpPr txBox="1"/>
          <p:nvPr/>
        </p:nvSpPr>
        <p:spPr>
          <a:xfrm>
            <a:off x="334166" y="4777575"/>
            <a:ext cx="8475663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автономное учреждение здравоохранения Амурской области «Амурская областная клиническая больница», г. Благовещенск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1600" dirty="0" smtClean="0">
                <a:latin typeface="Garamond" panose="02020404030301010803" pitchFamily="18" charset="0"/>
              </a:rPr>
              <a:t>http://</a:t>
            </a:r>
            <a:r>
              <a:rPr lang="en-US" sz="1600" dirty="0" smtClean="0">
                <a:latin typeface="Garamond" panose="02020404030301010803" pitchFamily="18" charset="0"/>
              </a:rPr>
              <a:t>aokb28.su</a:t>
            </a:r>
            <a:r>
              <a:rPr lang="en-US" sz="1600" dirty="0" smtClean="0">
                <a:latin typeface="Garamond" panose="02020404030301010803" pitchFamily="18" charset="0"/>
              </a:rPr>
              <a:t>/</a:t>
            </a:r>
            <a:endParaRPr lang="ru-RU" sz="1400" dirty="0" smtClean="0">
              <a:latin typeface="Garamond" panose="02020404030301010803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6029325"/>
            <a:ext cx="9144000" cy="95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0775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0" y="6181725"/>
            <a:ext cx="442884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4"/>
          <p:cNvSpPr txBox="1"/>
          <p:nvPr/>
        </p:nvSpPr>
        <p:spPr>
          <a:xfrm>
            <a:off x="0" y="725818"/>
            <a:ext cx="914400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(стационарное лечение)</a:t>
            </a:r>
            <a:endParaRPr lang="ru-RU" sz="1200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56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0" y="6029325"/>
            <a:ext cx="9144000" cy="95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103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0775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0" y="6181725"/>
            <a:ext cx="442884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393858"/>
            <a:ext cx="91440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T Norms ExtraBold"/>
                <a:ea typeface="Batang" panose="02030600000101010101" pitchFamily="18" charset="-127"/>
              </a:rPr>
              <a:t>ЛЕЧЕНИЕ В АМУРСКОЙ ОБЛАСТИ - ЭТО</a:t>
            </a:r>
            <a:endParaRPr lang="ru-RU" sz="3200" b="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T Norms ExtraBold"/>
              <a:ea typeface="Batang" panose="02030600000101010101" pitchFamily="18" charset="-127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9138" y="1316814"/>
            <a:ext cx="7811087" cy="7405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ВЫСОКОЕ КАЧЕСТВО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(высококачественная медицинская помощь, отвечающая международным стандартам)</a:t>
            </a:r>
            <a:endParaRPr lang="ru-RU" sz="1600" dirty="0">
              <a:solidFill>
                <a:schemeClr val="bg2">
                  <a:lumMod val="75000"/>
                </a:schemeClr>
              </a:solidFill>
              <a:latin typeface="Garamond" panose="02020404030301010803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19138" y="2393139"/>
            <a:ext cx="7811087" cy="7405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КВАЛИФИЦИРОВАННЫЕ ВРАЧИ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(квалифицированные медицинские специалисты с международной практикой)</a:t>
            </a:r>
            <a:endParaRPr lang="ru-RU" sz="1600" dirty="0">
              <a:solidFill>
                <a:schemeClr val="bg2">
                  <a:lumMod val="75000"/>
                </a:schemeClr>
              </a:solidFill>
              <a:latin typeface="Garamond" panose="02020404030301010803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9138" y="3450414"/>
            <a:ext cx="7811087" cy="7405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ДОСТУПНАЯ ЦЕНА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(конкурентоспособная стоимость медицинских услуг всех профилей)</a:t>
            </a:r>
            <a:endParaRPr lang="ru-RU" sz="1600" dirty="0">
              <a:solidFill>
                <a:schemeClr val="bg2">
                  <a:lumMod val="75000"/>
                </a:schemeClr>
              </a:solidFill>
              <a:latin typeface="Garamond" panose="02020404030301010803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9138" y="4555314"/>
            <a:ext cx="7811087" cy="7405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ЗНАКОМСТВО С КУЛЬТУРОЙ РЕГИОНА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(знакомство с достопримечательностями страны и национальными традициями)</a:t>
            </a:r>
            <a:endParaRPr lang="ru-RU" sz="1600" dirty="0">
              <a:solidFill>
                <a:schemeClr val="bg2">
                  <a:lumMod val="75000"/>
                </a:schemeClr>
              </a:solidFill>
              <a:latin typeface="Garamond" panose="02020404030301010803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7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8"/>
          <p:cNvSpPr txBox="1"/>
          <p:nvPr/>
        </p:nvSpPr>
        <p:spPr>
          <a:xfrm>
            <a:off x="0" y="168056"/>
            <a:ext cx="9144000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4256"/>
              </a:lnSpc>
            </a:pPr>
            <a:r>
              <a:rPr lang="en-US" sz="3600" b="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ДЕТСКОЕ ЗДОРОВЬЕ</a:t>
            </a:r>
          </a:p>
        </p:txBody>
      </p:sp>
      <p:pic>
        <p:nvPicPr>
          <p:cNvPr id="44033" name="Picture 1" descr="C:\Users\Loki\Downloads\ре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000" y="1030101"/>
            <a:ext cx="4860000" cy="255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6029325"/>
            <a:ext cx="9144000" cy="95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0775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0" y="6181725"/>
            <a:ext cx="442884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4"/>
          <p:cNvSpPr txBox="1"/>
          <p:nvPr/>
        </p:nvSpPr>
        <p:spPr>
          <a:xfrm>
            <a:off x="36130" y="680501"/>
            <a:ext cx="914400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(стационарное и амбулаторное лечение)</a:t>
            </a:r>
            <a:endParaRPr lang="ru-RU" sz="1200" dirty="0" smtClean="0">
              <a:latin typeface="Garamond" panose="02020404030301010803" pitchFamily="18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334167" y="3662201"/>
            <a:ext cx="8475663" cy="2339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автономное учреждение здравоохранения Амурской области «Амурская областная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детская клиническая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больница», </a:t>
            </a:r>
          </a:p>
          <a:p>
            <a:pPr indent="266700"/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г. Благовещенск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</a:t>
            </a:r>
            <a:endParaRPr lang="ru-RU" sz="20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pPr indent="266700"/>
            <a:r>
              <a:rPr lang="en-US" sz="1600" dirty="0" smtClean="0">
                <a:latin typeface="Garamond" panose="02020404030301010803" pitchFamily="18" charset="0"/>
              </a:rPr>
              <a:t>http</a:t>
            </a:r>
            <a:r>
              <a:rPr lang="en-US" sz="1600" dirty="0">
                <a:latin typeface="Garamond" panose="02020404030301010803" pitchFamily="18" charset="0"/>
              </a:rPr>
              <a:t>://aodkb.ru/</a:t>
            </a:r>
            <a:endParaRPr lang="ru-RU" sz="1600" dirty="0">
              <a:latin typeface="Garamond" panose="02020404030301010803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автономное учреждение здравоохранения Амурской области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«Детская городская клиническая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больница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», </a:t>
            </a:r>
            <a:endParaRPr lang="en-US" sz="20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pPr lvl="0" indent="266700"/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.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Благовещенск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</a:t>
            </a:r>
            <a:endParaRPr lang="ru-RU" sz="20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pPr lvl="0" indent="266700"/>
            <a:r>
              <a:rPr lang="en-US" sz="1600" dirty="0" smtClean="0">
                <a:latin typeface="Garamond" panose="02020404030301010803" pitchFamily="18" charset="0"/>
              </a:rPr>
              <a:t>http</a:t>
            </a:r>
            <a:r>
              <a:rPr lang="en-US" sz="1600" dirty="0">
                <a:latin typeface="Garamond" panose="02020404030301010803" pitchFamily="18" charset="0"/>
              </a:rPr>
              <a:t>://dgkbamur28.ru/</a:t>
            </a:r>
            <a:endParaRPr lang="ru-RU" sz="1400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38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57630"/>
            <a:ext cx="9144000" cy="5296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3218"/>
              </a:lnSpc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ЭНДОКРИНОЛОГИЯ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43011" name="Picture 3" descr="C:\Users\Loki\Downloads\щитовид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00" y="1069601"/>
            <a:ext cx="4392000" cy="27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4"/>
          <p:cNvSpPr txBox="1"/>
          <p:nvPr/>
        </p:nvSpPr>
        <p:spPr>
          <a:xfrm>
            <a:off x="334167" y="3903501"/>
            <a:ext cx="8475663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автономное учреждение здравоохранения Амурской области «Амурская областная клиническая больница», г. Благовещенск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1600" dirty="0" smtClean="0">
                <a:latin typeface="Garamond" panose="02020404030301010803" pitchFamily="18" charset="0"/>
              </a:rPr>
              <a:t>http://</a:t>
            </a:r>
            <a:r>
              <a:rPr lang="en-US" sz="1600" dirty="0" smtClean="0">
                <a:latin typeface="Garamond" panose="02020404030301010803" pitchFamily="18" charset="0"/>
              </a:rPr>
              <a:t>aokb28.su</a:t>
            </a:r>
            <a:r>
              <a:rPr lang="en-US" sz="1600" dirty="0" smtClean="0">
                <a:latin typeface="Garamond" panose="02020404030301010803" pitchFamily="18" charset="0"/>
              </a:rPr>
              <a:t>/</a:t>
            </a:r>
            <a:endParaRPr lang="en-US" sz="1600" dirty="0">
              <a:latin typeface="Garamond" panose="02020404030301010803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автономное учреждение здравоохранения Амурской области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«Благовещенская городская клиническая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больница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», </a:t>
            </a:r>
            <a:endParaRPr lang="en-US" sz="20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pPr lvl="0" indent="266700"/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.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Благовещенск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</a:t>
            </a:r>
          </a:p>
          <a:p>
            <a:pPr lvl="0" indent="266700"/>
            <a:r>
              <a:rPr lang="en-US" sz="1600" dirty="0" smtClean="0">
                <a:latin typeface="Garamond" panose="02020404030301010803" pitchFamily="18" charset="0"/>
              </a:rPr>
              <a:t>http ://muzgkb.ru/</a:t>
            </a:r>
            <a:endParaRPr lang="ru-RU" sz="1400" dirty="0" smtClean="0">
              <a:latin typeface="Garamond" panose="02020404030301010803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6029325"/>
            <a:ext cx="9144000" cy="95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0775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0" y="6181725"/>
            <a:ext cx="442884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4"/>
          <p:cNvSpPr txBox="1"/>
          <p:nvPr/>
        </p:nvSpPr>
        <p:spPr>
          <a:xfrm>
            <a:off x="0" y="738518"/>
            <a:ext cx="914400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(стационарное лечение)</a:t>
            </a:r>
            <a:endParaRPr lang="ru-RU" sz="1200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49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8"/>
          <p:cNvSpPr txBox="1"/>
          <p:nvPr/>
        </p:nvSpPr>
        <p:spPr>
          <a:xfrm>
            <a:off x="1" y="545545"/>
            <a:ext cx="6240037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3218"/>
              </a:lnSpc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ЭНДОКРИНОЛОГИЯ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Garamond" panose="02020404030301010803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6029325"/>
            <a:ext cx="9144000" cy="95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0775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0" y="6181725"/>
            <a:ext cx="442884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4"/>
          <p:cNvSpPr txBox="1"/>
          <p:nvPr/>
        </p:nvSpPr>
        <p:spPr>
          <a:xfrm>
            <a:off x="0" y="964720"/>
            <a:ext cx="6240038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(амбулаторное лечение)</a:t>
            </a:r>
            <a:endParaRPr lang="ru-RU" sz="1200" dirty="0" smtClean="0">
              <a:latin typeface="Garamond" panose="02020404030301010803" pitchFamily="18" charset="0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334168" y="1725451"/>
            <a:ext cx="8475663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автономное учреждение здравоохранения Амурской области «Городская поликлиника № 1», г. Благовещенск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1600" dirty="0" smtClean="0">
                <a:latin typeface="Garamond" panose="02020404030301010803" pitchFamily="18" charset="0"/>
              </a:rPr>
              <a:t>https</a:t>
            </a:r>
            <a:r>
              <a:rPr lang="en-US" sz="1600" dirty="0">
                <a:latin typeface="Garamond" panose="02020404030301010803" pitchFamily="18" charset="0"/>
              </a:rPr>
              <a:t>://www.clinicablg.ru</a:t>
            </a:r>
            <a:r>
              <a:rPr lang="en-US" sz="1600" dirty="0" smtClean="0">
                <a:latin typeface="Garamond" panose="02020404030301010803" pitchFamily="18" charset="0"/>
              </a:rPr>
              <a:t>/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бюджетное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учреждение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здравоохранения Амурской области «Городская поликлиника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№ 2»,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г. Благовещенск </a:t>
            </a:r>
            <a:r>
              <a:rPr lang="en-US" sz="1600" dirty="0">
                <a:latin typeface="Garamond" panose="02020404030301010803" pitchFamily="18" charset="0"/>
              </a:rPr>
              <a:t>http://gp2blag.ucoz.ru</a:t>
            </a:r>
            <a:r>
              <a:rPr lang="en-US" sz="1600" dirty="0" smtClean="0">
                <a:latin typeface="Garamond" panose="02020404030301010803" pitchFamily="18" charset="0"/>
              </a:rPr>
              <a:t>/</a:t>
            </a:r>
            <a:endParaRPr lang="ru-RU" sz="1600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автономное учреждение здравоохранения Амурской области «Городская поликлиника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№ 3»,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г. Благовещенск </a:t>
            </a:r>
            <a:r>
              <a:rPr lang="en-US" sz="1600" dirty="0">
                <a:latin typeface="Garamond" panose="02020404030301010803" pitchFamily="18" charset="0"/>
              </a:rPr>
              <a:t>http://www.polik3amur.ru/</a:t>
            </a:r>
            <a:endParaRPr lang="ru-RU" sz="1600" dirty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автономное учреждение здравоохранения Амурской области «Городская поликлиника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№ 4»,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г. Благовещенск 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    </a:t>
            </a:r>
            <a:r>
              <a:rPr lang="en-US" sz="1600" dirty="0" smtClean="0">
                <a:latin typeface="Garamond" panose="02020404030301010803" pitchFamily="18" charset="0"/>
              </a:rPr>
              <a:t>http</a:t>
            </a:r>
            <a:r>
              <a:rPr lang="en-US" sz="1600" dirty="0">
                <a:latin typeface="Garamond" panose="02020404030301010803" pitchFamily="18" charset="0"/>
              </a:rPr>
              <a:t>://28gp4.ru</a:t>
            </a:r>
            <a:r>
              <a:rPr lang="en-US" sz="1600" dirty="0" smtClean="0">
                <a:latin typeface="Garamond" panose="02020404030301010803" pitchFamily="18" charset="0"/>
              </a:rPr>
              <a:t>/</a:t>
            </a:r>
            <a:endParaRPr lang="ru-RU" sz="1600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автономное учреждение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здравоохранения Амурской области «Амурская областная клиническая больница», г. Благовещенск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1600" dirty="0">
                <a:latin typeface="Garamond" panose="02020404030301010803" pitchFamily="18" charset="0"/>
              </a:rPr>
              <a:t>http://</a:t>
            </a:r>
            <a:r>
              <a:rPr lang="en-US" sz="1600" dirty="0" smtClean="0">
                <a:latin typeface="Garamond" panose="02020404030301010803" pitchFamily="18" charset="0"/>
              </a:rPr>
              <a:t>aokb28.su</a:t>
            </a:r>
            <a:r>
              <a:rPr lang="en-US" sz="1600" dirty="0">
                <a:latin typeface="Garamond" panose="02020404030301010803" pitchFamily="18" charset="0"/>
              </a:rPr>
              <a:t>/</a:t>
            </a:r>
          </a:p>
        </p:txBody>
      </p:sp>
      <p:pic>
        <p:nvPicPr>
          <p:cNvPr id="11" name="Picture 3" descr="C:\Users\Loki\Downloads\щитовид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38" y="202645"/>
            <a:ext cx="2436490" cy="152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80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/>
          <p:nvPr/>
        </p:nvSpPr>
        <p:spPr>
          <a:xfrm>
            <a:off x="1" y="240296"/>
            <a:ext cx="9144000" cy="437364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3218"/>
              </a:lnSpc>
            </a:pP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ТЕРАПИЯ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43010" name="Picture 2" descr="C:\Users\Loki\Downloads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001" y="993412"/>
            <a:ext cx="4068000" cy="268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4"/>
          <p:cNvSpPr txBox="1"/>
          <p:nvPr/>
        </p:nvSpPr>
        <p:spPr>
          <a:xfrm>
            <a:off x="334167" y="3827301"/>
            <a:ext cx="8475663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автономное учреждение здравоохранения Амурской области «Амурская областная клиническая больница», г. Благовещенск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1600" dirty="0" smtClean="0">
                <a:latin typeface="Garamond" panose="02020404030301010803" pitchFamily="18" charset="0"/>
              </a:rPr>
              <a:t>http://</a:t>
            </a:r>
            <a:r>
              <a:rPr lang="en-US" sz="1600" dirty="0" smtClean="0">
                <a:latin typeface="Garamond" panose="02020404030301010803" pitchFamily="18" charset="0"/>
              </a:rPr>
              <a:t>aokb28.su</a:t>
            </a:r>
            <a:r>
              <a:rPr lang="en-US" sz="1600" dirty="0" smtClean="0">
                <a:latin typeface="Garamond" panose="02020404030301010803" pitchFamily="18" charset="0"/>
              </a:rPr>
              <a:t>/</a:t>
            </a:r>
            <a:endParaRPr lang="en-US" sz="1600" dirty="0">
              <a:latin typeface="Garamond" panose="02020404030301010803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автономное учреждение здравоохранения Амурской области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«Благовещенская городская клиническая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больница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», </a:t>
            </a:r>
            <a:endParaRPr lang="en-US" sz="20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pPr lvl="0" indent="266700"/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.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Благовещенск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</a:t>
            </a:r>
          </a:p>
          <a:p>
            <a:pPr lvl="0" indent="266700"/>
            <a:r>
              <a:rPr lang="en-US" sz="1600" dirty="0" smtClean="0">
                <a:latin typeface="Garamond" panose="02020404030301010803" pitchFamily="18" charset="0"/>
              </a:rPr>
              <a:t>http ://muzgkb.ru/</a:t>
            </a:r>
            <a:endParaRPr lang="ru-RU" sz="1400" dirty="0" smtClean="0">
              <a:latin typeface="Garamond" panose="02020404030301010803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6029325"/>
            <a:ext cx="9144000" cy="95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0775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0" y="6181725"/>
            <a:ext cx="442884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4"/>
          <p:cNvSpPr txBox="1"/>
          <p:nvPr/>
        </p:nvSpPr>
        <p:spPr>
          <a:xfrm>
            <a:off x="0" y="611518"/>
            <a:ext cx="914400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(стационарное лечение)</a:t>
            </a:r>
            <a:endParaRPr lang="ru-RU" sz="1200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16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8"/>
          <p:cNvSpPr txBox="1"/>
          <p:nvPr/>
        </p:nvSpPr>
        <p:spPr>
          <a:xfrm>
            <a:off x="1" y="532845"/>
            <a:ext cx="6366327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3218"/>
              </a:lnSpc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ТЕРАПИЯ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6029325"/>
            <a:ext cx="9144000" cy="95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0775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0" y="6181725"/>
            <a:ext cx="442884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4"/>
          <p:cNvSpPr txBox="1"/>
          <p:nvPr/>
        </p:nvSpPr>
        <p:spPr>
          <a:xfrm>
            <a:off x="0" y="943214"/>
            <a:ext cx="6366328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(стационарное лечение)</a:t>
            </a:r>
            <a:endParaRPr lang="ru-RU" sz="1200" dirty="0" smtClean="0">
              <a:latin typeface="Garamond" panose="02020404030301010803" pitchFamily="18" charset="0"/>
            </a:endParaRPr>
          </a:p>
        </p:txBody>
      </p:sp>
      <p:pic>
        <p:nvPicPr>
          <p:cNvPr id="11" name="Picture 2" descr="C:\Users\Loki\Downloads\фо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328" y="202646"/>
            <a:ext cx="2310200" cy="152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4"/>
          <p:cNvSpPr txBox="1"/>
          <p:nvPr/>
        </p:nvSpPr>
        <p:spPr>
          <a:xfrm>
            <a:off x="334168" y="1763551"/>
            <a:ext cx="8475663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автономное учреждение здравоохранения Амурской области «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Белогорская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больница», г. Белогорск</a:t>
            </a:r>
          </a:p>
          <a:p>
            <a:pPr indent="266700"/>
            <a:r>
              <a:rPr lang="en-US" sz="1600" dirty="0">
                <a:latin typeface="Garamond" panose="02020404030301010803" pitchFamily="18" charset="0"/>
              </a:rPr>
              <a:t>http://www.xn----7sbbbcjn2aoifygbe1ar2h5e8b.xn--p1ai/</a:t>
            </a:r>
            <a:endParaRPr lang="en-US" sz="1600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бюджетное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учреждение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здравоохранения Амурской области «</a:t>
            </a:r>
            <a:r>
              <a:rPr lang="ru-RU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Зейская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больница им. Б.Е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. Смирнова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», г.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Зея</a:t>
            </a:r>
            <a:endParaRPr lang="ru-RU" sz="20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pPr indent="266700"/>
            <a:r>
              <a:rPr lang="en-US" sz="1600" dirty="0">
                <a:latin typeface="Garamond" panose="02020404030301010803" pitchFamily="18" charset="0"/>
              </a:rPr>
              <a:t>http://cbzeya.ru/</a:t>
            </a:r>
            <a:endParaRPr lang="ru-RU" sz="1600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бюджетное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учреждение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здравоохранения Амурской области «</a:t>
            </a:r>
            <a:r>
              <a:rPr lang="ru-RU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Райчихинская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городская больница», г.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Райчихинск </a:t>
            </a:r>
            <a:r>
              <a:rPr lang="en-US" sz="1600" dirty="0">
                <a:latin typeface="Garamond" panose="02020404030301010803" pitchFamily="18" charset="0"/>
              </a:rPr>
              <a:t>http://raigb.ru</a:t>
            </a:r>
            <a:r>
              <a:rPr lang="en-US" sz="1600" dirty="0" smtClean="0">
                <a:latin typeface="Garamond" panose="02020404030301010803" pitchFamily="18" charset="0"/>
              </a:rPr>
              <a:t>/</a:t>
            </a:r>
            <a:endParaRPr lang="ru-RU" sz="1600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автономное учреждение здравоохранения Амурской области «</a:t>
            </a:r>
            <a:r>
              <a:rPr lang="ru-RU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Тындинская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больница», г.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Тында</a:t>
            </a:r>
          </a:p>
          <a:p>
            <a:pPr indent="266700"/>
            <a:r>
              <a:rPr lang="en-US" sz="1600" dirty="0">
                <a:latin typeface="Garamond" panose="02020404030301010803" pitchFamily="18" charset="0"/>
              </a:rPr>
              <a:t>http://www.crb-t.ru</a:t>
            </a:r>
            <a:r>
              <a:rPr lang="en-US" sz="1600" dirty="0" smtClean="0">
                <a:latin typeface="Garamond" panose="02020404030301010803" pitchFamily="18" charset="0"/>
              </a:rPr>
              <a:t>/</a:t>
            </a:r>
            <a:endParaRPr lang="ru-RU" sz="1600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05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8"/>
          <p:cNvSpPr txBox="1"/>
          <p:nvPr/>
        </p:nvSpPr>
        <p:spPr>
          <a:xfrm>
            <a:off x="1" y="532845"/>
            <a:ext cx="6366327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3218"/>
              </a:lnSpc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ТЕРАПИЯ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6029325"/>
            <a:ext cx="9144000" cy="95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0775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0" y="6181725"/>
            <a:ext cx="442884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4"/>
          <p:cNvSpPr txBox="1"/>
          <p:nvPr/>
        </p:nvSpPr>
        <p:spPr>
          <a:xfrm>
            <a:off x="0" y="943214"/>
            <a:ext cx="6366328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(стационарное лечение)</a:t>
            </a:r>
            <a:endParaRPr lang="ru-RU" sz="1200" dirty="0" smtClean="0">
              <a:latin typeface="Garamond" panose="02020404030301010803" pitchFamily="18" charset="0"/>
            </a:endParaRPr>
          </a:p>
        </p:txBody>
      </p:sp>
      <p:pic>
        <p:nvPicPr>
          <p:cNvPr id="11" name="Picture 2" descr="C:\Users\Loki\Downloads\фо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328" y="202646"/>
            <a:ext cx="2310200" cy="152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4"/>
          <p:cNvSpPr txBox="1"/>
          <p:nvPr/>
        </p:nvSpPr>
        <p:spPr>
          <a:xfrm>
            <a:off x="334168" y="1763551"/>
            <a:ext cx="8475663" cy="2893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бюджетное учреждение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здравоохранения Амурской области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«</a:t>
            </a:r>
            <a:r>
              <a:rPr lang="ru-RU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Свободненская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больница»,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г. Свободный</a:t>
            </a:r>
          </a:p>
          <a:p>
            <a:pPr indent="266700"/>
            <a:r>
              <a:rPr lang="en-US" sz="1600" dirty="0">
                <a:latin typeface="Garamond" panose="02020404030301010803" pitchFamily="18" charset="0"/>
              </a:rPr>
              <a:t>http://www.svbhospital.ru/</a:t>
            </a:r>
            <a:endParaRPr lang="en-US" sz="1600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бюджетное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учреждение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здравоохранения Амурской области «</a:t>
            </a:r>
            <a:r>
              <a:rPr lang="ru-RU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Сковородинская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центральная районная больница», </a:t>
            </a:r>
            <a:endParaRPr lang="ru-RU" sz="20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pPr indent="266700"/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.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Сковородино</a:t>
            </a:r>
          </a:p>
          <a:p>
            <a:pPr indent="266700"/>
            <a:r>
              <a:rPr lang="en-US" sz="1600" dirty="0" smtClean="0">
                <a:latin typeface="Garamond" panose="02020404030301010803" pitchFamily="18" charset="0"/>
              </a:rPr>
              <a:t>http</a:t>
            </a:r>
            <a:r>
              <a:rPr lang="en-US" sz="1600" dirty="0">
                <a:latin typeface="Garamond" panose="02020404030301010803" pitchFamily="18" charset="0"/>
              </a:rPr>
              <a:t>://skovzdrav.ru/</a:t>
            </a:r>
            <a:endParaRPr lang="ru-RU" sz="1600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бюджетное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учреждение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здравоохранения Амурской области «Шимановская  больница», г.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Шимановск</a:t>
            </a:r>
            <a:endParaRPr lang="ru-RU" sz="2000" b="1" dirty="0">
              <a:solidFill>
                <a:schemeClr val="accent3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pPr indent="266700"/>
            <a:r>
              <a:rPr lang="en-US" sz="1600" dirty="0">
                <a:latin typeface="Garamond" panose="02020404030301010803" pitchFamily="18" charset="0"/>
              </a:rPr>
              <a:t>http://medshim.amur.medobl.ru/</a:t>
            </a:r>
          </a:p>
        </p:txBody>
      </p:sp>
    </p:spTree>
    <p:extLst>
      <p:ext uri="{BB962C8B-B14F-4D97-AF65-F5344CB8AC3E}">
        <p14:creationId xmlns:p14="http://schemas.microsoft.com/office/powerpoint/2010/main" val="157597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8"/>
          <p:cNvSpPr txBox="1"/>
          <p:nvPr/>
        </p:nvSpPr>
        <p:spPr>
          <a:xfrm>
            <a:off x="1" y="532845"/>
            <a:ext cx="6366327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3218"/>
              </a:lnSpc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ТЕРАПИЯ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6029325"/>
            <a:ext cx="9144000" cy="95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0775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0" y="6181725"/>
            <a:ext cx="442884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4"/>
          <p:cNvSpPr txBox="1"/>
          <p:nvPr/>
        </p:nvSpPr>
        <p:spPr>
          <a:xfrm>
            <a:off x="0" y="943214"/>
            <a:ext cx="6366328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(амбулаторное лечение)</a:t>
            </a:r>
            <a:endParaRPr lang="ru-RU" sz="1200" dirty="0" smtClean="0">
              <a:latin typeface="Garamond" panose="02020404030301010803" pitchFamily="18" charset="0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334168" y="1725451"/>
            <a:ext cx="8475663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автономное учреждение здравоохранения Амурской области «Городская поликлиника № 1», г. Благовещенск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1600" dirty="0" smtClean="0">
                <a:latin typeface="Garamond" panose="02020404030301010803" pitchFamily="18" charset="0"/>
              </a:rPr>
              <a:t>https</a:t>
            </a:r>
            <a:r>
              <a:rPr lang="en-US" sz="1600" dirty="0">
                <a:latin typeface="Garamond" panose="02020404030301010803" pitchFamily="18" charset="0"/>
              </a:rPr>
              <a:t>://www.clinicablg.ru</a:t>
            </a:r>
            <a:r>
              <a:rPr lang="en-US" sz="1600" dirty="0" smtClean="0">
                <a:latin typeface="Garamond" panose="02020404030301010803" pitchFamily="18" charset="0"/>
              </a:rPr>
              <a:t>/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бюджетное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учреждение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здравоохранения Амурской области «Городская поликлиника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№ 2»,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г. Благовещенск </a:t>
            </a:r>
            <a:r>
              <a:rPr lang="en-US" sz="1600" dirty="0">
                <a:latin typeface="Garamond" panose="02020404030301010803" pitchFamily="18" charset="0"/>
              </a:rPr>
              <a:t>http://gp2blag.ucoz.ru</a:t>
            </a:r>
            <a:r>
              <a:rPr lang="en-US" sz="1600" dirty="0" smtClean="0">
                <a:latin typeface="Garamond" panose="02020404030301010803" pitchFamily="18" charset="0"/>
              </a:rPr>
              <a:t>/</a:t>
            </a:r>
            <a:endParaRPr lang="ru-RU" sz="1600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автономное учреждение здравоохранения Амурской области «Городская поликлиника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№ 3»,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г. Благовещенск </a:t>
            </a:r>
            <a:r>
              <a:rPr lang="en-US" sz="1600" dirty="0">
                <a:latin typeface="Garamond" panose="02020404030301010803" pitchFamily="18" charset="0"/>
              </a:rPr>
              <a:t>http://www.polik3amur.ru/</a:t>
            </a:r>
            <a:endParaRPr lang="ru-RU" sz="1600" dirty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автономное учреждение здравоохранения Амурской области «Городская поликлиника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№ 4»,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г. Благовещенск 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    </a:t>
            </a:r>
            <a:r>
              <a:rPr lang="en-US" sz="1600" dirty="0" smtClean="0">
                <a:latin typeface="Garamond" panose="02020404030301010803" pitchFamily="18" charset="0"/>
              </a:rPr>
              <a:t>http</a:t>
            </a:r>
            <a:r>
              <a:rPr lang="en-US" sz="1600" dirty="0">
                <a:latin typeface="Garamond" panose="02020404030301010803" pitchFamily="18" charset="0"/>
              </a:rPr>
              <a:t>://28gp4.ru</a:t>
            </a:r>
            <a:r>
              <a:rPr lang="en-US" sz="1600" dirty="0" smtClean="0">
                <a:latin typeface="Garamond" panose="02020404030301010803" pitchFamily="18" charset="0"/>
              </a:rPr>
              <a:t>/</a:t>
            </a:r>
            <a:endParaRPr lang="ru-RU" sz="1600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latin typeface="Garamond" panose="02020404030301010803" pitchFamily="18" charset="0"/>
              </a:rPr>
              <a:t>Государственное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бюджетное </a:t>
            </a:r>
            <a:r>
              <a:rPr lang="ru-RU" sz="2000" b="1" dirty="0" smtClean="0">
                <a:latin typeface="Garamond" panose="02020404030301010803" pitchFamily="18" charset="0"/>
              </a:rPr>
              <a:t>учреждение </a:t>
            </a:r>
            <a:r>
              <a:rPr lang="ru-RU" sz="2000" b="1" dirty="0">
                <a:latin typeface="Garamond" panose="02020404030301010803" pitchFamily="18" charset="0"/>
              </a:rPr>
              <a:t>здравоохранения Амурской области «</a:t>
            </a:r>
            <a:r>
              <a:rPr lang="ru-RU" sz="2000" b="1" dirty="0" err="1">
                <a:latin typeface="Garamond" panose="02020404030301010803" pitchFamily="18" charset="0"/>
              </a:rPr>
              <a:t>Свободненская</a:t>
            </a:r>
            <a:r>
              <a:rPr lang="ru-RU" sz="2000" b="1" dirty="0">
                <a:latin typeface="Garamond" panose="02020404030301010803" pitchFamily="18" charset="0"/>
              </a:rPr>
              <a:t> городская поликлиника», г. Свободный       </a:t>
            </a:r>
            <a:r>
              <a:rPr lang="ru-RU" sz="1600" b="1" dirty="0">
                <a:latin typeface="Garamond" panose="02020404030301010803" pitchFamily="18" charset="0"/>
              </a:rPr>
              <a:t>http://www.svbgp.ru</a:t>
            </a:r>
            <a:r>
              <a:rPr lang="ru-RU" sz="1600" b="1" dirty="0" smtClean="0">
                <a:latin typeface="Garamond" panose="02020404030301010803" pitchFamily="18" charset="0"/>
              </a:rPr>
              <a:t>/</a:t>
            </a:r>
            <a:endParaRPr lang="en-US" sz="1600" dirty="0">
              <a:latin typeface="Garamond" panose="02020404030301010803" pitchFamily="18" charset="0"/>
            </a:endParaRPr>
          </a:p>
        </p:txBody>
      </p:sp>
      <p:pic>
        <p:nvPicPr>
          <p:cNvPr id="11" name="Picture 2" descr="C:\Users\Loki\Downloads\фо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328" y="202646"/>
            <a:ext cx="2310200" cy="152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34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8"/>
          <p:cNvSpPr txBox="1"/>
          <p:nvPr/>
        </p:nvSpPr>
        <p:spPr>
          <a:xfrm>
            <a:off x="1" y="532845"/>
            <a:ext cx="6366327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3218"/>
              </a:lnSpc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ТЕРАПИЯ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6029325"/>
            <a:ext cx="9144000" cy="95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0775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0" y="6181725"/>
            <a:ext cx="442884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4"/>
          <p:cNvSpPr txBox="1"/>
          <p:nvPr/>
        </p:nvSpPr>
        <p:spPr>
          <a:xfrm>
            <a:off x="0" y="943214"/>
            <a:ext cx="6366328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(амбулаторное лечение)</a:t>
            </a:r>
            <a:endParaRPr lang="ru-RU" sz="1200" dirty="0" smtClean="0">
              <a:latin typeface="Garamond" panose="02020404030301010803" pitchFamily="18" charset="0"/>
            </a:endParaRPr>
          </a:p>
        </p:txBody>
      </p:sp>
      <p:pic>
        <p:nvPicPr>
          <p:cNvPr id="11" name="Picture 2" descr="C:\Users\Loki\Downloads\фо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328" y="202646"/>
            <a:ext cx="2310200" cy="152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4"/>
          <p:cNvSpPr txBox="1"/>
          <p:nvPr/>
        </p:nvSpPr>
        <p:spPr>
          <a:xfrm>
            <a:off x="334168" y="1712751"/>
            <a:ext cx="8475663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автономное учреждение здравоохранения Амурской области «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Белогорская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больница», г. Белогорск</a:t>
            </a:r>
          </a:p>
          <a:p>
            <a:pPr indent="266700"/>
            <a:r>
              <a:rPr lang="en-US" sz="1600" dirty="0">
                <a:latin typeface="Garamond" panose="02020404030301010803" pitchFamily="18" charset="0"/>
              </a:rPr>
              <a:t>http://www.xn----7sbbbcjn2aoifygbe1ar2h5e8b.xn--p1ai/</a:t>
            </a:r>
            <a:endParaRPr lang="en-US" sz="1600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бюджетное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учреждение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здравоохранения Амурской области «</a:t>
            </a:r>
            <a:r>
              <a:rPr lang="ru-RU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Зейская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больница им. Б.Е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. Смирнова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», г.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Зея</a:t>
            </a:r>
            <a:endParaRPr lang="ru-RU" sz="20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pPr indent="266700"/>
            <a:r>
              <a:rPr lang="en-US" sz="1600" dirty="0">
                <a:latin typeface="Garamond" panose="02020404030301010803" pitchFamily="18" charset="0"/>
              </a:rPr>
              <a:t>http://cbzeya.ru/</a:t>
            </a:r>
            <a:endParaRPr lang="ru-RU" sz="1600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бюджетное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учреждение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здравоохранения Амурской области «</a:t>
            </a:r>
            <a:r>
              <a:rPr lang="ru-RU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Райчихинская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городская больница», г.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Райчихинск </a:t>
            </a:r>
            <a:r>
              <a:rPr lang="en-US" sz="1600" dirty="0">
                <a:latin typeface="Garamond" panose="02020404030301010803" pitchFamily="18" charset="0"/>
              </a:rPr>
              <a:t>http://raigb.ru</a:t>
            </a:r>
            <a:r>
              <a:rPr lang="en-US" sz="1600" dirty="0" smtClean="0">
                <a:latin typeface="Garamond" panose="02020404030301010803" pitchFamily="18" charset="0"/>
              </a:rPr>
              <a:t>/</a:t>
            </a:r>
            <a:endParaRPr lang="ru-RU" sz="1600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автономное учреждение здравоохранения Амурской области «</a:t>
            </a:r>
            <a:r>
              <a:rPr lang="ru-RU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Тындинская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больница», г.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Тында</a:t>
            </a:r>
          </a:p>
          <a:p>
            <a:pPr indent="266700"/>
            <a:r>
              <a:rPr lang="en-US" sz="1600" dirty="0">
                <a:latin typeface="Garamond" panose="02020404030301010803" pitchFamily="18" charset="0"/>
              </a:rPr>
              <a:t>http://www.crb-t.ru</a:t>
            </a:r>
            <a:r>
              <a:rPr lang="en-US" sz="1600" dirty="0" smtClean="0">
                <a:latin typeface="Garamond" panose="02020404030301010803" pitchFamily="18" charset="0"/>
              </a:rPr>
              <a:t>/</a:t>
            </a:r>
            <a:endParaRPr lang="ru-RU" sz="1600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бюджетное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учреждение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здравоохранения Амурской области «Шимановская  больница», г.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Шимановск</a:t>
            </a:r>
            <a:endParaRPr lang="ru-RU" sz="2000" b="1" dirty="0">
              <a:solidFill>
                <a:schemeClr val="accent3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pPr indent="266700"/>
            <a:r>
              <a:rPr lang="en-US" sz="1600" dirty="0">
                <a:latin typeface="Garamond" panose="02020404030301010803" pitchFamily="18" charset="0"/>
              </a:rPr>
              <a:t>http://medshim.amur.medobl.ru/</a:t>
            </a:r>
          </a:p>
        </p:txBody>
      </p:sp>
    </p:spTree>
    <p:extLst>
      <p:ext uri="{BB962C8B-B14F-4D97-AF65-F5344CB8AC3E}">
        <p14:creationId xmlns:p14="http://schemas.microsoft.com/office/powerpoint/2010/main" val="324282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oki\Downloads\pic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303390"/>
            <a:ext cx="6120000" cy="367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03390"/>
            <a:ext cx="9144000" cy="528734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4256"/>
              </a:lnSpc>
            </a:pP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РЕАБИЛИТАЦИЯ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334168" y="3846351"/>
            <a:ext cx="8475663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автономное учреждение здравоохранения Амурской области «Больница восстановительного лечения», г. Благовещенск</a:t>
            </a:r>
          </a:p>
          <a:p>
            <a:r>
              <a:rPr lang="en-US" sz="1600" dirty="0" smtClean="0">
                <a:solidFill>
                  <a:prstClr val="white"/>
                </a:solidFill>
                <a:latin typeface="Garamond" panose="02020404030301010803" pitchFamily="18" charset="0"/>
              </a:rPr>
              <a:t>https</a:t>
            </a:r>
            <a:r>
              <a:rPr lang="en-US" sz="1600" dirty="0">
                <a:solidFill>
                  <a:prstClr val="white"/>
                </a:solidFill>
                <a:latin typeface="Garamond" panose="02020404030301010803" pitchFamily="18" charset="0"/>
              </a:rPr>
              <a:t>://sbis.ru/contragents/2801243707/280101001</a:t>
            </a:r>
            <a:endParaRPr lang="ru-RU" sz="2000" b="1" dirty="0">
              <a:solidFill>
                <a:schemeClr val="accent3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автономное учреждение здравоохранения Амурской области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«Ивановская больница»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,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с. Ивановка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</a:t>
            </a:r>
            <a:endParaRPr lang="ru-RU" sz="20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1600" dirty="0" smtClean="0">
                <a:latin typeface="Garamond" panose="02020404030301010803" pitchFamily="18" charset="0"/>
              </a:rPr>
              <a:t>http </a:t>
            </a:r>
            <a:r>
              <a:rPr lang="en-US" sz="1600" dirty="0">
                <a:latin typeface="Garamond" panose="02020404030301010803" pitchFamily="18" charset="0"/>
              </a:rPr>
              <a:t>://www.ivancrb.ru/</a:t>
            </a:r>
            <a:endParaRPr lang="ru-RU" sz="1400" dirty="0" smtClean="0">
              <a:latin typeface="Garamond" panose="02020404030301010803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6029325"/>
            <a:ext cx="9144000" cy="95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0775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0" y="6181725"/>
            <a:ext cx="442884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03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07269" y="109118"/>
            <a:ext cx="1800000" cy="1800000"/>
            <a:chOff x="2724508" y="2048801"/>
            <a:chExt cx="1232450" cy="1204494"/>
          </a:xfrm>
        </p:grpSpPr>
        <p:grpSp>
          <p:nvGrpSpPr>
            <p:cNvPr id="16" name="Group 3"/>
            <p:cNvGrpSpPr/>
            <p:nvPr/>
          </p:nvGrpSpPr>
          <p:grpSpPr>
            <a:xfrm>
              <a:off x="2724508" y="2048801"/>
              <a:ext cx="1232450" cy="1204494"/>
              <a:chOff x="0" y="0"/>
              <a:chExt cx="6350000" cy="6350000"/>
            </a:xfrm>
          </p:grpSpPr>
          <p:sp>
            <p:nvSpPr>
              <p:cNvPr id="20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</p:grpSp>
        <p:grpSp>
          <p:nvGrpSpPr>
            <p:cNvPr id="17" name="Group 10"/>
            <p:cNvGrpSpPr/>
            <p:nvPr/>
          </p:nvGrpSpPr>
          <p:grpSpPr>
            <a:xfrm>
              <a:off x="2819688" y="2224276"/>
              <a:ext cx="1042089" cy="1018450"/>
              <a:chOff x="0" y="0"/>
              <a:chExt cx="6350000" cy="6350000"/>
            </a:xfrm>
          </p:grpSpPr>
          <p:sp>
            <p:nvSpPr>
              <p:cNvPr id="19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sp>
        </p:grpSp>
        <p:pic>
          <p:nvPicPr>
            <p:cNvPr id="18" name="Picture 3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2932962" y="2481427"/>
              <a:ext cx="815541" cy="538257"/>
            </a:xfrm>
            <a:prstGeom prst="rect">
              <a:avLst/>
            </a:prstGeom>
          </p:spPr>
        </p:pic>
      </p:grpSp>
      <p:sp>
        <p:nvSpPr>
          <p:cNvPr id="21" name="Заголовок 1"/>
          <p:cNvSpPr>
            <a:spLocks noGrp="1"/>
          </p:cNvSpPr>
          <p:nvPr>
            <p:ph type="ctrTitle"/>
          </p:nvPr>
        </p:nvSpPr>
        <p:spPr>
          <a:xfrm>
            <a:off x="523875" y="438151"/>
            <a:ext cx="8402638" cy="539115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82880"/>
            <a:r>
              <a:rPr lang="ru-RU" sz="6000" cap="none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T Norms ExtraBold"/>
              </a:rPr>
              <a:t>Вторая ступень</a:t>
            </a:r>
            <a:r>
              <a:rPr lang="ru-RU" sz="4000" cap="none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T Norms ExtraBold"/>
              </a:rPr>
              <a:t/>
            </a:r>
            <a:br>
              <a:rPr lang="ru-RU" sz="4000" cap="none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T Norms ExtraBold"/>
              </a:rPr>
            </a:br>
            <a:r>
              <a:rPr lang="ru-RU" sz="4000" cap="none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T Norms ExtraBold"/>
              </a:rPr>
              <a:t/>
            </a:r>
            <a:br>
              <a:rPr lang="ru-RU" sz="4000" cap="none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T Norms ExtraBold"/>
              </a:rPr>
            </a:br>
            <a:r>
              <a:rPr lang="ru-RU" sz="4000" dirty="0" smtClean="0">
                <a:solidFill>
                  <a:schemeClr val="tx2">
                    <a:lumMod val="90000"/>
                  </a:schemeClr>
                </a:solidFill>
                <a:latin typeface="Garamond" panose="02020404030301010803" pitchFamily="18" charset="0"/>
              </a:rPr>
              <a:t>СВЯЖИТЕСЬ </a:t>
            </a:r>
            <a:r>
              <a:rPr lang="ru-RU" sz="4000" dirty="0">
                <a:solidFill>
                  <a:schemeClr val="tx2">
                    <a:lumMod val="90000"/>
                  </a:schemeClr>
                </a:solidFill>
                <a:latin typeface="Garamond" panose="02020404030301010803" pitchFamily="18" charset="0"/>
              </a:rPr>
              <a:t>С ПРЕДСТАВИТЕЛЕМ МЕДИЦИНСКОЙ ОРГАНИЗАЦИИ ДЛЯ ОПРЕДЕЛЕНИЯ УСЛОВИЙ </a:t>
            </a:r>
            <a:r>
              <a:rPr lang="ru-RU" sz="4000" dirty="0" smtClean="0">
                <a:solidFill>
                  <a:schemeClr val="tx2">
                    <a:lumMod val="90000"/>
                  </a:schemeClr>
                </a:solidFill>
                <a:latin typeface="Garamond" panose="02020404030301010803" pitchFamily="18" charset="0"/>
              </a:rPr>
              <a:t>ЛЕЧЕНИЯ И </a:t>
            </a:r>
            <a:r>
              <a:rPr lang="ru-RU" sz="4000" dirty="0">
                <a:solidFill>
                  <a:schemeClr val="tx2">
                    <a:lumMod val="90000"/>
                  </a:schemeClr>
                </a:solidFill>
                <a:latin typeface="Garamond" panose="02020404030301010803" pitchFamily="18" charset="0"/>
              </a:rPr>
              <a:t>ПОДГОТОВКИ ДОКУМЕНТОВ ДЛЯ ВИЗИТА В </a:t>
            </a:r>
            <a:r>
              <a:rPr lang="ru-RU" sz="4000" dirty="0" smtClean="0">
                <a:solidFill>
                  <a:schemeClr val="tx2">
                    <a:lumMod val="90000"/>
                  </a:schemeClr>
                </a:solidFill>
                <a:latin typeface="Garamond" panose="02020404030301010803" pitchFamily="18" charset="0"/>
              </a:rPr>
              <a:t>РОССИЮ</a:t>
            </a:r>
            <a:endParaRPr lang="ru-RU" sz="4000" cap="none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T Norms ExtraBold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6029325"/>
            <a:ext cx="9144000" cy="95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0775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0" y="6181725"/>
            <a:ext cx="442884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6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/>
          <p:nvPr/>
        </p:nvSpPr>
        <p:spPr>
          <a:xfrm>
            <a:off x="0" y="178564"/>
            <a:ext cx="9144000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 eaLnBrk="1" fontAlgn="auto" hangingPunct="1">
              <a:lnSpc>
                <a:spcPts val="624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T Norms ExtraBold"/>
              </a:rPr>
              <a:t>ОКАЗАНИЕ МЕДИЦИНСКОЙ ПОМОЩИ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66455" y="1095470"/>
            <a:ext cx="7811087" cy="13049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В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Амурской области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можно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получить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медицинскую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 помощь в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амбулаторных и стационарных условиях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.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 rot="10800000">
            <a:off x="719136" y="2924175"/>
            <a:ext cx="3808442" cy="2647950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АМБУЛАТОРНО</a:t>
            </a:r>
            <a:endParaRPr lang="en-US" sz="2000" b="1" dirty="0" smtClean="0">
              <a:solidFill>
                <a:schemeClr val="bg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ctr"/>
            <a:endParaRPr lang="ru-RU" dirty="0" smtClean="0">
              <a:solidFill>
                <a:schemeClr val="bg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Пройдите обследование </a:t>
            </a:r>
          </a:p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(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check-up)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за 1-2 дня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в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 момент своей туристической поездки в Россию</a:t>
            </a:r>
          </a:p>
          <a:p>
            <a:pPr algn="ctr"/>
            <a:endParaRPr lang="ru-RU" dirty="0" smtClean="0">
              <a:solidFill>
                <a:schemeClr val="bg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(узнайте подробнее на сайте выбранной медицинской организации)</a:t>
            </a:r>
            <a:endParaRPr lang="ru-RU" sz="1400" dirty="0">
              <a:solidFill>
                <a:schemeClr val="bg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 rot="10800000">
            <a:off x="4669100" y="2924175"/>
            <a:ext cx="3808442" cy="2647950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СТАЦИОНАРНО</a:t>
            </a:r>
            <a:endParaRPr lang="en-US" sz="2000" b="1" dirty="0" smtClean="0">
              <a:solidFill>
                <a:schemeClr val="bg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ctr"/>
            <a:endParaRPr lang="ru-RU" dirty="0" smtClean="0">
              <a:solidFill>
                <a:schemeClr val="bg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Выберите медицинскую организацию по своему профилю и приезжайте в Россию на плановую госпитализацию</a:t>
            </a:r>
          </a:p>
          <a:p>
            <a:pPr algn="ctr"/>
            <a:endParaRPr lang="ru-RU" dirty="0">
              <a:solidFill>
                <a:schemeClr val="bg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ru-RU" sz="1400" dirty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(узнайте подробнее на сайте выбранной медицинской организации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)</a:t>
            </a:r>
            <a:endParaRPr lang="ru-RU" sz="1400" dirty="0">
              <a:solidFill>
                <a:schemeClr val="bg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029325"/>
            <a:ext cx="9144000" cy="95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0775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0" y="6181725"/>
            <a:ext cx="442884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26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"/>
          <p:cNvSpPr txBox="1"/>
          <p:nvPr/>
        </p:nvSpPr>
        <p:spPr>
          <a:xfrm>
            <a:off x="352425" y="377502"/>
            <a:ext cx="8486775" cy="5601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361950"/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1. Зайдите </a:t>
            </a:r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на сайт профильной медицинской организации </a:t>
            </a:r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в </a:t>
            </a:r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раздел </a:t>
            </a:r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«медицинский туризм»;</a:t>
            </a:r>
          </a:p>
          <a:p>
            <a:pPr indent="361950"/>
            <a:endParaRPr lang="ru-RU" sz="2800" b="1" dirty="0">
              <a:solidFill>
                <a:schemeClr val="accent3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pPr indent="361950"/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2. Ознакомьтесь с представленной информацией;</a:t>
            </a:r>
          </a:p>
          <a:p>
            <a:pPr indent="361950"/>
            <a:endParaRPr lang="ru-RU" sz="28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pPr indent="361950"/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3. Напишите </a:t>
            </a:r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ваш запрос на указанную электронную почту </a:t>
            </a:r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или </a:t>
            </a:r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позвоните по указанному номеру </a:t>
            </a:r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телефона;</a:t>
            </a:r>
          </a:p>
          <a:p>
            <a:pPr indent="361950"/>
            <a:endParaRPr lang="ru-RU" sz="28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pPr indent="361950"/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4. Получите </a:t>
            </a:r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подтверждение на лечение и следуйте полученным </a:t>
            </a:r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от </a:t>
            </a:r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медицинской организации рекомендациям по оформлению соответствующей </a:t>
            </a:r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документации.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029325"/>
            <a:ext cx="9144000" cy="95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0775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0" y="6181725"/>
            <a:ext cx="442884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84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ctrTitle"/>
          </p:nvPr>
        </p:nvSpPr>
        <p:spPr>
          <a:xfrm>
            <a:off x="885825" y="438151"/>
            <a:ext cx="8040687" cy="539115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82880"/>
            <a:r>
              <a:rPr lang="ru-RU" sz="6000" cap="none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T Norms ExtraBold"/>
              </a:rPr>
              <a:t>Третья ступень</a:t>
            </a:r>
            <a:r>
              <a:rPr lang="ru-RU" sz="4000" cap="none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T Norms ExtraBold"/>
              </a:rPr>
              <a:t/>
            </a:r>
            <a:br>
              <a:rPr lang="ru-RU" sz="4000" cap="none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T Norms ExtraBold"/>
              </a:rPr>
            </a:br>
            <a:r>
              <a:rPr lang="ru-RU" sz="4000" cap="none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T Norms ExtraBold"/>
              </a:rPr>
              <a:t/>
            </a:r>
            <a:br>
              <a:rPr lang="ru-RU" sz="4000" cap="none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T Norms ExtraBold"/>
              </a:rPr>
            </a:br>
            <a:r>
              <a:rPr lang="ru-RU" sz="4000" dirty="0" smtClean="0">
                <a:solidFill>
                  <a:schemeClr val="tx2">
                    <a:lumMod val="90000"/>
                  </a:schemeClr>
                </a:solidFill>
                <a:latin typeface="Garamond" panose="02020404030301010803" pitchFamily="18" charset="0"/>
              </a:rPr>
              <a:t>ВЫБЕРИТЕ </a:t>
            </a:r>
            <a:r>
              <a:rPr lang="ru-RU" sz="4000" dirty="0">
                <a:solidFill>
                  <a:schemeClr val="tx2">
                    <a:lumMod val="90000"/>
                  </a:schemeClr>
                </a:solidFill>
                <a:latin typeface="Garamond" panose="02020404030301010803" pitchFamily="18" charset="0"/>
              </a:rPr>
              <a:t>ПРОЖИВАНИЕ И ТРАНСПОРТ </a:t>
            </a:r>
            <a:br>
              <a:rPr lang="ru-RU" sz="4000" dirty="0">
                <a:solidFill>
                  <a:schemeClr val="tx2">
                    <a:lumMod val="90000"/>
                  </a:schemeClr>
                </a:solidFill>
                <a:latin typeface="Garamond" panose="02020404030301010803" pitchFamily="18" charset="0"/>
              </a:rPr>
            </a:br>
            <a:r>
              <a:rPr lang="ru-RU" sz="4000" dirty="0">
                <a:solidFill>
                  <a:schemeClr val="tx2">
                    <a:lumMod val="90000"/>
                  </a:schemeClr>
                </a:solidFill>
                <a:latin typeface="Garamond" panose="02020404030301010803" pitchFamily="18" charset="0"/>
              </a:rPr>
              <a:t>ДЛЯ КОМФОРТНОГО ПРЕБЫВАНИЯ В Амурской области</a:t>
            </a:r>
            <a:br>
              <a:rPr lang="ru-RU" sz="4000" dirty="0">
                <a:solidFill>
                  <a:schemeClr val="tx2">
                    <a:lumMod val="90000"/>
                  </a:schemeClr>
                </a:solidFill>
                <a:latin typeface="Garamond" panose="02020404030301010803" pitchFamily="18" charset="0"/>
              </a:rPr>
            </a:br>
            <a:endParaRPr lang="ru-RU" sz="4000" cap="none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T Norms ExtraBold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90266" y="107924"/>
            <a:ext cx="1800000" cy="1800000"/>
            <a:chOff x="4572000" y="2085798"/>
            <a:chExt cx="1232450" cy="1204494"/>
          </a:xfrm>
        </p:grpSpPr>
        <p:grpSp>
          <p:nvGrpSpPr>
            <p:cNvPr id="15" name="Group 3"/>
            <p:cNvGrpSpPr/>
            <p:nvPr/>
          </p:nvGrpSpPr>
          <p:grpSpPr>
            <a:xfrm>
              <a:off x="4572000" y="2085798"/>
              <a:ext cx="1232450" cy="1204494"/>
              <a:chOff x="0" y="0"/>
              <a:chExt cx="6350000" cy="6350000"/>
            </a:xfrm>
          </p:grpSpPr>
          <p:sp>
            <p:nvSpPr>
              <p:cNvPr id="19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</p:grpSp>
        <p:grpSp>
          <p:nvGrpSpPr>
            <p:cNvPr id="16" name="Group 10"/>
            <p:cNvGrpSpPr/>
            <p:nvPr/>
          </p:nvGrpSpPr>
          <p:grpSpPr>
            <a:xfrm>
              <a:off x="4667180" y="2261273"/>
              <a:ext cx="1042089" cy="1018450"/>
              <a:chOff x="0" y="0"/>
              <a:chExt cx="6350000" cy="6350000"/>
            </a:xfrm>
          </p:grpSpPr>
          <p:sp>
            <p:nvSpPr>
              <p:cNvPr id="18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sp>
        </p:grpSp>
        <p:pic>
          <p:nvPicPr>
            <p:cNvPr id="17" name="Picture 3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4815695" y="2466544"/>
              <a:ext cx="745059" cy="521541"/>
            </a:xfrm>
            <a:prstGeom prst="rect">
              <a:avLst/>
            </a:prstGeom>
          </p:spPr>
        </p:pic>
      </p:grpSp>
      <p:cxnSp>
        <p:nvCxnSpPr>
          <p:cNvPr id="13" name="Прямая соединительная линия 12"/>
          <p:cNvCxnSpPr/>
          <p:nvPr/>
        </p:nvCxnSpPr>
        <p:spPr>
          <a:xfrm>
            <a:off x="0" y="6029325"/>
            <a:ext cx="9144000" cy="95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0775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0" y="6181725"/>
            <a:ext cx="442884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96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13.stc.all.kpcdn.net/share/i/12/10762823/inx960x6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" t="33594" r="2431" b="7969"/>
          <a:stretch/>
        </p:blipFill>
        <p:spPr bwMode="auto">
          <a:xfrm>
            <a:off x="4924038" y="273186"/>
            <a:ext cx="3960000" cy="171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3"/>
          <p:cNvSpPr txBox="1"/>
          <p:nvPr/>
        </p:nvSpPr>
        <p:spPr>
          <a:xfrm>
            <a:off x="2" y="345071"/>
            <a:ext cx="4924036" cy="422936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3218"/>
              </a:lnSpc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ТРАНСПОРТ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1" y="996607"/>
            <a:ext cx="503833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Если вы прибыли в Благовещенск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на самолете:</a:t>
            </a:r>
            <a:endParaRPr lang="en-US" sz="2000" b="1" i="0" dirty="0">
              <a:solidFill>
                <a:schemeClr val="accent1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</p:txBody>
      </p:sp>
      <p:grpSp>
        <p:nvGrpSpPr>
          <p:cNvPr id="15" name="Group 5"/>
          <p:cNvGrpSpPr/>
          <p:nvPr/>
        </p:nvGrpSpPr>
        <p:grpSpPr>
          <a:xfrm rot="1076541">
            <a:off x="4250716" y="4514858"/>
            <a:ext cx="1396059" cy="191052"/>
            <a:chOff x="0" y="0"/>
            <a:chExt cx="1163580" cy="508000"/>
          </a:xfrm>
        </p:grpSpPr>
        <p:sp>
          <p:nvSpPr>
            <p:cNvPr id="16" name="Freeform 6"/>
            <p:cNvSpPr/>
            <p:nvPr/>
          </p:nvSpPr>
          <p:spPr>
            <a:xfrm>
              <a:off x="0" y="215900"/>
              <a:ext cx="867670" cy="76200"/>
            </a:xfrm>
            <a:custGeom>
              <a:avLst/>
              <a:gdLst/>
              <a:ahLst/>
              <a:cxnLst/>
              <a:rect l="l" t="t" r="r" b="b"/>
              <a:pathLst>
                <a:path w="867670" h="76200">
                  <a:moveTo>
                    <a:pt x="0" y="0"/>
                  </a:moveTo>
                  <a:lnTo>
                    <a:pt x="867670" y="0"/>
                  </a:lnTo>
                  <a:lnTo>
                    <a:pt x="86767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Freeform 7"/>
            <p:cNvSpPr/>
            <p:nvPr/>
          </p:nvSpPr>
          <p:spPr>
            <a:xfrm>
              <a:off x="78893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4" name="Group 41"/>
          <p:cNvGrpSpPr/>
          <p:nvPr/>
        </p:nvGrpSpPr>
        <p:grpSpPr>
          <a:xfrm rot="20632842">
            <a:off x="4244012" y="3432149"/>
            <a:ext cx="1360051" cy="191052"/>
            <a:chOff x="0" y="0"/>
            <a:chExt cx="1163580" cy="508000"/>
          </a:xfrm>
        </p:grpSpPr>
        <p:sp>
          <p:nvSpPr>
            <p:cNvPr id="25" name="Freeform 42"/>
            <p:cNvSpPr/>
            <p:nvPr/>
          </p:nvSpPr>
          <p:spPr>
            <a:xfrm>
              <a:off x="0" y="215900"/>
              <a:ext cx="867670" cy="76200"/>
            </a:xfrm>
            <a:custGeom>
              <a:avLst/>
              <a:gdLst/>
              <a:ahLst/>
              <a:cxnLst/>
              <a:rect l="l" t="t" r="r" b="b"/>
              <a:pathLst>
                <a:path w="867670" h="76200">
                  <a:moveTo>
                    <a:pt x="0" y="0"/>
                  </a:moveTo>
                  <a:lnTo>
                    <a:pt x="867670" y="0"/>
                  </a:lnTo>
                  <a:lnTo>
                    <a:pt x="86767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6" name="Freeform 43"/>
            <p:cNvSpPr/>
            <p:nvPr/>
          </p:nvSpPr>
          <p:spPr>
            <a:xfrm>
              <a:off x="78893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1" name="Group 50"/>
          <p:cNvGrpSpPr/>
          <p:nvPr/>
        </p:nvGrpSpPr>
        <p:grpSpPr>
          <a:xfrm rot="5400000">
            <a:off x="2140741" y="3202945"/>
            <a:ext cx="755901" cy="190574"/>
            <a:chOff x="0" y="0"/>
            <a:chExt cx="1025792" cy="508000"/>
          </a:xfrm>
        </p:grpSpPr>
        <p:sp>
          <p:nvSpPr>
            <p:cNvPr id="32" name="Freeform 51"/>
            <p:cNvSpPr/>
            <p:nvPr/>
          </p:nvSpPr>
          <p:spPr>
            <a:xfrm>
              <a:off x="0" y="215900"/>
              <a:ext cx="729882" cy="76200"/>
            </a:xfrm>
            <a:custGeom>
              <a:avLst/>
              <a:gdLst/>
              <a:ahLst/>
              <a:cxnLst/>
              <a:rect l="l" t="t" r="r" b="b"/>
              <a:pathLst>
                <a:path w="729882" h="76200">
                  <a:moveTo>
                    <a:pt x="0" y="0"/>
                  </a:moveTo>
                  <a:lnTo>
                    <a:pt x="729882" y="0"/>
                  </a:lnTo>
                  <a:lnTo>
                    <a:pt x="72988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3" name="Freeform 52"/>
            <p:cNvSpPr/>
            <p:nvPr/>
          </p:nvSpPr>
          <p:spPr>
            <a:xfrm>
              <a:off x="651142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8" name="Скругленный прямоугольник 47"/>
          <p:cNvSpPr/>
          <p:nvPr/>
        </p:nvSpPr>
        <p:spPr>
          <a:xfrm>
            <a:off x="1316491" y="2179692"/>
            <a:ext cx="2405358" cy="7405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Благовещенск</a:t>
            </a:r>
            <a:endParaRPr lang="ru-RU" sz="1600" dirty="0">
              <a:solidFill>
                <a:schemeClr val="bg2">
                  <a:lumMod val="75000"/>
                </a:schemeClr>
              </a:solidFill>
              <a:latin typeface="Garamond" panose="02020404030301010803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63906" y="3676180"/>
            <a:ext cx="3110528" cy="7405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Международный аэропорт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Игнатьево</a:t>
            </a:r>
            <a:endParaRPr lang="ru-RU" b="1" dirty="0">
              <a:solidFill>
                <a:schemeClr val="bg2">
                  <a:lumMod val="75000"/>
                </a:schemeClr>
              </a:solidFill>
              <a:latin typeface="Garamond" panose="02020404030301010803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804135" y="2097825"/>
            <a:ext cx="2405358" cy="18495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Общественный транспорт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Выезд из аэропорта. Маршруты и расписание</a:t>
            </a:r>
          </a:p>
          <a:p>
            <a:pPr algn="ctr"/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busblg.ru</a:t>
            </a:r>
            <a:endParaRPr lang="ru-RU" sz="1600" dirty="0">
              <a:solidFill>
                <a:schemeClr val="bg2">
                  <a:lumMod val="75000"/>
                </a:schemeClr>
              </a:solidFill>
              <a:latin typeface="Garamond" panose="02020404030301010803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815659" y="4046473"/>
            <a:ext cx="2405358" cy="18495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Такси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Воспользуйтесь сервисом такси в России через приложения, доступные для ваших мобильных телефонов: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yandex.taxi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; или закажите такси через сайт: 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vse-taxi.com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bg2">
                  <a:lumMod val="75000"/>
                </a:schemeClr>
              </a:solidFill>
              <a:latin typeface="Garamond" panose="02020404030301010803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6029325"/>
            <a:ext cx="9144000" cy="95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0775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0" y="6181725"/>
            <a:ext cx="442884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02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"/>
          <p:cNvSpPr txBox="1"/>
          <p:nvPr/>
        </p:nvSpPr>
        <p:spPr>
          <a:xfrm>
            <a:off x="1" y="345071"/>
            <a:ext cx="9143999" cy="422936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3218"/>
              </a:lnSpc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ТРАНСПОРТ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1" y="1206157"/>
            <a:ext cx="5038338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Если вы прибыли в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Благовещенск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на поезде:</a:t>
            </a:r>
            <a:endParaRPr lang="en-US" sz="2400" b="1" i="0" dirty="0">
              <a:solidFill>
                <a:schemeClr val="accent1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</p:txBody>
      </p:sp>
      <p:grpSp>
        <p:nvGrpSpPr>
          <p:cNvPr id="24" name="Group 41"/>
          <p:cNvGrpSpPr/>
          <p:nvPr/>
        </p:nvGrpSpPr>
        <p:grpSpPr>
          <a:xfrm rot="5400000" flipV="1">
            <a:off x="7013113" y="3550632"/>
            <a:ext cx="752106" cy="174959"/>
            <a:chOff x="0" y="0"/>
            <a:chExt cx="1163580" cy="508000"/>
          </a:xfrm>
        </p:grpSpPr>
        <p:sp>
          <p:nvSpPr>
            <p:cNvPr id="25" name="Freeform 42"/>
            <p:cNvSpPr/>
            <p:nvPr/>
          </p:nvSpPr>
          <p:spPr>
            <a:xfrm>
              <a:off x="0" y="215900"/>
              <a:ext cx="867670" cy="76200"/>
            </a:xfrm>
            <a:custGeom>
              <a:avLst/>
              <a:gdLst/>
              <a:ahLst/>
              <a:cxnLst/>
              <a:rect l="l" t="t" r="r" b="b"/>
              <a:pathLst>
                <a:path w="867670" h="76200">
                  <a:moveTo>
                    <a:pt x="0" y="0"/>
                  </a:moveTo>
                  <a:lnTo>
                    <a:pt x="867670" y="0"/>
                  </a:lnTo>
                  <a:lnTo>
                    <a:pt x="86767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6" name="Freeform 43"/>
            <p:cNvSpPr/>
            <p:nvPr/>
          </p:nvSpPr>
          <p:spPr>
            <a:xfrm>
              <a:off x="78893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1" name="Group 50"/>
          <p:cNvGrpSpPr/>
          <p:nvPr/>
        </p:nvGrpSpPr>
        <p:grpSpPr>
          <a:xfrm rot="5400000">
            <a:off x="5959998" y="2045893"/>
            <a:ext cx="617863" cy="190098"/>
            <a:chOff x="0" y="0"/>
            <a:chExt cx="1025792" cy="508000"/>
          </a:xfrm>
        </p:grpSpPr>
        <p:sp>
          <p:nvSpPr>
            <p:cNvPr id="32" name="Freeform 51"/>
            <p:cNvSpPr/>
            <p:nvPr/>
          </p:nvSpPr>
          <p:spPr>
            <a:xfrm>
              <a:off x="0" y="215900"/>
              <a:ext cx="729882" cy="76200"/>
            </a:xfrm>
            <a:custGeom>
              <a:avLst/>
              <a:gdLst/>
              <a:ahLst/>
              <a:cxnLst/>
              <a:rect l="l" t="t" r="r" b="b"/>
              <a:pathLst>
                <a:path w="729882" h="76200">
                  <a:moveTo>
                    <a:pt x="0" y="0"/>
                  </a:moveTo>
                  <a:lnTo>
                    <a:pt x="729882" y="0"/>
                  </a:lnTo>
                  <a:lnTo>
                    <a:pt x="72988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3" name="Freeform 52"/>
            <p:cNvSpPr/>
            <p:nvPr/>
          </p:nvSpPr>
          <p:spPr>
            <a:xfrm>
              <a:off x="651142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8" name="Скругленный прямоугольник 47"/>
          <p:cNvSpPr/>
          <p:nvPr/>
        </p:nvSpPr>
        <p:spPr>
          <a:xfrm>
            <a:off x="5066489" y="1080582"/>
            <a:ext cx="2405358" cy="7405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Благовещенск</a:t>
            </a:r>
            <a:endParaRPr lang="ru-RU" sz="1600" dirty="0">
              <a:solidFill>
                <a:schemeClr val="bg2">
                  <a:lumMod val="75000"/>
                </a:schemeClr>
              </a:solidFill>
              <a:latin typeface="Garamond" panose="02020404030301010803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713904" y="2465702"/>
            <a:ext cx="3110528" cy="7405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Железнодорожный вокзал города Благовещенск</a:t>
            </a:r>
            <a:endParaRPr lang="ru-RU" b="1" dirty="0">
              <a:solidFill>
                <a:schemeClr val="bg2">
                  <a:lumMod val="75000"/>
                </a:schemeClr>
              </a:solidFill>
              <a:latin typeface="Garamond" panose="02020404030301010803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449630" y="4054725"/>
            <a:ext cx="2405358" cy="18495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Общественный транспорт</a:t>
            </a:r>
          </a:p>
          <a:p>
            <a:pPr algn="ctr"/>
            <a:r>
              <a:rPr lang="ru-RU" sz="140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Выезд с 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железнодорожного вокзала. Маршруты и расписание</a:t>
            </a:r>
          </a:p>
          <a:p>
            <a:pPr algn="ctr"/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busblg.ru</a:t>
            </a:r>
            <a:endParaRPr lang="ru-RU" sz="1600" dirty="0">
              <a:solidFill>
                <a:schemeClr val="bg2">
                  <a:lumMod val="75000"/>
                </a:schemeClr>
              </a:solidFill>
              <a:latin typeface="Garamond" panose="02020404030301010803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835660" y="4046473"/>
            <a:ext cx="2405358" cy="18495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Такси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Воспользуйтесь сервисом такси в России через приложения, доступные для ваших мобильных телефонов: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yandex.taxi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; или закажите такси через сайт: 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vse-taxi.com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bg2">
                  <a:lumMod val="75000"/>
                </a:schemeClr>
              </a:solidFill>
              <a:latin typeface="Garamond" panose="02020404030301010803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22" name="Picture 4" descr="http://old.adi19.ru/wp-content/uploads/2019/02/34u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89" y="2728247"/>
            <a:ext cx="3528000" cy="23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41"/>
          <p:cNvGrpSpPr/>
          <p:nvPr/>
        </p:nvGrpSpPr>
        <p:grpSpPr>
          <a:xfrm rot="5400000" flipV="1">
            <a:off x="4777916" y="3561796"/>
            <a:ext cx="752106" cy="174959"/>
            <a:chOff x="0" y="0"/>
            <a:chExt cx="1163580" cy="508000"/>
          </a:xfrm>
        </p:grpSpPr>
        <p:sp>
          <p:nvSpPr>
            <p:cNvPr id="27" name="Freeform 42"/>
            <p:cNvSpPr/>
            <p:nvPr/>
          </p:nvSpPr>
          <p:spPr>
            <a:xfrm>
              <a:off x="0" y="215900"/>
              <a:ext cx="867670" cy="76200"/>
            </a:xfrm>
            <a:custGeom>
              <a:avLst/>
              <a:gdLst/>
              <a:ahLst/>
              <a:cxnLst/>
              <a:rect l="l" t="t" r="r" b="b"/>
              <a:pathLst>
                <a:path w="867670" h="76200">
                  <a:moveTo>
                    <a:pt x="0" y="0"/>
                  </a:moveTo>
                  <a:lnTo>
                    <a:pt x="867670" y="0"/>
                  </a:lnTo>
                  <a:lnTo>
                    <a:pt x="86767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Freeform 43"/>
            <p:cNvSpPr/>
            <p:nvPr/>
          </p:nvSpPr>
          <p:spPr>
            <a:xfrm>
              <a:off x="78893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cxnSp>
        <p:nvCxnSpPr>
          <p:cNvPr id="29" name="Прямая соединительная линия 28"/>
          <p:cNvCxnSpPr/>
          <p:nvPr/>
        </p:nvCxnSpPr>
        <p:spPr>
          <a:xfrm>
            <a:off x="0" y="6029325"/>
            <a:ext cx="9144000" cy="95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0775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0" y="6181725"/>
            <a:ext cx="442884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2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"/>
          <p:cNvSpPr txBox="1"/>
          <p:nvPr/>
        </p:nvSpPr>
        <p:spPr>
          <a:xfrm>
            <a:off x="1" y="345071"/>
            <a:ext cx="9143999" cy="422936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3218"/>
              </a:lnSpc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ПРОЖИВАНИЕ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34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946021" y="953725"/>
            <a:ext cx="736854" cy="755717"/>
          </a:xfrm>
          <a:prstGeom prst="rect">
            <a:avLst/>
          </a:prstGeom>
        </p:spPr>
      </p:pic>
      <p:sp>
        <p:nvSpPr>
          <p:cNvPr id="37" name="TextBox 10"/>
          <p:cNvSpPr txBox="1"/>
          <p:nvPr/>
        </p:nvSpPr>
        <p:spPr>
          <a:xfrm>
            <a:off x="7430279" y="5335587"/>
            <a:ext cx="6475441" cy="169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100" b="0" i="0" dirty="0">
                <a:solidFill>
                  <a:srgbClr val="150599"/>
                </a:solidFill>
                <a:latin typeface="Oswald"/>
              </a:rPr>
              <a:t>	</a:t>
            </a:r>
            <a:endParaRPr lang="en-US" sz="1100" b="0" i="0" dirty="0">
              <a:solidFill>
                <a:srgbClr val="150599"/>
              </a:solidFill>
              <a:latin typeface="Oswald"/>
            </a:endParaRPr>
          </a:p>
        </p:txBody>
      </p:sp>
      <p:sp>
        <p:nvSpPr>
          <p:cNvPr id="39" name="TextBox 5"/>
          <p:cNvSpPr txBox="1"/>
          <p:nvPr/>
        </p:nvSpPr>
        <p:spPr>
          <a:xfrm>
            <a:off x="1537483" y="961347"/>
            <a:ext cx="711280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ЕСЛИ </a:t>
            </a:r>
            <a:r>
              <a:rPr 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ВЫ НАПРАВЛЯЕТЕСЬ В РОССИЮ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НА 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АМБУЛАТОРНОЕ</a:t>
            </a:r>
            <a:r>
              <a:rPr 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ЛЕЧЕНИЕ</a:t>
            </a:r>
            <a:endParaRPr lang="ru-RU" sz="2400" b="1" dirty="0">
              <a:solidFill>
                <a:schemeClr val="accent1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40" name="TextBox 4"/>
          <p:cNvSpPr txBox="1"/>
          <p:nvPr/>
        </p:nvSpPr>
        <p:spPr>
          <a:xfrm>
            <a:off x="501582" y="1817526"/>
            <a:ext cx="8475663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80975"/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В 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случае амбулаторного лечения вы можете самостоятельно выбрать комфортное проживание с помощью следующих сервисов: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https://www.booking.com/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https://www.tripadvisor.com/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https://www.airbnb.com/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или обратиться за помощью к 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туроператору/</a:t>
            </a:r>
            <a:r>
              <a:rPr lang="ru-RU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ассистанс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-организации</a:t>
            </a:r>
            <a:endParaRPr lang="ru-RU" b="1" dirty="0">
              <a:solidFill>
                <a:schemeClr val="accent3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42" name="TextBox 5"/>
          <p:cNvSpPr txBox="1"/>
          <p:nvPr/>
        </p:nvSpPr>
        <p:spPr>
          <a:xfrm>
            <a:off x="1692307" y="3671775"/>
            <a:ext cx="695798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ЕСЛИ </a:t>
            </a:r>
            <a:r>
              <a:rPr 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ВЫ НАПРАВЛЯЕТЕСЬ В РОССИЮ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НА </a:t>
            </a: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СТАЦИОНАРНОЕ ЛЕЧЕНИЕ</a:t>
            </a:r>
            <a:endParaRPr lang="ru-RU" sz="2400" b="1" dirty="0">
              <a:solidFill>
                <a:schemeClr val="accent1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45" name="TextBox 4"/>
          <p:cNvSpPr txBox="1"/>
          <p:nvPr/>
        </p:nvSpPr>
        <p:spPr>
          <a:xfrm>
            <a:off x="501582" y="4609704"/>
            <a:ext cx="8404293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80975"/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Узнать 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условия вашего размещения вы можете у медицинской организации, выбранной вами в соответствии с профилем медицинской 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помощи.</a:t>
            </a:r>
          </a:p>
          <a:p>
            <a:pPr indent="180975"/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Пожалуйста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, заранее обратитесь в вашу медицинскую организацию по вопросу размещения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.</a:t>
            </a:r>
            <a:endParaRPr lang="ru-RU" b="1" dirty="0">
              <a:solidFill>
                <a:schemeClr val="accent3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46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946019" y="3662344"/>
            <a:ext cx="736854" cy="755717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0" y="6029325"/>
            <a:ext cx="9144000" cy="95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0775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0" y="6181725"/>
            <a:ext cx="442884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76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ctrTitle"/>
          </p:nvPr>
        </p:nvSpPr>
        <p:spPr>
          <a:xfrm>
            <a:off x="790575" y="250979"/>
            <a:ext cx="7412037" cy="444837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82880"/>
            <a:r>
              <a:rPr lang="ru-RU" sz="6000" cap="none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T Norms ExtraBold"/>
              </a:rPr>
              <a:t>Четвертая ступень</a:t>
            </a:r>
            <a:r>
              <a:rPr lang="ru-RU" sz="4000" cap="none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T Norms ExtraBold"/>
              </a:rPr>
              <a:t/>
            </a:r>
            <a:br>
              <a:rPr lang="ru-RU" sz="4000" cap="none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T Norms ExtraBold"/>
              </a:rPr>
            </a:br>
            <a:r>
              <a:rPr lang="ru-RU" sz="4000" cap="none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T Norms ExtraBold"/>
              </a:rPr>
              <a:t/>
            </a:r>
            <a:br>
              <a:rPr lang="ru-RU" sz="4000" cap="none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T Norms ExtraBold"/>
              </a:rPr>
            </a:br>
            <a:r>
              <a:rPr lang="ru-RU" sz="4000" dirty="0" smtClean="0">
                <a:solidFill>
                  <a:schemeClr val="tx2">
                    <a:lumMod val="90000"/>
                  </a:schemeClr>
                </a:solidFill>
                <a:latin typeface="Garamond" panose="02020404030301010803" pitchFamily="18" charset="0"/>
              </a:rPr>
              <a:t>ОФОРМИТЕ ВИЗУ ДЛЯ ПРИБЫТИЯ В РОССИЮ</a:t>
            </a:r>
            <a:r>
              <a:rPr lang="ru-RU" sz="4000" dirty="0">
                <a:solidFill>
                  <a:schemeClr val="tx2">
                    <a:lumMod val="9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ru-RU" sz="4000" dirty="0">
                <a:solidFill>
                  <a:schemeClr val="tx2">
                    <a:lumMod val="90000"/>
                  </a:schemeClr>
                </a:solidFill>
                <a:latin typeface="Garamond" panose="02020404030301010803" pitchFamily="18" charset="0"/>
              </a:rPr>
            </a:br>
            <a:endParaRPr lang="ru-RU" sz="4000" cap="none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T Norms ExtraBold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76200" y="83999"/>
            <a:ext cx="1800000" cy="1800000"/>
            <a:chOff x="6390099" y="2187360"/>
            <a:chExt cx="1232450" cy="1204494"/>
          </a:xfrm>
        </p:grpSpPr>
        <p:grpSp>
          <p:nvGrpSpPr>
            <p:cNvPr id="21" name="Group 3"/>
            <p:cNvGrpSpPr/>
            <p:nvPr/>
          </p:nvGrpSpPr>
          <p:grpSpPr>
            <a:xfrm>
              <a:off x="6390099" y="2187360"/>
              <a:ext cx="1232450" cy="1204494"/>
              <a:chOff x="0" y="0"/>
              <a:chExt cx="6350000" cy="6350000"/>
            </a:xfrm>
          </p:grpSpPr>
          <p:sp>
            <p:nvSpPr>
              <p:cNvPr id="25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</p:grpSp>
        <p:grpSp>
          <p:nvGrpSpPr>
            <p:cNvPr id="22" name="Group 10"/>
            <p:cNvGrpSpPr/>
            <p:nvPr/>
          </p:nvGrpSpPr>
          <p:grpSpPr>
            <a:xfrm>
              <a:off x="6485279" y="2362835"/>
              <a:ext cx="1042089" cy="1018450"/>
              <a:chOff x="0" y="0"/>
              <a:chExt cx="6350000" cy="6350000"/>
            </a:xfrm>
          </p:grpSpPr>
          <p:sp>
            <p:nvSpPr>
              <p:cNvPr id="2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sp>
        </p:grpSp>
        <p:pic>
          <p:nvPicPr>
            <p:cNvPr id="23" name="Picture 33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6555098" y="2685540"/>
              <a:ext cx="902450" cy="370004"/>
            </a:xfrm>
            <a:prstGeom prst="rect">
              <a:avLst/>
            </a:prstGeom>
          </p:spPr>
        </p:pic>
      </p:grpSp>
      <p:cxnSp>
        <p:nvCxnSpPr>
          <p:cNvPr id="14" name="Прямая соединительная линия 13"/>
          <p:cNvCxnSpPr/>
          <p:nvPr/>
        </p:nvCxnSpPr>
        <p:spPr>
          <a:xfrm>
            <a:off x="0" y="6029325"/>
            <a:ext cx="9144000" cy="95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0775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0" y="6181725"/>
            <a:ext cx="442884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08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0"/>
          <p:cNvSpPr txBox="1"/>
          <p:nvPr/>
        </p:nvSpPr>
        <p:spPr>
          <a:xfrm>
            <a:off x="7430279" y="5335587"/>
            <a:ext cx="6475441" cy="169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100" b="0" i="0" dirty="0">
                <a:solidFill>
                  <a:srgbClr val="150599"/>
                </a:solidFill>
                <a:latin typeface="Oswald"/>
              </a:rPr>
              <a:t>	</a:t>
            </a:r>
            <a:endParaRPr lang="en-US" sz="1100" b="0" i="0" dirty="0">
              <a:solidFill>
                <a:srgbClr val="150599"/>
              </a:solidFill>
              <a:latin typeface="Oswald"/>
            </a:endParaRPr>
          </a:p>
        </p:txBody>
      </p:sp>
      <p:sp>
        <p:nvSpPr>
          <p:cNvPr id="16" name="TextBox 3"/>
          <p:cNvSpPr txBox="1"/>
          <p:nvPr/>
        </p:nvSpPr>
        <p:spPr>
          <a:xfrm>
            <a:off x="0" y="180291"/>
            <a:ext cx="9143999" cy="833305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3218"/>
              </a:lnSpc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НОРМАТИВНАЯ БАЗА ПО ВИЗАМ </a:t>
            </a:r>
          </a:p>
          <a:p>
            <a:pPr algn="ctr">
              <a:lnSpc>
                <a:spcPts val="3218"/>
              </a:lnSpc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ДЛЯ ИНОСТРАННЫХ ГРАЖДАН</a:t>
            </a:r>
          </a:p>
        </p:txBody>
      </p:sp>
      <p:sp>
        <p:nvSpPr>
          <p:cNvPr id="17" name="TextBox 4"/>
          <p:cNvSpPr txBox="1"/>
          <p:nvPr/>
        </p:nvSpPr>
        <p:spPr>
          <a:xfrm>
            <a:off x="185005" y="1019919"/>
            <a:ext cx="8768495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361950" algn="just"/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В соответствии со статьей 2 федерального закона от 25 июля 2002 года № 115-ФЗ "О правовом положении иностранных граждан в Российской Федерации" иностранный  гражданин - физическое лицо, не являющееся гражданином Российской Федерации и имеющее доказательства наличия гражданства (подданства) иностранного государства; лицо без гражданства - физическое лицо, не являющееся гражданином Российской Федерации и не имеющее доказательств наличия гражданства (подданства) иностранного государства.</a:t>
            </a:r>
          </a:p>
          <a:p>
            <a:pPr indent="361950" algn="just"/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В 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соответствии 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со  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статьей 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25.2  федерального  закона  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от 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16 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августа 1996 года 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№ 114-ФЗ 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"О порядке выезда из Российской Федерации и въезда 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в 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Российскую Федерацию" виза может быть однократной, двукратной и многократной.</a:t>
            </a:r>
          </a:p>
          <a:p>
            <a:pPr indent="361950" algn="just"/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В 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соответствии 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со  статьей  25.6  федерального  закона  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от 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16 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августа 1996 года 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№ 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114-ФЗ "О порядке выезда из Российской Федерации и въезда 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в 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Российскую Федерацию"  в зависимости от цели въезда иностранного гражданина в Российскую Федерацию и цели его пребывания в Российской Федерации обыкновенные визы подразделяются на частные, деловые, туристические, учебные, рабочие, гуманитарные и визы на въезд 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в 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Российскую Федерацию в целях получения убежища, получения разрешения на временное проживание в Российской Федерации либо приема 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в 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гражданство Российской Федерации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.</a:t>
            </a:r>
            <a:endParaRPr lang="ru-RU" b="1" dirty="0">
              <a:solidFill>
                <a:schemeClr val="accent3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6029325"/>
            <a:ext cx="9144000" cy="95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0775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0" y="6181725"/>
            <a:ext cx="442884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0"/>
          <p:cNvSpPr txBox="1"/>
          <p:nvPr/>
        </p:nvSpPr>
        <p:spPr>
          <a:xfrm>
            <a:off x="7430279" y="5335587"/>
            <a:ext cx="6475441" cy="169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100" b="0" i="0" dirty="0">
                <a:solidFill>
                  <a:srgbClr val="150599"/>
                </a:solidFill>
                <a:latin typeface="Oswald"/>
              </a:rPr>
              <a:t>	</a:t>
            </a:r>
            <a:endParaRPr lang="en-US" sz="1100" b="0" i="0" dirty="0">
              <a:solidFill>
                <a:srgbClr val="150599"/>
              </a:solidFill>
              <a:latin typeface="Oswald"/>
            </a:endParaRPr>
          </a:p>
        </p:txBody>
      </p:sp>
      <p:sp>
        <p:nvSpPr>
          <p:cNvPr id="16" name="TextBox 3"/>
          <p:cNvSpPr txBox="1"/>
          <p:nvPr/>
        </p:nvSpPr>
        <p:spPr>
          <a:xfrm>
            <a:off x="0" y="180291"/>
            <a:ext cx="9143999" cy="833305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3218"/>
              </a:lnSpc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НОРМАТИВНАЯ БАЗА ПО ВИЗАМ </a:t>
            </a:r>
          </a:p>
          <a:p>
            <a:pPr algn="ctr">
              <a:lnSpc>
                <a:spcPts val="3218"/>
              </a:lnSpc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ДЛЯ ИНОСТРАННЫХ ГРАЖДАН</a:t>
            </a:r>
          </a:p>
        </p:txBody>
      </p:sp>
      <p:sp>
        <p:nvSpPr>
          <p:cNvPr id="17" name="TextBox 4"/>
          <p:cNvSpPr txBox="1"/>
          <p:nvPr/>
        </p:nvSpPr>
        <p:spPr>
          <a:xfrm>
            <a:off x="213580" y="1267569"/>
            <a:ext cx="8768495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361950" algn="just"/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Статья 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25.9. Иностранный гражданин или лицо без гражданства при въезде в Российскую Федерацию обязаны получить и заполнить миграционную карту. Миграционная карта подлежит сдаче (возврату) в пункте пропуска через Государственную границу Российской Федерации при выезде иностранного гражданина или лица без гражданства из Российской Федерации.</a:t>
            </a:r>
          </a:p>
          <a:p>
            <a:pPr indent="361950" algn="just"/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В 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соответствии со статьей 18 раздела II  В Российской Федерации в зависимости от цели въезда иностранных граждан в Российскую Федерацию и цели их пребывания в Российской Федерации  существуют следующие категории виз: а) дипломатическая, б) служебная,  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в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) обыкновенная, г) транзитная, д) виза временно проживающего лица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. </a:t>
            </a:r>
            <a:endParaRPr lang="ru-RU" b="1" dirty="0">
              <a:solidFill>
                <a:schemeClr val="accent3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6029325"/>
            <a:ext cx="9144000" cy="95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0775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0" y="6181725"/>
            <a:ext cx="442884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88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0"/>
          <p:cNvSpPr txBox="1"/>
          <p:nvPr/>
        </p:nvSpPr>
        <p:spPr>
          <a:xfrm>
            <a:off x="7430279" y="5335587"/>
            <a:ext cx="6475441" cy="169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100" b="0" i="0" dirty="0">
                <a:solidFill>
                  <a:srgbClr val="150599"/>
                </a:solidFill>
                <a:latin typeface="Oswald"/>
              </a:rPr>
              <a:t>	</a:t>
            </a:r>
            <a:endParaRPr lang="en-US" sz="1100" b="0" i="0" dirty="0">
              <a:solidFill>
                <a:srgbClr val="150599"/>
              </a:solidFill>
              <a:latin typeface="Oswald"/>
            </a:endParaRPr>
          </a:p>
        </p:txBody>
      </p:sp>
      <p:sp>
        <p:nvSpPr>
          <p:cNvPr id="16" name="TextBox 3"/>
          <p:cNvSpPr txBox="1"/>
          <p:nvPr/>
        </p:nvSpPr>
        <p:spPr>
          <a:xfrm>
            <a:off x="0" y="180291"/>
            <a:ext cx="9143999" cy="833305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3218"/>
              </a:lnSpc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ВЫБОР ТИПА ВИЗЫ И ОПРЕДЕЛЕНИЕ ЦЕЛИ ПРЕБЫВАНИЯ*</a:t>
            </a:r>
          </a:p>
        </p:txBody>
      </p:sp>
      <p:sp>
        <p:nvSpPr>
          <p:cNvPr id="17" name="TextBox 4"/>
          <p:cNvSpPr txBox="1"/>
          <p:nvPr/>
        </p:nvSpPr>
        <p:spPr>
          <a:xfrm>
            <a:off x="0" y="1029444"/>
            <a:ext cx="914400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80975" algn="ctr"/>
            <a:r>
              <a:rPr lang="ru-RU" sz="1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*</a:t>
            </a:r>
            <a:r>
              <a:rPr lang="ru-RU" sz="1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В соответствии с приложением к совместному приказу МИД России, МВД России и ФСБ России от 27 декабря 2003 года </a:t>
            </a:r>
            <a:endParaRPr lang="ru-RU" sz="12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pPr indent="180975" algn="ctr"/>
            <a:r>
              <a:rPr lang="ru-RU" sz="1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№ 19723А/1048/922</a:t>
            </a:r>
            <a:endParaRPr lang="ru-RU" sz="1200" b="1" dirty="0">
              <a:solidFill>
                <a:schemeClr val="accent3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6213" y="1638300"/>
            <a:ext cx="2795587" cy="41243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Тип визы: ТУРИСТИЧЕСКАЯ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Цель пребывания: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ЦЕЛЕВОЙ ТУРИЗМ</a:t>
            </a:r>
          </a:p>
          <a:p>
            <a:pPr algn="ctr"/>
            <a:endParaRPr lang="ru-RU" b="1" dirty="0" smtClean="0">
              <a:solidFill>
                <a:schemeClr val="bg2">
                  <a:lumMod val="75000"/>
                </a:schemeClr>
              </a:solidFill>
              <a:latin typeface="Garamond" panose="02020404030301010803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Срок действия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: </a:t>
            </a:r>
          </a:p>
          <a:p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до 30 дней</a:t>
            </a:r>
          </a:p>
          <a:p>
            <a:endParaRPr lang="ru-RU" sz="1600" dirty="0">
              <a:solidFill>
                <a:schemeClr val="bg2">
                  <a:lumMod val="75000"/>
                </a:schemeClr>
              </a:solidFill>
              <a:latin typeface="Garamond" panose="02020404030301010803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Для кого: </a:t>
            </a:r>
            <a:endParaRPr lang="ru-RU" sz="1600" b="1" dirty="0" smtClean="0">
              <a:solidFill>
                <a:schemeClr val="bg2">
                  <a:lumMod val="75000"/>
                </a:schemeClr>
              </a:solidFill>
              <a:latin typeface="Garamond" panose="02020404030301010803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Иностранцы</a:t>
            </a:r>
            <a:r>
              <a:rPr lang="ru-RU" sz="1400" dirty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, прибывающие с 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туристическими </a:t>
            </a:r>
            <a:r>
              <a:rPr lang="ru-RU" sz="1400" dirty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целями по специализированному 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туру на медицинские консультации и для медицинского обследования</a:t>
            </a:r>
            <a:endParaRPr lang="ru-RU" sz="1400" dirty="0">
              <a:solidFill>
                <a:schemeClr val="bg2">
                  <a:lumMod val="75000"/>
                </a:schemeClr>
              </a:solidFill>
              <a:latin typeface="Garamond" panose="02020404030301010803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93256" y="1638300"/>
            <a:ext cx="2795587" cy="41243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073E87">
                    <a:lumMod val="75000"/>
                  </a:srgb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Тип визы: </a:t>
            </a:r>
            <a:endParaRPr lang="ru-RU" b="1" dirty="0" smtClean="0">
              <a:solidFill>
                <a:srgbClr val="073E87">
                  <a:lumMod val="75000"/>
                </a:srgbClr>
              </a:solidFill>
              <a:latin typeface="Garamond" panose="02020404030301010803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lvl="0" algn="ctr"/>
            <a:r>
              <a:rPr lang="ru-RU" b="1" dirty="0" smtClean="0">
                <a:solidFill>
                  <a:srgbClr val="073E87">
                    <a:lumMod val="75000"/>
                  </a:srgb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ДЕЛОВАЯ</a:t>
            </a:r>
            <a:endParaRPr lang="ru-RU" b="1" dirty="0">
              <a:solidFill>
                <a:srgbClr val="073E87">
                  <a:lumMod val="75000"/>
                </a:srgbClr>
              </a:solidFill>
              <a:latin typeface="Garamond" panose="02020404030301010803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lvl="0" algn="ctr"/>
            <a:r>
              <a:rPr lang="ru-RU" b="1" dirty="0">
                <a:solidFill>
                  <a:srgbClr val="073E87">
                    <a:lumMod val="75000"/>
                  </a:srgb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Цель пребывания:</a:t>
            </a:r>
          </a:p>
          <a:p>
            <a:pPr lvl="0" algn="ctr"/>
            <a:r>
              <a:rPr lang="ru-RU" b="1" dirty="0" smtClean="0">
                <a:solidFill>
                  <a:srgbClr val="073E87">
                    <a:lumMod val="75000"/>
                  </a:srgb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ЛЕЧЕНИЕ</a:t>
            </a:r>
            <a:endParaRPr lang="ru-RU" b="1" dirty="0">
              <a:solidFill>
                <a:srgbClr val="073E87">
                  <a:lumMod val="75000"/>
                </a:srgbClr>
              </a:solidFill>
              <a:latin typeface="Garamond" panose="02020404030301010803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lvl="0" algn="ctr"/>
            <a:endParaRPr lang="ru-RU" b="1" dirty="0">
              <a:solidFill>
                <a:srgbClr val="073E87">
                  <a:lumMod val="75000"/>
                </a:srgbClr>
              </a:solidFill>
              <a:latin typeface="Garamond" panose="02020404030301010803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lvl="0"/>
            <a:r>
              <a:rPr lang="ru-RU" sz="1600" b="1" dirty="0">
                <a:solidFill>
                  <a:srgbClr val="073E87">
                    <a:lumMod val="75000"/>
                  </a:srgb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Срок действия</a:t>
            </a:r>
            <a:r>
              <a:rPr lang="ru-RU" sz="1600" dirty="0">
                <a:solidFill>
                  <a:srgbClr val="073E87">
                    <a:lumMod val="75000"/>
                  </a:srgb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: </a:t>
            </a:r>
          </a:p>
          <a:p>
            <a:pPr lvl="0"/>
            <a:r>
              <a:rPr lang="ru-RU" sz="1400" dirty="0">
                <a:solidFill>
                  <a:srgbClr val="073E87">
                    <a:lumMod val="75000"/>
                  </a:srgb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до </a:t>
            </a:r>
            <a:r>
              <a:rPr lang="ru-RU" sz="1400" dirty="0" smtClean="0">
                <a:solidFill>
                  <a:srgbClr val="073E87">
                    <a:lumMod val="75000"/>
                  </a:srgb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90 </a:t>
            </a:r>
            <a:r>
              <a:rPr lang="ru-RU" sz="1400" dirty="0">
                <a:solidFill>
                  <a:srgbClr val="073E87">
                    <a:lumMod val="75000"/>
                  </a:srgb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дней</a:t>
            </a:r>
          </a:p>
          <a:p>
            <a:pPr lvl="0"/>
            <a:endParaRPr lang="ru-RU" sz="1600" dirty="0">
              <a:solidFill>
                <a:srgbClr val="073E87">
                  <a:lumMod val="75000"/>
                </a:srgbClr>
              </a:solidFill>
              <a:latin typeface="Garamond" panose="02020404030301010803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lvl="0"/>
            <a:r>
              <a:rPr lang="ru-RU" sz="1600" b="1" dirty="0">
                <a:solidFill>
                  <a:srgbClr val="073E87">
                    <a:lumMod val="75000"/>
                  </a:srgb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Для кого: </a:t>
            </a:r>
          </a:p>
          <a:p>
            <a:pPr lvl="0"/>
            <a:r>
              <a:rPr lang="ru-RU" sz="1400" dirty="0" smtClean="0">
                <a:solidFill>
                  <a:srgbClr val="073E87">
                    <a:lumMod val="75000"/>
                  </a:srgb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Иностранцы,  прибывающие для </a:t>
            </a:r>
            <a:r>
              <a:rPr lang="ru-RU" sz="1400" dirty="0">
                <a:solidFill>
                  <a:srgbClr val="073E87">
                    <a:lumMod val="75000"/>
                  </a:srgb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лечения, обследования, медицинских консультаций </a:t>
            </a:r>
            <a:br>
              <a:rPr lang="ru-RU" sz="1400" dirty="0">
                <a:solidFill>
                  <a:srgbClr val="073E87">
                    <a:lumMod val="75000"/>
                  </a:srgb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73E87">
                    <a:lumMod val="75000"/>
                  </a:srgb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по приглашению лечебного учреждения </a:t>
            </a:r>
            <a:r>
              <a:rPr lang="ru-RU" sz="1400" dirty="0" smtClean="0">
                <a:solidFill>
                  <a:srgbClr val="073E87">
                    <a:lumMod val="75000"/>
                  </a:srgb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(</a:t>
            </a:r>
            <a:r>
              <a:rPr lang="ru-RU" sz="1400" dirty="0">
                <a:solidFill>
                  <a:srgbClr val="073E87">
                    <a:lumMod val="75000"/>
                  </a:srgb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кроме целевого туризма с целью </a:t>
            </a:r>
            <a:r>
              <a:rPr lang="ru-RU" sz="1400" dirty="0" smtClean="0">
                <a:solidFill>
                  <a:srgbClr val="073E87">
                    <a:lumMod val="75000"/>
                  </a:srgb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лечения) и </a:t>
            </a:r>
            <a:r>
              <a:rPr lang="ru-RU" sz="1400" dirty="0">
                <a:solidFill>
                  <a:srgbClr val="073E87">
                    <a:lumMod val="75000"/>
                  </a:srgb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экстренного лечения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15063" y="1638300"/>
            <a:ext cx="2795587" cy="41243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073E87">
                    <a:lumMod val="75000"/>
                  </a:srgb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Тип визы: </a:t>
            </a:r>
            <a:endParaRPr lang="ru-RU" b="1" dirty="0" smtClean="0">
              <a:solidFill>
                <a:srgbClr val="073E87">
                  <a:lumMod val="75000"/>
                </a:srgbClr>
              </a:solidFill>
              <a:latin typeface="Garamond" panose="02020404030301010803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lvl="0" algn="ctr"/>
            <a:r>
              <a:rPr lang="ru-RU" b="1" dirty="0" smtClean="0">
                <a:solidFill>
                  <a:srgbClr val="073E87">
                    <a:lumMod val="75000"/>
                  </a:srgb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ЧАСТНАЯ</a:t>
            </a:r>
            <a:endParaRPr lang="ru-RU" b="1" dirty="0">
              <a:solidFill>
                <a:srgbClr val="073E87">
                  <a:lumMod val="75000"/>
                </a:srgbClr>
              </a:solidFill>
              <a:latin typeface="Garamond" panose="02020404030301010803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lvl="0" algn="ctr"/>
            <a:r>
              <a:rPr lang="ru-RU" b="1" dirty="0">
                <a:solidFill>
                  <a:srgbClr val="073E87">
                    <a:lumMod val="75000"/>
                  </a:srgb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Цель пребывания:</a:t>
            </a:r>
          </a:p>
          <a:p>
            <a:pPr lvl="0" algn="ctr"/>
            <a:r>
              <a:rPr lang="ru-RU" b="1" dirty="0" smtClean="0">
                <a:solidFill>
                  <a:srgbClr val="073E87">
                    <a:lumMod val="75000"/>
                  </a:srgb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ОСОБЫЕ СЛУЧАИ</a:t>
            </a:r>
            <a:endParaRPr lang="ru-RU" b="1" dirty="0">
              <a:solidFill>
                <a:srgbClr val="073E87">
                  <a:lumMod val="75000"/>
                </a:srgbClr>
              </a:solidFill>
              <a:latin typeface="Garamond" panose="02020404030301010803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lvl="0" algn="ctr"/>
            <a:endParaRPr lang="ru-RU" b="1" dirty="0">
              <a:solidFill>
                <a:srgbClr val="073E87">
                  <a:lumMod val="75000"/>
                </a:srgbClr>
              </a:solidFill>
              <a:latin typeface="Garamond" panose="02020404030301010803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lvl="0"/>
            <a:r>
              <a:rPr lang="ru-RU" sz="1600" b="1" dirty="0">
                <a:solidFill>
                  <a:srgbClr val="073E87">
                    <a:lumMod val="75000"/>
                  </a:srgb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Срок действия</a:t>
            </a:r>
            <a:r>
              <a:rPr lang="ru-RU" sz="1600" dirty="0">
                <a:solidFill>
                  <a:srgbClr val="073E87">
                    <a:lumMod val="75000"/>
                  </a:srgb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: </a:t>
            </a:r>
          </a:p>
          <a:p>
            <a:pPr lvl="0"/>
            <a:r>
              <a:rPr lang="ru-RU" sz="1400" dirty="0">
                <a:solidFill>
                  <a:srgbClr val="073E87">
                    <a:lumMod val="75000"/>
                  </a:srgb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до </a:t>
            </a:r>
            <a:r>
              <a:rPr lang="ru-RU" sz="1400" dirty="0" smtClean="0">
                <a:solidFill>
                  <a:srgbClr val="073E87">
                    <a:lumMod val="75000"/>
                  </a:srgb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90 </a:t>
            </a:r>
            <a:r>
              <a:rPr lang="ru-RU" sz="1400" dirty="0">
                <a:solidFill>
                  <a:srgbClr val="073E87">
                    <a:lumMod val="75000"/>
                  </a:srgb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дней</a:t>
            </a:r>
          </a:p>
          <a:p>
            <a:pPr lvl="0"/>
            <a:endParaRPr lang="ru-RU" sz="1600" dirty="0">
              <a:solidFill>
                <a:srgbClr val="073E87">
                  <a:lumMod val="75000"/>
                </a:srgbClr>
              </a:solidFill>
              <a:latin typeface="Garamond" panose="02020404030301010803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lvl="0"/>
            <a:r>
              <a:rPr lang="ru-RU" sz="1600" b="1" dirty="0">
                <a:solidFill>
                  <a:srgbClr val="073E87">
                    <a:lumMod val="75000"/>
                  </a:srgb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Для кого: </a:t>
            </a:r>
          </a:p>
          <a:p>
            <a:pPr lvl="0"/>
            <a:r>
              <a:rPr lang="ru-RU" sz="1400" dirty="0" smtClean="0">
                <a:solidFill>
                  <a:srgbClr val="073E87">
                    <a:lumMod val="75000"/>
                  </a:srgb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Иностранцы, прибывающие для </a:t>
            </a:r>
            <a:r>
              <a:rPr lang="ru-RU" sz="1400" dirty="0">
                <a:solidFill>
                  <a:srgbClr val="073E87">
                    <a:lumMod val="75000"/>
                  </a:srgb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экстренного лечения либо в связи с тяжелой болезнью </a:t>
            </a:r>
            <a:br>
              <a:rPr lang="ru-RU" sz="1400" dirty="0">
                <a:solidFill>
                  <a:srgbClr val="073E87">
                    <a:lumMod val="75000"/>
                  </a:srgb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73E87">
                    <a:lumMod val="75000"/>
                  </a:srgb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или смертью близкого родственника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6029325"/>
            <a:ext cx="9144000" cy="95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0775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0" y="6181725"/>
            <a:ext cx="442884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33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"/>
          <p:cNvSpPr txBox="1"/>
          <p:nvPr/>
        </p:nvSpPr>
        <p:spPr>
          <a:xfrm>
            <a:off x="1" y="345071"/>
            <a:ext cx="9143999" cy="833305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3218"/>
              </a:lnSpc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ПОМОЩЬ В ОФОРМЛЕНИИ ДОКУМЕНТАЦИИ ДЛЯ ВЪЕЗА В РОССИЮ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34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946021" y="1325200"/>
            <a:ext cx="736854" cy="755717"/>
          </a:xfrm>
          <a:prstGeom prst="rect">
            <a:avLst/>
          </a:prstGeom>
        </p:spPr>
      </p:pic>
      <p:sp>
        <p:nvSpPr>
          <p:cNvPr id="37" name="TextBox 10"/>
          <p:cNvSpPr txBox="1"/>
          <p:nvPr/>
        </p:nvSpPr>
        <p:spPr>
          <a:xfrm>
            <a:off x="7430279" y="5335587"/>
            <a:ext cx="6475441" cy="169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100" b="0" i="0" dirty="0">
                <a:solidFill>
                  <a:srgbClr val="150599"/>
                </a:solidFill>
                <a:latin typeface="Oswald"/>
              </a:rPr>
              <a:t>	</a:t>
            </a:r>
            <a:endParaRPr lang="en-US" sz="1100" b="0" i="0" dirty="0">
              <a:solidFill>
                <a:srgbClr val="150599"/>
              </a:solidFill>
              <a:latin typeface="Oswald"/>
            </a:endParaRPr>
          </a:p>
        </p:txBody>
      </p:sp>
      <p:sp>
        <p:nvSpPr>
          <p:cNvPr id="39" name="TextBox 5"/>
          <p:cNvSpPr txBox="1"/>
          <p:nvPr/>
        </p:nvSpPr>
        <p:spPr>
          <a:xfrm>
            <a:off x="1537483" y="1332822"/>
            <a:ext cx="711280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ОФОРМЛЕНИЕ ПРИГЛАШЕНИЯ ДЛЯ ПРИБЫТИЯ В РОССИЮ</a:t>
            </a:r>
            <a:endParaRPr lang="ru-RU" sz="2400" b="1" dirty="0">
              <a:solidFill>
                <a:schemeClr val="accent1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40" name="TextBox 4"/>
          <p:cNvSpPr txBox="1"/>
          <p:nvPr/>
        </p:nvSpPr>
        <p:spPr>
          <a:xfrm>
            <a:off x="501582" y="2122326"/>
            <a:ext cx="8475663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80975"/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Медицинская 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организация, подтвердившая возможность Вашего лечения, может оформить Вам приглашение для въезда в Россию, а также решить вопрос по поводу постановки на миграционный учет. </a:t>
            </a:r>
          </a:p>
          <a:p>
            <a:pPr indent="180975"/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Для уточнения информации пожалуйста обратитесь в Вашу медицинскую организацию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.</a:t>
            </a:r>
            <a:endParaRPr lang="ru-RU" b="1" dirty="0">
              <a:solidFill>
                <a:schemeClr val="accent3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42" name="TextBox 5"/>
          <p:cNvSpPr txBox="1"/>
          <p:nvPr/>
        </p:nvSpPr>
        <p:spPr>
          <a:xfrm>
            <a:off x="1797082" y="3671775"/>
            <a:ext cx="695798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ОФОРМЛЕНИЕ НЕОБХОДИМОЙ ДОКУМЕНТАЦИИ ДЛЯ ПОЛУЧЕНИЯ ВИЗЫ ТРЕТЬИМИ ЛИЦАМИ</a:t>
            </a:r>
            <a:endParaRPr lang="ru-RU" sz="2400" b="1" dirty="0">
              <a:solidFill>
                <a:schemeClr val="accent1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45" name="TextBox 4"/>
          <p:cNvSpPr txBox="1"/>
          <p:nvPr/>
        </p:nvSpPr>
        <p:spPr>
          <a:xfrm>
            <a:off x="501582" y="4885929"/>
            <a:ext cx="8404293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80975"/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Если вопросом Вашего лечения в России занимается туроператор или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ассистанс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-организация, то поручите оформление документации для получения визы сотруднику организации.</a:t>
            </a:r>
          </a:p>
        </p:txBody>
      </p:sp>
      <p:pic>
        <p:nvPicPr>
          <p:cNvPr id="46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946019" y="3852844"/>
            <a:ext cx="736854" cy="755717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0" y="6029325"/>
            <a:ext cx="9144000" cy="95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0775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0" y="6181725"/>
            <a:ext cx="442884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23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9574" y="142875"/>
            <a:ext cx="8305964" cy="117792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82880" indent="0">
              <a:buNone/>
            </a:pPr>
            <a:r>
              <a:rPr lang="ru-RU" sz="3200" cap="none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T Norms ExtraBold"/>
              </a:rPr>
              <a:t>Как получить медицинскую помощь </a:t>
            </a:r>
            <a:br>
              <a:rPr lang="ru-RU" sz="3200" cap="none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T Norms ExtraBold"/>
              </a:rPr>
            </a:br>
            <a:r>
              <a:rPr lang="ru-RU" sz="3200" cap="none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T Norms ExtraBold"/>
              </a:rPr>
              <a:t>в Амурской области</a:t>
            </a:r>
            <a:endParaRPr lang="ru-RU" sz="3200" cap="none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T Norms ExtraBold"/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1790700" y="1773705"/>
            <a:ext cx="3609975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i="0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I СТУПЕНЬ:</a:t>
            </a:r>
          </a:p>
          <a:p>
            <a:pPr algn="ctr"/>
            <a:r>
              <a:rPr lang="en-US" b="1" i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Выбрать</a:t>
            </a:r>
            <a:r>
              <a:rPr lang="en-US" b="1" i="0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b="1" i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медицинскую</a:t>
            </a:r>
            <a:r>
              <a:rPr lang="en-US" b="1" i="0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b="1" i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организацию</a:t>
            </a:r>
            <a:endParaRPr lang="en-US" b="1" i="0" dirty="0">
              <a:solidFill>
                <a:schemeClr val="accent1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1790701" y="2965836"/>
            <a:ext cx="3609974" cy="1138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i="0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II СТУПЕНЬ:</a:t>
            </a:r>
          </a:p>
          <a:p>
            <a:pPr algn="ctr"/>
            <a:r>
              <a:rPr lang="en-US" b="1" i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Связаться</a:t>
            </a:r>
            <a:r>
              <a:rPr lang="en-US" b="1" i="0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b="1" i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с </a:t>
            </a:r>
            <a:r>
              <a:rPr lang="en-US" b="1" i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медицинской</a:t>
            </a:r>
            <a:r>
              <a:rPr lang="en-US" b="1" i="0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b="1" i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организацией</a:t>
            </a:r>
            <a:r>
              <a:rPr lang="en-US" b="1" i="0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en-US" b="1" i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для</a:t>
            </a:r>
            <a:r>
              <a:rPr lang="en-US" b="1" i="0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b="1" i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получения</a:t>
            </a:r>
            <a:r>
              <a:rPr lang="en-US" b="1" i="0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b="1" i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подтверждения</a:t>
            </a:r>
            <a:endParaRPr lang="en-US" b="1" i="0" dirty="0">
              <a:solidFill>
                <a:schemeClr val="accent1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6" name="TextBox 7"/>
          <p:cNvSpPr txBox="1"/>
          <p:nvPr/>
        </p:nvSpPr>
        <p:spPr>
          <a:xfrm>
            <a:off x="1790701" y="4428603"/>
            <a:ext cx="3609973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i="0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III СТУПЕНЬ:</a:t>
            </a:r>
          </a:p>
          <a:p>
            <a:pPr algn="ctr"/>
            <a:r>
              <a:rPr lang="en-US" b="1" i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Выбрать</a:t>
            </a:r>
            <a:r>
              <a:rPr lang="en-US" b="1" i="0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b="1" i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тип</a:t>
            </a:r>
            <a:r>
              <a:rPr lang="en-US" b="1" i="0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b="1" i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проживания</a:t>
            </a:r>
            <a:r>
              <a:rPr lang="en-US" b="1" i="0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en-US" b="1" i="0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и </a:t>
            </a:r>
            <a:r>
              <a:rPr lang="en-US" b="1" i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транспорта</a:t>
            </a:r>
            <a:endParaRPr lang="en-US" b="1" i="0" dirty="0">
              <a:solidFill>
                <a:schemeClr val="accent1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6892514" y="2607631"/>
            <a:ext cx="1879449" cy="584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i="0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IV СТУПЕНЬ:</a:t>
            </a:r>
          </a:p>
          <a:p>
            <a:pPr algn="ctr"/>
            <a:r>
              <a:rPr lang="en-US" b="1" i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Оформить</a:t>
            </a:r>
            <a:r>
              <a:rPr lang="en-US" b="1" i="0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b="1" i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визу</a:t>
            </a:r>
            <a:endParaRPr lang="en-US" b="1" i="0" dirty="0">
              <a:solidFill>
                <a:schemeClr val="accent1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8" name="TextBox 9"/>
          <p:cNvSpPr txBox="1"/>
          <p:nvPr/>
        </p:nvSpPr>
        <p:spPr>
          <a:xfrm>
            <a:off x="6892515" y="3662043"/>
            <a:ext cx="1909506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i="0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V СТУПЕНЬ:</a:t>
            </a:r>
          </a:p>
          <a:p>
            <a:pPr algn="ctr"/>
            <a:r>
              <a:rPr lang="ru-RU" b="1" i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Добро пожаловать в Амурскую область</a:t>
            </a:r>
            <a:r>
              <a:rPr lang="en-US" b="1" i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!</a:t>
            </a:r>
            <a:endParaRPr lang="en-US" b="1" i="0" dirty="0">
              <a:solidFill>
                <a:schemeClr val="accent1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58300" y="1599868"/>
            <a:ext cx="1080000" cy="1080000"/>
            <a:chOff x="168696" y="2065856"/>
            <a:chExt cx="1232450" cy="1204494"/>
          </a:xfrm>
        </p:grpSpPr>
        <p:grpSp>
          <p:nvGrpSpPr>
            <p:cNvPr id="11" name="Group 3"/>
            <p:cNvGrpSpPr/>
            <p:nvPr/>
          </p:nvGrpSpPr>
          <p:grpSpPr>
            <a:xfrm>
              <a:off x="168696" y="2065856"/>
              <a:ext cx="1232450" cy="1204494"/>
              <a:chOff x="0" y="0"/>
              <a:chExt cx="6350000" cy="6350000"/>
            </a:xfrm>
          </p:grpSpPr>
          <p:sp>
            <p:nvSpPr>
              <p:cNvPr id="12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</p:grpSp>
        <p:grpSp>
          <p:nvGrpSpPr>
            <p:cNvPr id="19" name="Group 10"/>
            <p:cNvGrpSpPr/>
            <p:nvPr/>
          </p:nvGrpSpPr>
          <p:grpSpPr>
            <a:xfrm>
              <a:off x="263876" y="2241331"/>
              <a:ext cx="1042089" cy="1018450"/>
              <a:chOff x="0" y="0"/>
              <a:chExt cx="6350000" cy="6350000"/>
            </a:xfrm>
          </p:grpSpPr>
          <p:sp>
            <p:nvSpPr>
              <p:cNvPr id="20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sp>
        </p:grpSp>
        <p:pic>
          <p:nvPicPr>
            <p:cNvPr id="21" name="Picture 12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505357" y="2431633"/>
              <a:ext cx="559127" cy="677729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555891" y="2899943"/>
            <a:ext cx="1080000" cy="1080000"/>
            <a:chOff x="2724508" y="2048801"/>
            <a:chExt cx="1232450" cy="1204494"/>
          </a:xfrm>
        </p:grpSpPr>
        <p:grpSp>
          <p:nvGrpSpPr>
            <p:cNvPr id="47" name="Group 3"/>
            <p:cNvGrpSpPr/>
            <p:nvPr/>
          </p:nvGrpSpPr>
          <p:grpSpPr>
            <a:xfrm>
              <a:off x="2724508" y="2048801"/>
              <a:ext cx="1232450" cy="1204494"/>
              <a:chOff x="0" y="0"/>
              <a:chExt cx="6350000" cy="6350000"/>
            </a:xfrm>
          </p:grpSpPr>
          <p:sp>
            <p:nvSpPr>
              <p:cNvPr id="48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</p:grpSp>
        <p:grpSp>
          <p:nvGrpSpPr>
            <p:cNvPr id="49" name="Group 10"/>
            <p:cNvGrpSpPr/>
            <p:nvPr/>
          </p:nvGrpSpPr>
          <p:grpSpPr>
            <a:xfrm>
              <a:off x="2819688" y="2224276"/>
              <a:ext cx="1042089" cy="1018450"/>
              <a:chOff x="0" y="0"/>
              <a:chExt cx="6350000" cy="6350000"/>
            </a:xfrm>
          </p:grpSpPr>
          <p:sp>
            <p:nvSpPr>
              <p:cNvPr id="50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sp>
        </p:grpSp>
        <p:pic>
          <p:nvPicPr>
            <p:cNvPr id="39" name="Picture 3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2932962" y="2481427"/>
              <a:ext cx="815541" cy="538257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5550282" y="3642354"/>
            <a:ext cx="1080000" cy="1080000"/>
            <a:chOff x="8527775" y="2392454"/>
            <a:chExt cx="1232450" cy="1204494"/>
          </a:xfrm>
        </p:grpSpPr>
        <p:grpSp>
          <p:nvGrpSpPr>
            <p:cNvPr id="63" name="Group 3"/>
            <p:cNvGrpSpPr/>
            <p:nvPr/>
          </p:nvGrpSpPr>
          <p:grpSpPr>
            <a:xfrm>
              <a:off x="8527775" y="2392454"/>
              <a:ext cx="1232450" cy="1204494"/>
              <a:chOff x="0" y="0"/>
              <a:chExt cx="6350000" cy="6350000"/>
            </a:xfrm>
          </p:grpSpPr>
          <p:sp>
            <p:nvSpPr>
              <p:cNvPr id="6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</p:grpSp>
        <p:grpSp>
          <p:nvGrpSpPr>
            <p:cNvPr id="65" name="Group 10"/>
            <p:cNvGrpSpPr/>
            <p:nvPr/>
          </p:nvGrpSpPr>
          <p:grpSpPr>
            <a:xfrm>
              <a:off x="8622955" y="2567929"/>
              <a:ext cx="1042089" cy="1018450"/>
              <a:chOff x="0" y="0"/>
              <a:chExt cx="6350000" cy="6350000"/>
            </a:xfrm>
          </p:grpSpPr>
          <p:sp>
            <p:nvSpPr>
              <p:cNvPr id="66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sp>
        </p:grpSp>
        <p:pic>
          <p:nvPicPr>
            <p:cNvPr id="40" name="Picture 32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8860448" y="2721956"/>
              <a:ext cx="567104" cy="679167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5547872" y="2322867"/>
            <a:ext cx="1080000" cy="1080000"/>
            <a:chOff x="6390099" y="2187360"/>
            <a:chExt cx="1232450" cy="1204494"/>
          </a:xfrm>
        </p:grpSpPr>
        <p:grpSp>
          <p:nvGrpSpPr>
            <p:cNvPr id="59" name="Group 3"/>
            <p:cNvGrpSpPr/>
            <p:nvPr/>
          </p:nvGrpSpPr>
          <p:grpSpPr>
            <a:xfrm>
              <a:off x="6390099" y="2187360"/>
              <a:ext cx="1232450" cy="1204494"/>
              <a:chOff x="0" y="0"/>
              <a:chExt cx="6350000" cy="6350000"/>
            </a:xfrm>
          </p:grpSpPr>
          <p:sp>
            <p:nvSpPr>
              <p:cNvPr id="60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</p:grpSp>
        <p:grpSp>
          <p:nvGrpSpPr>
            <p:cNvPr id="61" name="Group 10"/>
            <p:cNvGrpSpPr/>
            <p:nvPr/>
          </p:nvGrpSpPr>
          <p:grpSpPr>
            <a:xfrm>
              <a:off x="6485279" y="2362835"/>
              <a:ext cx="1042089" cy="1018450"/>
              <a:chOff x="0" y="0"/>
              <a:chExt cx="6350000" cy="6350000"/>
            </a:xfrm>
          </p:grpSpPr>
          <p:sp>
            <p:nvSpPr>
              <p:cNvPr id="62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sp>
        </p:grpSp>
        <p:pic>
          <p:nvPicPr>
            <p:cNvPr id="41" name="Picture 33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6555098" y="2685540"/>
              <a:ext cx="902450" cy="370004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560710" y="4222724"/>
            <a:ext cx="1080000" cy="1080000"/>
            <a:chOff x="4572000" y="2085798"/>
            <a:chExt cx="1232450" cy="1204494"/>
          </a:xfrm>
        </p:grpSpPr>
        <p:grpSp>
          <p:nvGrpSpPr>
            <p:cNvPr id="51" name="Group 3"/>
            <p:cNvGrpSpPr/>
            <p:nvPr/>
          </p:nvGrpSpPr>
          <p:grpSpPr>
            <a:xfrm>
              <a:off x="4572000" y="2085798"/>
              <a:ext cx="1232450" cy="1204494"/>
              <a:chOff x="0" y="0"/>
              <a:chExt cx="6350000" cy="6350000"/>
            </a:xfrm>
          </p:grpSpPr>
          <p:sp>
            <p:nvSpPr>
              <p:cNvPr id="52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</p:grpSp>
        <p:grpSp>
          <p:nvGrpSpPr>
            <p:cNvPr id="53" name="Group 10"/>
            <p:cNvGrpSpPr/>
            <p:nvPr/>
          </p:nvGrpSpPr>
          <p:grpSpPr>
            <a:xfrm>
              <a:off x="4667180" y="2261273"/>
              <a:ext cx="1042089" cy="1018450"/>
              <a:chOff x="0" y="0"/>
              <a:chExt cx="6350000" cy="6350000"/>
            </a:xfrm>
          </p:grpSpPr>
          <p:sp>
            <p:nvSpPr>
              <p:cNvPr id="5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sp>
        </p:grpSp>
        <p:pic>
          <p:nvPicPr>
            <p:cNvPr id="42" name="Picture 34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4815695" y="2466544"/>
              <a:ext cx="745059" cy="521541"/>
            </a:xfrm>
            <a:prstGeom prst="rect">
              <a:avLst/>
            </a:prstGeom>
          </p:spPr>
        </p:pic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6029325"/>
            <a:ext cx="9144000" cy="95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6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0775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0" y="6181725"/>
            <a:ext cx="442884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33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ctrTitle"/>
          </p:nvPr>
        </p:nvSpPr>
        <p:spPr>
          <a:xfrm>
            <a:off x="1183369" y="578134"/>
            <a:ext cx="7412037" cy="400069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82880"/>
            <a:r>
              <a:rPr lang="ru-RU" sz="6000" cap="none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T Norms ExtraBold"/>
              </a:rPr>
              <a:t>Пятая ступень</a:t>
            </a:r>
            <a:r>
              <a:rPr lang="ru-RU" sz="6000" cap="none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T Norms ExtraBold"/>
              </a:rPr>
              <a:t/>
            </a:r>
            <a:br>
              <a:rPr lang="ru-RU" sz="6000" cap="none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T Norms ExtraBold"/>
              </a:rPr>
            </a:br>
            <a:r>
              <a:rPr lang="ru-RU" sz="4000" cap="none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T Norms ExtraBold"/>
              </a:rPr>
              <a:t/>
            </a:r>
            <a:br>
              <a:rPr lang="ru-RU" sz="4000" cap="none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T Norms ExtraBold"/>
              </a:rPr>
            </a:br>
            <a:r>
              <a:rPr lang="ru-RU" sz="4000" cap="none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T Norms ExtraBold"/>
              </a:rPr>
              <a:t/>
            </a:r>
            <a:br>
              <a:rPr lang="ru-RU" sz="4000" cap="none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T Norms ExtraBold"/>
              </a:rPr>
            </a:br>
            <a:r>
              <a:rPr lang="ru-RU" sz="4000" cap="none" dirty="0" smtClean="0">
                <a:solidFill>
                  <a:schemeClr val="tx2">
                    <a:lumMod val="90000"/>
                  </a:schemeClr>
                </a:solidFill>
                <a:latin typeface="Garamond" panose="02020404030301010803" pitchFamily="18" charset="0"/>
              </a:rPr>
              <a:t>ДОБРО ПОЖАЛОВАТЬ В АМУРСКУЮ ОБЛАСТЬ!</a:t>
            </a:r>
            <a:r>
              <a:rPr lang="ru-RU" sz="4000" dirty="0">
                <a:solidFill>
                  <a:schemeClr val="tx2">
                    <a:lumMod val="9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ru-RU" sz="4000" dirty="0">
                <a:solidFill>
                  <a:schemeClr val="tx2">
                    <a:lumMod val="90000"/>
                  </a:schemeClr>
                </a:solidFill>
                <a:latin typeface="Garamond" panose="02020404030301010803" pitchFamily="18" charset="0"/>
              </a:rPr>
            </a:br>
            <a:endParaRPr lang="ru-RU" sz="4000" cap="none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T Norms ExtraBold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6930" y="85725"/>
            <a:ext cx="1800000" cy="1800000"/>
            <a:chOff x="8527775" y="2392454"/>
            <a:chExt cx="1232450" cy="1204494"/>
          </a:xfrm>
        </p:grpSpPr>
        <p:grpSp>
          <p:nvGrpSpPr>
            <p:cNvPr id="15" name="Group 3"/>
            <p:cNvGrpSpPr/>
            <p:nvPr/>
          </p:nvGrpSpPr>
          <p:grpSpPr>
            <a:xfrm>
              <a:off x="8527775" y="2392454"/>
              <a:ext cx="1232450" cy="1204494"/>
              <a:chOff x="0" y="0"/>
              <a:chExt cx="6350000" cy="6350000"/>
            </a:xfrm>
          </p:grpSpPr>
          <p:sp>
            <p:nvSpPr>
              <p:cNvPr id="19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</p:grpSp>
        <p:grpSp>
          <p:nvGrpSpPr>
            <p:cNvPr id="16" name="Group 10"/>
            <p:cNvGrpSpPr/>
            <p:nvPr/>
          </p:nvGrpSpPr>
          <p:grpSpPr>
            <a:xfrm>
              <a:off x="8622955" y="2567929"/>
              <a:ext cx="1042089" cy="1018450"/>
              <a:chOff x="0" y="0"/>
              <a:chExt cx="6350000" cy="6350000"/>
            </a:xfrm>
          </p:grpSpPr>
          <p:sp>
            <p:nvSpPr>
              <p:cNvPr id="18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sp>
        </p:grpSp>
        <p:pic>
          <p:nvPicPr>
            <p:cNvPr id="17" name="Picture 32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8860448" y="2721956"/>
              <a:ext cx="567104" cy="679167"/>
            </a:xfrm>
            <a:prstGeom prst="rect">
              <a:avLst/>
            </a:prstGeom>
          </p:spPr>
        </p:pic>
      </p:grpSp>
      <p:cxnSp>
        <p:nvCxnSpPr>
          <p:cNvPr id="13" name="Прямая соединительная линия 12"/>
          <p:cNvCxnSpPr/>
          <p:nvPr/>
        </p:nvCxnSpPr>
        <p:spPr>
          <a:xfrm>
            <a:off x="0" y="6029325"/>
            <a:ext cx="9144000" cy="95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0775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0" y="6181725"/>
            <a:ext cx="442884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97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0"/>
          <p:cNvSpPr txBox="1"/>
          <p:nvPr/>
        </p:nvSpPr>
        <p:spPr>
          <a:xfrm>
            <a:off x="7430279" y="5335587"/>
            <a:ext cx="6475441" cy="169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100" b="0" i="0" dirty="0">
                <a:solidFill>
                  <a:srgbClr val="150599"/>
                </a:solidFill>
                <a:latin typeface="Oswald"/>
              </a:rPr>
              <a:t>	</a:t>
            </a:r>
            <a:endParaRPr lang="en-US" sz="1100" b="0" i="0" dirty="0">
              <a:solidFill>
                <a:srgbClr val="150599"/>
              </a:solidFill>
              <a:latin typeface="Oswald"/>
            </a:endParaRPr>
          </a:p>
        </p:txBody>
      </p:sp>
      <p:sp>
        <p:nvSpPr>
          <p:cNvPr id="16" name="TextBox 3"/>
          <p:cNvSpPr txBox="1"/>
          <p:nvPr/>
        </p:nvSpPr>
        <p:spPr>
          <a:xfrm>
            <a:off x="157163" y="338010"/>
            <a:ext cx="4981576" cy="847733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3218"/>
              </a:lnSpc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ПОЛЕЗНЫЕ </a:t>
            </a:r>
          </a:p>
          <a:p>
            <a:pPr algn="ctr">
              <a:lnSpc>
                <a:spcPts val="3218"/>
              </a:lnSpc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ТЕЛЕФОНЫ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0107" y="1418547"/>
            <a:ext cx="3595687" cy="14573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ЕДИНЫЙ НОМЕР ЭКСТРЕННЫХ СЛУЖБ</a:t>
            </a:r>
          </a:p>
          <a:p>
            <a:pPr algn="ctr"/>
            <a:endParaRPr lang="ru-RU" b="1" dirty="0" smtClean="0">
              <a:solidFill>
                <a:schemeClr val="bg2">
                  <a:lumMod val="75000"/>
                </a:schemeClr>
              </a:solidFill>
              <a:latin typeface="Garamond" panose="02020404030301010803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112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6699" y="3333747"/>
            <a:ext cx="4026693" cy="230505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73E87">
                    <a:lumMod val="75000"/>
                  </a:srgb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ГОРЯЧАЯ ЛИНИЯ ФЕДЕРАЛЬНОЙ МИГРАЦИОННОЙ СЛУЖБЫ</a:t>
            </a:r>
          </a:p>
          <a:p>
            <a:pPr lvl="0" algn="ctr"/>
            <a:endParaRPr lang="ru-RU" b="1" dirty="0">
              <a:solidFill>
                <a:srgbClr val="073E87">
                  <a:lumMod val="75000"/>
                </a:srgbClr>
              </a:solidFill>
              <a:latin typeface="Garamond" panose="02020404030301010803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8 (800) 350 23 69</a:t>
            </a:r>
          </a:p>
          <a:p>
            <a:pPr lvl="0" algn="ctr"/>
            <a:r>
              <a:rPr lang="ru-RU" sz="3200" b="1" dirty="0">
                <a:solidFill>
                  <a:srgbClr val="FF0000"/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д</a:t>
            </a:r>
            <a:r>
              <a:rPr lang="ru-RU" sz="3200" b="1" dirty="0" smtClean="0">
                <a:solidFill>
                  <a:srgbClr val="FF0000"/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об. 381</a:t>
            </a:r>
            <a:endParaRPr lang="ru-RU" sz="2400" b="1" dirty="0">
              <a:solidFill>
                <a:srgbClr val="073E87">
                  <a:lumMod val="75000"/>
                </a:srgbClr>
              </a:solidFill>
              <a:latin typeface="Garamond" panose="02020404030301010803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2000" y="3333748"/>
            <a:ext cx="4257675" cy="230505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73E87">
                    <a:lumMod val="75000"/>
                  </a:srgbClr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СООБЩИТЬ О НАРУШЕНИЯХ ПРАВОПОРЯДКА НА ТЕРРИТОРИИ РОССИЙСКОЙ ФЕДЕРАЦИИ</a:t>
            </a:r>
          </a:p>
          <a:p>
            <a:pPr lvl="0" algn="ctr"/>
            <a:endParaRPr lang="ru-RU" b="1" dirty="0">
              <a:solidFill>
                <a:srgbClr val="073E87">
                  <a:lumMod val="75000"/>
                </a:srgbClr>
              </a:solidFill>
              <a:latin typeface="Garamond" panose="02020404030301010803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Garamond" panose="020204040303010108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8 (800) 222 74 47</a:t>
            </a:r>
            <a:endParaRPr lang="ru-RU" sz="2400" b="1" dirty="0">
              <a:solidFill>
                <a:srgbClr val="073E87">
                  <a:lumMod val="75000"/>
                </a:srgbClr>
              </a:solidFill>
              <a:latin typeface="Garamond" panose="02020404030301010803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3074" name="Picture 2" descr="http://filearchive.cnews.ru/img/files/2017/08/15/mcntelec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538" y="271335"/>
            <a:ext cx="3492000" cy="233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6029325"/>
            <a:ext cx="9144000" cy="95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0775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0" y="6181725"/>
            <a:ext cx="442884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88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/>
          </p:cNvPicPr>
          <p:nvPr/>
        </p:nvPicPr>
        <p:blipFill>
          <a:blip r:embed="rId2" cstate="print"/>
          <a:srcRect l="8747" r="16222"/>
          <a:stretch>
            <a:fillRect/>
          </a:stretch>
        </p:blipFill>
        <p:spPr>
          <a:xfrm>
            <a:off x="6892514" y="19051"/>
            <a:ext cx="2232000" cy="6010274"/>
          </a:xfrm>
          <a:prstGeom prst="rect">
            <a:avLst/>
          </a:prstGeom>
        </p:spPr>
      </p:pic>
      <p:sp>
        <p:nvSpPr>
          <p:cNvPr id="37" name="TextBox 10"/>
          <p:cNvSpPr txBox="1"/>
          <p:nvPr/>
        </p:nvSpPr>
        <p:spPr>
          <a:xfrm>
            <a:off x="7430279" y="5335587"/>
            <a:ext cx="6475441" cy="169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100" b="0" i="0" dirty="0">
                <a:solidFill>
                  <a:srgbClr val="150599"/>
                </a:solidFill>
                <a:latin typeface="Oswald"/>
              </a:rPr>
              <a:t>	</a:t>
            </a:r>
            <a:endParaRPr lang="en-US" sz="1100" b="0" i="0" dirty="0">
              <a:solidFill>
                <a:srgbClr val="150599"/>
              </a:solidFill>
              <a:latin typeface="Oswald"/>
            </a:endParaRPr>
          </a:p>
        </p:txBody>
      </p:sp>
      <p:sp>
        <p:nvSpPr>
          <p:cNvPr id="16" name="TextBox 3"/>
          <p:cNvSpPr txBox="1"/>
          <p:nvPr/>
        </p:nvSpPr>
        <p:spPr>
          <a:xfrm>
            <a:off x="1" y="385635"/>
            <a:ext cx="6892513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3218"/>
              </a:lnSpc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НАШИ КОНТАКТЫ</a:t>
            </a:r>
          </a:p>
          <a:p>
            <a:pPr algn="ctr">
              <a:lnSpc>
                <a:spcPts val="3218"/>
              </a:lnSpc>
            </a:pPr>
            <a:r>
              <a:rPr 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ДЛЯ ВОПРОСОВ И </a:t>
            </a: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ПРЕДЛОЖЕНИЙ</a:t>
            </a:r>
            <a:endParaRPr lang="ru-RU" sz="2400" b="1" dirty="0">
              <a:solidFill>
                <a:schemeClr val="accent1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9" name="TextBox 4"/>
          <p:cNvSpPr txBox="1"/>
          <p:nvPr/>
        </p:nvSpPr>
        <p:spPr>
          <a:xfrm>
            <a:off x="146809" y="1569876"/>
            <a:ext cx="660283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80975" algn="ctr"/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КООРДИНИРУЮЩИЙ ЦЕНТР </a:t>
            </a:r>
          </a:p>
          <a:p>
            <a:pPr indent="180975" algn="ctr"/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ПО ЭКСПОРТУ МЕДИЦИНСКИХ УСЛУГ </a:t>
            </a:r>
          </a:p>
          <a:p>
            <a:pPr indent="180975" algn="ctr"/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ФГБУ "ЦНИИОИЗ" МИНЗДРАВА РОССИИ </a:t>
            </a:r>
          </a:p>
        </p:txBody>
      </p:sp>
      <p:sp>
        <p:nvSpPr>
          <p:cNvPr id="20" name="TextBox 4"/>
          <p:cNvSpPr txBox="1"/>
          <p:nvPr/>
        </p:nvSpPr>
        <p:spPr>
          <a:xfrm>
            <a:off x="566912" y="2794484"/>
            <a:ext cx="3307226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80975"/>
            <a:r>
              <a:rPr lang="ru-RU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127256</a:t>
            </a:r>
          </a:p>
          <a:p>
            <a:pPr indent="180975"/>
            <a:r>
              <a:rPr lang="ru-RU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</a:t>
            </a:r>
            <a:r>
              <a:rPr lang="ru-RU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. </a:t>
            </a:r>
            <a:r>
              <a:rPr lang="ru-RU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МОСКВА</a:t>
            </a:r>
          </a:p>
          <a:p>
            <a:pPr indent="180975"/>
            <a:r>
              <a:rPr lang="ru-RU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УЛ</a:t>
            </a:r>
            <a:r>
              <a:rPr lang="ru-RU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. ДОБРОЛЮБОВА, Д. </a:t>
            </a:r>
            <a:r>
              <a:rPr lang="ru-RU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11</a:t>
            </a:r>
          </a:p>
          <a:p>
            <a:pPr indent="180975"/>
            <a:endParaRPr lang="ru-RU" sz="1600" b="1" dirty="0">
              <a:solidFill>
                <a:schemeClr val="accent3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pPr indent="180975"/>
            <a:r>
              <a:rPr lang="ru-RU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Электронная почта:</a:t>
            </a:r>
          </a:p>
          <a:p>
            <a:pPr indent="180975"/>
            <a:r>
              <a:rPr lang="en-US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OM@ROSMINZDRAV.RU</a:t>
            </a:r>
            <a:endParaRPr lang="en-US" sz="1600" b="1" dirty="0">
              <a:solidFill>
                <a:schemeClr val="accent3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pPr indent="180975"/>
            <a:endParaRPr lang="ru-RU" sz="16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pPr indent="180975"/>
            <a:r>
              <a:rPr lang="ru-RU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Контактный телефон:</a:t>
            </a:r>
          </a:p>
          <a:p>
            <a:pPr indent="180975"/>
            <a:endParaRPr lang="ru-RU" sz="1600" b="1" dirty="0">
              <a:solidFill>
                <a:schemeClr val="accent3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pPr indent="180975"/>
            <a:r>
              <a:rPr lang="ru-RU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+7 (495) 618-07-92, ДОБ. 103</a:t>
            </a:r>
          </a:p>
          <a:p>
            <a:pPr indent="180975"/>
            <a:r>
              <a:rPr lang="ru-RU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+7 (495) 618-07-92, ДОБ. </a:t>
            </a:r>
            <a:r>
              <a:rPr lang="ru-RU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104</a:t>
            </a:r>
            <a:endParaRPr lang="ru-RU" sz="1600" b="1" dirty="0">
              <a:solidFill>
                <a:schemeClr val="accent3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6029325"/>
            <a:ext cx="9144000" cy="95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0775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0" y="6181725"/>
            <a:ext cx="442884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48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801812" y="5391149"/>
            <a:ext cx="55403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</a:pPr>
            <a:r>
              <a:rPr lang="en-US" alt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T Norms Regular" pitchFamily="50" charset="-52"/>
              </a:rPr>
              <a:t>zdrav@amurobl.ru</a:t>
            </a:r>
            <a:r>
              <a:rPr lang="en-US" altLang="ru-RU" sz="4000" dirty="0">
                <a:solidFill>
                  <a:schemeClr val="accent1"/>
                </a:solidFill>
                <a:latin typeface="TT Norms Regular" pitchFamily="50" charset="-52"/>
              </a:rPr>
              <a:t> </a:t>
            </a:r>
            <a:endParaRPr lang="es-ES" altLang="ru-RU" sz="4000" b="1" dirty="0">
              <a:solidFill>
                <a:schemeClr val="accent1"/>
              </a:solidFill>
              <a:latin typeface="TT Norms Regular" pitchFamily="50" charset="-52"/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0" y="2408238"/>
            <a:ext cx="9144000" cy="714374"/>
          </a:xfrm>
        </p:spPr>
        <p:txBody>
          <a:bodyPr anchor="t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588" indent="0" eaLnBrk="1" hangingPunct="1">
              <a:buNone/>
            </a:pPr>
            <a:r>
              <a:rPr lang="ru-RU" altLang="ru-RU" cap="none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T Norms ExtraBold" pitchFamily="50" charset="-52"/>
              </a:rPr>
              <a:t>Спасибо за внимание!</a:t>
            </a:r>
            <a:endParaRPr lang="ru-RU" altLang="ru-RU" sz="4400" cap="none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T Norms Regular" pitchFamily="50" charset="-52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6029325"/>
            <a:ext cx="9144000" cy="95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0775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0" y="6181725"/>
            <a:ext cx="442884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57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4324" y="285751"/>
            <a:ext cx="7761214" cy="539115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82880"/>
            <a:r>
              <a:rPr lang="ru-RU" sz="6000" cap="none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T Norms ExtraBold"/>
              </a:rPr>
              <a:t>  Первая ступень</a:t>
            </a:r>
            <a:r>
              <a:rPr lang="ru-RU" sz="4000" cap="none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T Norms ExtraBold"/>
              </a:rPr>
              <a:t/>
            </a:r>
            <a:br>
              <a:rPr lang="ru-RU" sz="4000" cap="none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T Norms ExtraBold"/>
              </a:rPr>
            </a:br>
            <a:r>
              <a:rPr lang="ru-RU" sz="4000" cap="none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T Norms ExtraBold"/>
              </a:rPr>
              <a:t/>
            </a:r>
            <a:br>
              <a:rPr lang="ru-RU" sz="4000" cap="none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T Norms ExtraBold"/>
              </a:rPr>
            </a:br>
            <a:r>
              <a:rPr lang="en-US" sz="4000" dirty="0">
                <a:solidFill>
                  <a:schemeClr val="tx2">
                    <a:lumMod val="90000"/>
                  </a:schemeClr>
                </a:solidFill>
                <a:latin typeface="Garamond" panose="02020404030301010803" pitchFamily="18" charset="0"/>
              </a:rPr>
              <a:t>ВЫБЕРИТЕ МЕДИЦИНСКУЮ ОРГАНИЗАЦИЮ </a:t>
            </a:r>
            <a:r>
              <a:rPr lang="ru-RU" sz="4000" dirty="0">
                <a:solidFill>
                  <a:schemeClr val="tx2">
                    <a:lumMod val="9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ru-RU" sz="4000" dirty="0">
                <a:solidFill>
                  <a:schemeClr val="tx2">
                    <a:lumMod val="90000"/>
                  </a:schemeClr>
                </a:solidFill>
                <a:latin typeface="Garamond" panose="02020404030301010803" pitchFamily="18" charset="0"/>
              </a:rPr>
            </a:br>
            <a:r>
              <a:rPr lang="en-US" sz="4000" dirty="0">
                <a:solidFill>
                  <a:schemeClr val="tx2">
                    <a:lumMod val="90000"/>
                  </a:schemeClr>
                </a:solidFill>
                <a:latin typeface="Garamond" panose="02020404030301010803" pitchFamily="18" charset="0"/>
              </a:rPr>
              <a:t>ПО СВОЕМУ МЕДИЦИНСКОМУ </a:t>
            </a:r>
            <a:r>
              <a:rPr lang="en-US" sz="4000" dirty="0" smtClean="0">
                <a:solidFill>
                  <a:schemeClr val="tx2">
                    <a:lumMod val="90000"/>
                  </a:schemeClr>
                </a:solidFill>
                <a:latin typeface="Garamond" panose="02020404030301010803" pitchFamily="18" charset="0"/>
              </a:rPr>
              <a:t>ПРОФИЛЮ</a:t>
            </a:r>
            <a:endParaRPr lang="ru-RU" sz="4000" cap="none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T Norms ExtraBold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4694" y="94918"/>
            <a:ext cx="1800000" cy="1800000"/>
            <a:chOff x="168696" y="2065856"/>
            <a:chExt cx="1232450" cy="1204494"/>
          </a:xfrm>
        </p:grpSpPr>
        <p:grpSp>
          <p:nvGrpSpPr>
            <p:cNvPr id="15" name="Group 3"/>
            <p:cNvGrpSpPr/>
            <p:nvPr/>
          </p:nvGrpSpPr>
          <p:grpSpPr>
            <a:xfrm>
              <a:off x="168696" y="2065856"/>
              <a:ext cx="1232450" cy="1204494"/>
              <a:chOff x="0" y="0"/>
              <a:chExt cx="6350000" cy="6350000"/>
            </a:xfrm>
          </p:grpSpPr>
          <p:sp>
            <p:nvSpPr>
              <p:cNvPr id="19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</p:grpSp>
        <p:grpSp>
          <p:nvGrpSpPr>
            <p:cNvPr id="16" name="Group 10"/>
            <p:cNvGrpSpPr/>
            <p:nvPr/>
          </p:nvGrpSpPr>
          <p:grpSpPr>
            <a:xfrm>
              <a:off x="263876" y="2241331"/>
              <a:ext cx="1042089" cy="1018450"/>
              <a:chOff x="0" y="0"/>
              <a:chExt cx="6350000" cy="6350000"/>
            </a:xfrm>
          </p:grpSpPr>
          <p:sp>
            <p:nvSpPr>
              <p:cNvPr id="18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sp>
        </p:grpSp>
        <p:pic>
          <p:nvPicPr>
            <p:cNvPr id="17" name="Picture 12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505357" y="2431633"/>
              <a:ext cx="559127" cy="677729"/>
            </a:xfrm>
            <a:prstGeom prst="rect">
              <a:avLst/>
            </a:prstGeom>
          </p:spPr>
        </p:pic>
      </p:grpSp>
      <p:cxnSp>
        <p:nvCxnSpPr>
          <p:cNvPr id="13" name="Прямая соединительная линия 12"/>
          <p:cNvCxnSpPr/>
          <p:nvPr/>
        </p:nvCxnSpPr>
        <p:spPr>
          <a:xfrm>
            <a:off x="0" y="6029325"/>
            <a:ext cx="9144000" cy="95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0775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0" y="6181725"/>
            <a:ext cx="442884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30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8100"/>
            <a:ext cx="9143999" cy="2463799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82880"/>
            <a:r>
              <a:rPr lang="ru-RU" sz="3600" cap="none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T Norms ExtraBold"/>
              </a:rPr>
              <a:t>Профили медицинской помощи и медицинские центры </a:t>
            </a:r>
            <a:br>
              <a:rPr lang="ru-RU" sz="3600" cap="none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T Norms ExtraBold"/>
              </a:rPr>
            </a:br>
            <a:r>
              <a:rPr lang="ru-RU" sz="3600" cap="none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T Norms ExtraBold"/>
              </a:rPr>
              <a:t>Амурской области</a:t>
            </a:r>
            <a:r>
              <a:rPr lang="ru-RU" sz="36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T Norms ExtraBold"/>
              </a:rPr>
              <a:t/>
            </a:r>
            <a:br>
              <a:rPr lang="ru-RU" sz="36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T Norms ExtraBold"/>
              </a:rPr>
            </a:br>
            <a:r>
              <a:rPr lang="ru-RU" sz="36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T Norms ExtraBold"/>
              </a:rPr>
              <a:t/>
            </a:r>
            <a:br>
              <a:rPr lang="ru-RU" sz="36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T Norms ExtraBold"/>
              </a:rPr>
            </a:br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КАРДИОЛОГИЯ</a:t>
            </a:r>
            <a:endParaRPr lang="ru-RU" sz="3600" b="0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/>
              <a:latin typeface="TT Norms ExtraBold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334168" y="2754151"/>
            <a:ext cx="8475663" cy="3200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автономное учреждение здравоохранения Амурской области «Амурская областная клиническая больница», г. Благовещенск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1600" dirty="0" smtClean="0">
                <a:latin typeface="Garamond" panose="02020404030301010803" pitchFamily="18" charset="0"/>
              </a:rPr>
              <a:t>http://</a:t>
            </a:r>
            <a:r>
              <a:rPr lang="en-US" sz="1600" dirty="0" smtClean="0">
                <a:latin typeface="Garamond" panose="02020404030301010803" pitchFamily="18" charset="0"/>
              </a:rPr>
              <a:t>aokb28.su</a:t>
            </a:r>
            <a:r>
              <a:rPr lang="en-US" sz="1600" dirty="0" smtClean="0">
                <a:latin typeface="Garamond" panose="02020404030301010803" pitchFamily="18" charset="0"/>
              </a:rPr>
              <a:t>/</a:t>
            </a:r>
            <a:endParaRPr lang="en-US" sz="1600" dirty="0">
              <a:latin typeface="Garamond" panose="02020404030301010803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автономное учреждение здравоохранения Амурской области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«Благовещенская городская клиническая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больница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», </a:t>
            </a:r>
            <a:endParaRPr lang="en-US" sz="20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pPr lvl="0" indent="266700"/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.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Благовещенск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</a:t>
            </a:r>
          </a:p>
          <a:p>
            <a:pPr lvl="0" indent="266700"/>
            <a:r>
              <a:rPr lang="en-US" sz="1600" dirty="0" smtClean="0">
                <a:latin typeface="Garamond" panose="02020404030301010803" pitchFamily="18" charset="0"/>
              </a:rPr>
              <a:t>http ://muzgkb.ru/</a:t>
            </a:r>
            <a:endParaRPr lang="ru-RU" sz="1600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Клиника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кардиохирургии федерального государственного бюджетного образовательного учреждения высшего образования «Амурская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государственная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медицинская академия»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МЗ РФ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, г.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Благовещенск</a:t>
            </a:r>
            <a:endParaRPr lang="en-US" sz="20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pPr indent="266700"/>
            <a:r>
              <a:rPr lang="en-US" sz="1600" dirty="0" smtClean="0">
                <a:latin typeface="Garamond" panose="02020404030301010803" pitchFamily="18" charset="0"/>
              </a:rPr>
              <a:t>http </a:t>
            </a:r>
            <a:r>
              <a:rPr lang="en-US" sz="1600" dirty="0">
                <a:latin typeface="Garamond" panose="02020404030301010803" pitchFamily="18" charset="0"/>
              </a:rPr>
              <a:t>://www.amursma.ru/meditsina/klinika-kardiokhirurgii</a:t>
            </a:r>
            <a:r>
              <a:rPr lang="en-US" sz="1600" dirty="0" smtClean="0">
                <a:latin typeface="Garamond" panose="02020404030301010803" pitchFamily="18" charset="0"/>
              </a:rPr>
              <a:t>/</a:t>
            </a:r>
            <a:endParaRPr lang="ru-RU" sz="1400" dirty="0" smtClean="0">
              <a:latin typeface="Garamond" panose="02020404030301010803" pitchFamily="18" charset="0"/>
            </a:endParaRPr>
          </a:p>
        </p:txBody>
      </p:sp>
      <p:sp>
        <p:nvSpPr>
          <p:cNvPr id="4" name="AutoShape 2" descr="ÐÐ°ÑÑÐ¸Ð½ÐºÐ¸ Ð¿Ð¾ Ð·Ð°Ð¿ÑÐ¾ÑÑ ÑÐµÑÐ´ÑÐµ Ð¾ÑÐ³Ð°Ð½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Ð°ÑÑÐ¸Ð½ÐºÐ¸ Ð¿Ð¾ Ð·Ð°Ð¿ÑÐ¾ÑÑ ÑÐµÑÐ´ÑÐµ Ð¾ÑÐ³Ð°Ð½"/>
          <p:cNvSpPr>
            <a:spLocks noChangeAspect="1" noChangeArrowheads="1"/>
          </p:cNvSpPr>
          <p:nvPr/>
        </p:nvSpPr>
        <p:spPr bwMode="auto">
          <a:xfrm>
            <a:off x="2968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Ð°ÑÑÐ¸Ð½ÐºÐ¸ Ð¿Ð¾ Ð·Ð°Ð¿ÑÐ¾ÑÑ ÑÐµÑÐ´ÑÐµ Ð¾ÑÐ³Ð°Ð½"/>
          <p:cNvSpPr>
            <a:spLocks noChangeAspect="1" noChangeArrowheads="1"/>
          </p:cNvSpPr>
          <p:nvPr/>
        </p:nvSpPr>
        <p:spPr bwMode="auto">
          <a:xfrm>
            <a:off x="449263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7" name="Picture 9" descr="C:\Users\Loki\Downloads\vernoe-serdce2-4e67a5190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831" y="627618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6029325"/>
            <a:ext cx="9144000" cy="95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0775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0" y="6181725"/>
            <a:ext cx="442884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4"/>
          <p:cNvSpPr txBox="1"/>
          <p:nvPr/>
        </p:nvSpPr>
        <p:spPr>
          <a:xfrm>
            <a:off x="0" y="2440318"/>
            <a:ext cx="914400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(стационарное лечение)</a:t>
            </a:r>
            <a:endParaRPr lang="ru-RU" sz="1200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10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68299"/>
            <a:ext cx="9143999" cy="53340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КАРДИОЛОГИЯ</a:t>
            </a:r>
            <a:endParaRPr lang="ru-RU" sz="3600" b="0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/>
              <a:latin typeface="TT Norms ExtraBold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334168" y="1674651"/>
            <a:ext cx="8475663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автономное учреждение здравоохранения Амурской области «Городская поликлиника № 1», г. Благовещенск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1600" dirty="0" smtClean="0">
                <a:latin typeface="Garamond" panose="02020404030301010803" pitchFamily="18" charset="0"/>
              </a:rPr>
              <a:t>https</a:t>
            </a:r>
            <a:r>
              <a:rPr lang="en-US" sz="1600" dirty="0">
                <a:latin typeface="Garamond" panose="02020404030301010803" pitchFamily="18" charset="0"/>
              </a:rPr>
              <a:t>://www.clinicablg.ru</a:t>
            </a:r>
            <a:r>
              <a:rPr lang="en-US" sz="1600" dirty="0" smtClean="0">
                <a:latin typeface="Garamond" panose="02020404030301010803" pitchFamily="18" charset="0"/>
              </a:rPr>
              <a:t>/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бюджетное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учреждение здравоохранения Амурской области «Городская поликлиника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№ 2»,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г. Благовещенск </a:t>
            </a:r>
            <a:r>
              <a:rPr lang="en-US" sz="1600" dirty="0">
                <a:latin typeface="Garamond" panose="02020404030301010803" pitchFamily="18" charset="0"/>
              </a:rPr>
              <a:t>http://gp2blag.ucoz.ru</a:t>
            </a:r>
            <a:r>
              <a:rPr lang="en-US" sz="1600" dirty="0" smtClean="0">
                <a:latin typeface="Garamond" panose="02020404030301010803" pitchFamily="18" charset="0"/>
              </a:rPr>
              <a:t>/</a:t>
            </a:r>
            <a:endParaRPr lang="ru-RU" sz="1600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автономное учреждение здравоохранения Амурской области «Городская поликлиника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№ 3»,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г. Благовещенск </a:t>
            </a:r>
            <a:r>
              <a:rPr lang="en-US" sz="1600" dirty="0">
                <a:latin typeface="Garamond" panose="02020404030301010803" pitchFamily="18" charset="0"/>
              </a:rPr>
              <a:t>http://www.polik3amur.ru/</a:t>
            </a:r>
            <a:endParaRPr lang="ru-RU" sz="1600" dirty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автономное учреждение здравоохранения Амурской области «Городская поликлиника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№ 4»,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г. Благовещенск 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    </a:t>
            </a:r>
            <a:r>
              <a:rPr lang="en-US" sz="1600" dirty="0" smtClean="0">
                <a:latin typeface="Garamond" panose="02020404030301010803" pitchFamily="18" charset="0"/>
              </a:rPr>
              <a:t>http</a:t>
            </a:r>
            <a:r>
              <a:rPr lang="en-US" sz="1600" dirty="0">
                <a:latin typeface="Garamond" panose="02020404030301010803" pitchFamily="18" charset="0"/>
              </a:rPr>
              <a:t>://28gp4.ru</a:t>
            </a:r>
            <a:r>
              <a:rPr lang="en-US" sz="1600" dirty="0" smtClean="0">
                <a:latin typeface="Garamond" panose="02020404030301010803" pitchFamily="18" charset="0"/>
              </a:rPr>
              <a:t>/</a:t>
            </a:r>
            <a:endParaRPr lang="ru-RU" sz="1600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latin typeface="Garamond" panose="02020404030301010803" pitchFamily="18" charset="0"/>
              </a:rPr>
              <a:t>Государственное </a:t>
            </a:r>
            <a:r>
              <a:rPr lang="ru-RU" sz="2000" b="1" dirty="0" smtClean="0">
                <a:latin typeface="Garamond" panose="02020404030301010803" pitchFamily="18" charset="0"/>
              </a:rPr>
              <a:t>бюджетное </a:t>
            </a:r>
            <a:r>
              <a:rPr lang="ru-RU" sz="2000" b="1" dirty="0">
                <a:latin typeface="Garamond" panose="02020404030301010803" pitchFamily="18" charset="0"/>
              </a:rPr>
              <a:t>учреждение здравоохранения Амурской области «</a:t>
            </a:r>
            <a:r>
              <a:rPr lang="ru-RU" sz="2000" b="1" dirty="0" err="1">
                <a:latin typeface="Garamond" panose="02020404030301010803" pitchFamily="18" charset="0"/>
              </a:rPr>
              <a:t>Свободненская</a:t>
            </a:r>
            <a:r>
              <a:rPr lang="ru-RU" sz="2000" b="1" dirty="0">
                <a:latin typeface="Garamond" panose="02020404030301010803" pitchFamily="18" charset="0"/>
              </a:rPr>
              <a:t> городская поликлиника», г. Свободный       </a:t>
            </a:r>
            <a:r>
              <a:rPr lang="ru-RU" sz="1600" b="1" dirty="0">
                <a:latin typeface="Garamond" panose="02020404030301010803" pitchFamily="18" charset="0"/>
              </a:rPr>
              <a:t>http://www.svbgp.ru</a:t>
            </a:r>
            <a:r>
              <a:rPr lang="ru-RU" sz="1600" b="1" dirty="0" smtClean="0">
                <a:latin typeface="Garamond" panose="02020404030301010803" pitchFamily="18" charset="0"/>
              </a:rPr>
              <a:t>/</a:t>
            </a:r>
            <a:endParaRPr lang="en-US" sz="1600" dirty="0">
              <a:latin typeface="Garamond" panose="02020404030301010803" pitchFamily="18" charset="0"/>
            </a:endParaRPr>
          </a:p>
        </p:txBody>
      </p:sp>
      <p:sp>
        <p:nvSpPr>
          <p:cNvPr id="4" name="AutoShape 2" descr="ÐÐ°ÑÑÐ¸Ð½ÐºÐ¸ Ð¿Ð¾ Ð·Ð°Ð¿ÑÐ¾ÑÑ ÑÐµÑÐ´ÑÐµ Ð¾ÑÐ³Ð°Ð½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Ð°ÑÑÐ¸Ð½ÐºÐ¸ Ð¿Ð¾ Ð·Ð°Ð¿ÑÐ¾ÑÑ ÑÐµÑÐ´ÑÐµ Ð¾ÑÐ³Ð°Ð½"/>
          <p:cNvSpPr>
            <a:spLocks noChangeAspect="1" noChangeArrowheads="1"/>
          </p:cNvSpPr>
          <p:nvPr/>
        </p:nvSpPr>
        <p:spPr bwMode="auto">
          <a:xfrm>
            <a:off x="2968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Ð°ÑÑÐ¸Ð½ÐºÐ¸ Ð¿Ð¾ Ð·Ð°Ð¿ÑÐ¾ÑÑ ÑÐµÑÐ´ÑÐµ Ð¾ÑÐ³Ð°Ð½"/>
          <p:cNvSpPr>
            <a:spLocks noChangeAspect="1" noChangeArrowheads="1"/>
          </p:cNvSpPr>
          <p:nvPr/>
        </p:nvSpPr>
        <p:spPr bwMode="auto">
          <a:xfrm>
            <a:off x="449263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7" name="Picture 9" descr="C:\Users\Loki\Downloads\vernoe-serdce2-4e67a5190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931" y="81518"/>
            <a:ext cx="158400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6029325"/>
            <a:ext cx="9144000" cy="95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0775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0" y="6181725"/>
            <a:ext cx="442884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4"/>
          <p:cNvSpPr txBox="1"/>
          <p:nvPr/>
        </p:nvSpPr>
        <p:spPr>
          <a:xfrm>
            <a:off x="0" y="992518"/>
            <a:ext cx="914400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(амбулаторное лечение)</a:t>
            </a:r>
            <a:endParaRPr lang="ru-RU" sz="1200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2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68299"/>
            <a:ext cx="9143999" cy="53340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КАРДИОЛОГИЯ</a:t>
            </a:r>
            <a:endParaRPr lang="ru-RU" sz="3600" b="0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/>
              <a:latin typeface="TT Norms ExtraBold"/>
            </a:endParaRPr>
          </a:p>
        </p:txBody>
      </p:sp>
      <p:sp>
        <p:nvSpPr>
          <p:cNvPr id="4" name="AutoShape 2" descr="ÐÐ°ÑÑÐ¸Ð½ÐºÐ¸ Ð¿Ð¾ Ð·Ð°Ð¿ÑÐ¾ÑÑ ÑÐµÑÐ´ÑÐµ Ð¾ÑÐ³Ð°Ð½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Ð°ÑÑÐ¸Ð½ÐºÐ¸ Ð¿Ð¾ Ð·Ð°Ð¿ÑÐ¾ÑÑ ÑÐµÑÐ´ÑÐµ Ð¾ÑÐ³Ð°Ð½"/>
          <p:cNvSpPr>
            <a:spLocks noChangeAspect="1" noChangeArrowheads="1"/>
          </p:cNvSpPr>
          <p:nvPr/>
        </p:nvSpPr>
        <p:spPr bwMode="auto">
          <a:xfrm>
            <a:off x="2968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Ð°ÑÑÐ¸Ð½ÐºÐ¸ Ð¿Ð¾ Ð·Ð°Ð¿ÑÐ¾ÑÑ ÑÐµÑÐ´ÑÐµ Ð¾ÑÐ³Ð°Ð½"/>
          <p:cNvSpPr>
            <a:spLocks noChangeAspect="1" noChangeArrowheads="1"/>
          </p:cNvSpPr>
          <p:nvPr/>
        </p:nvSpPr>
        <p:spPr bwMode="auto">
          <a:xfrm>
            <a:off x="449263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7" name="Picture 9" descr="C:\Users\Loki\Downloads\vernoe-serdce2-4e67a5190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931" y="81518"/>
            <a:ext cx="158400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6029325"/>
            <a:ext cx="9144000" cy="95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0775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0" y="6181725"/>
            <a:ext cx="442884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4"/>
          <p:cNvSpPr txBox="1"/>
          <p:nvPr/>
        </p:nvSpPr>
        <p:spPr>
          <a:xfrm>
            <a:off x="0" y="992518"/>
            <a:ext cx="914400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(амбулаторное лечение)</a:t>
            </a:r>
            <a:endParaRPr lang="ru-RU" sz="1200" dirty="0" smtClean="0">
              <a:latin typeface="Garamond" panose="02020404030301010803" pitchFamily="18" charset="0"/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334168" y="1712751"/>
            <a:ext cx="8475663" cy="3754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автономное учреждение здравоохранения Амурской области «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Белогорская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больница», г. Белогорск</a:t>
            </a:r>
          </a:p>
          <a:p>
            <a:pPr indent="266700"/>
            <a:r>
              <a:rPr lang="en-US" sz="1600" dirty="0">
                <a:latin typeface="Garamond" panose="02020404030301010803" pitchFamily="18" charset="0"/>
              </a:rPr>
              <a:t>http://www.xn----7sbbbcjn2aoifygbe1ar2h5e8b.xn--p1ai/</a:t>
            </a:r>
            <a:endParaRPr lang="en-US" sz="1600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бюджетное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учреждение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здравоохранения Амурской области «</a:t>
            </a:r>
            <a:r>
              <a:rPr lang="ru-RU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Зейская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больница им. Б.Е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. Смирнова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», г.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Зея</a:t>
            </a:r>
            <a:endParaRPr lang="ru-RU" sz="20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pPr indent="266700"/>
            <a:r>
              <a:rPr lang="en-US" sz="1600" dirty="0">
                <a:latin typeface="Garamond" panose="02020404030301010803" pitchFamily="18" charset="0"/>
              </a:rPr>
              <a:t>http://cbzeya.ru/</a:t>
            </a:r>
            <a:endParaRPr lang="ru-RU" sz="1600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бюджетное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учреждение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здравоохранения Амурской области «</a:t>
            </a:r>
            <a:r>
              <a:rPr lang="ru-RU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Райчихинская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городская больница», г.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Райчихинск </a:t>
            </a:r>
            <a:r>
              <a:rPr lang="en-US" sz="1600" dirty="0">
                <a:latin typeface="Garamond" panose="02020404030301010803" pitchFamily="18" charset="0"/>
              </a:rPr>
              <a:t>http://raigb.ru</a:t>
            </a:r>
            <a:r>
              <a:rPr lang="en-US" sz="1600" dirty="0" smtClean="0">
                <a:latin typeface="Garamond" panose="02020404030301010803" pitchFamily="18" charset="0"/>
              </a:rPr>
              <a:t>/</a:t>
            </a:r>
            <a:endParaRPr lang="ru-RU" sz="1600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автономное учреждение здравоохранения Амурской области «</a:t>
            </a:r>
            <a:r>
              <a:rPr lang="ru-RU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Тындинская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больница», г.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Тында</a:t>
            </a:r>
          </a:p>
          <a:p>
            <a:pPr indent="266700"/>
            <a:r>
              <a:rPr lang="en-US" sz="1600" dirty="0">
                <a:latin typeface="Garamond" panose="02020404030301010803" pitchFamily="18" charset="0"/>
              </a:rPr>
              <a:t>http://www.crb-t.ru/</a:t>
            </a:r>
            <a:endParaRPr lang="ru-RU" sz="2000" dirty="0">
              <a:latin typeface="Garamond" panose="02020404030301010803" pitchFamily="18" charset="0"/>
            </a:endParaRPr>
          </a:p>
          <a:p>
            <a:endParaRPr lang="en-US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00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C:\Users\Loki\Downloads\пузо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000" y="962706"/>
            <a:ext cx="4140000" cy="292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8"/>
          <p:cNvSpPr txBox="1"/>
          <p:nvPr/>
        </p:nvSpPr>
        <p:spPr>
          <a:xfrm>
            <a:off x="1" y="177245"/>
            <a:ext cx="9143999" cy="413318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3138"/>
              </a:lnSpc>
            </a:pPr>
            <a:r>
              <a:rPr lang="en-US" sz="3200" b="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ГИНЕКОЛОГИЯ </a:t>
            </a:r>
            <a:r>
              <a:rPr lang="en-US" sz="3200" b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И</a:t>
            </a:r>
            <a:r>
              <a:rPr lang="ru-RU" sz="3200" b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3200" b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</a:rPr>
              <a:t>РОДОВСПОМОЖЕНИЕ</a:t>
            </a:r>
            <a:endParaRPr lang="ru-RU" sz="3200" b="1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8" name="TextBox 4"/>
          <p:cNvSpPr txBox="1"/>
          <p:nvPr/>
        </p:nvSpPr>
        <p:spPr>
          <a:xfrm>
            <a:off x="334167" y="3954301"/>
            <a:ext cx="8475663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автономное учреждение здравоохранения Амурской области «Амурская областная клиническая больница», г. Благовещенск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1600" dirty="0" smtClean="0">
                <a:latin typeface="Garamond" panose="02020404030301010803" pitchFamily="18" charset="0"/>
              </a:rPr>
              <a:t>http://</a:t>
            </a:r>
            <a:r>
              <a:rPr lang="en-US" sz="1600" dirty="0" smtClean="0">
                <a:latin typeface="Garamond" panose="02020404030301010803" pitchFamily="18" charset="0"/>
              </a:rPr>
              <a:t>aokb28.su</a:t>
            </a:r>
            <a:r>
              <a:rPr lang="en-US" sz="1600" dirty="0" smtClean="0">
                <a:latin typeface="Garamond" panose="02020404030301010803" pitchFamily="18" charset="0"/>
              </a:rPr>
              <a:t>/</a:t>
            </a:r>
            <a:endParaRPr lang="en-US" sz="1600" dirty="0">
              <a:latin typeface="Garamond" panose="02020404030301010803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Государственное автономное учреждение здравоохранения Амурской области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«Благовещенская городская клиническая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больница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», </a:t>
            </a:r>
            <a:endParaRPr lang="en-US" sz="20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pPr lvl="0" indent="266700"/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.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Благовещенск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</a:t>
            </a:r>
          </a:p>
          <a:p>
            <a:pPr lvl="0" indent="266700"/>
            <a:r>
              <a:rPr lang="en-US" sz="1600" dirty="0" smtClean="0">
                <a:latin typeface="Garamond" panose="02020404030301010803" pitchFamily="18" charset="0"/>
              </a:rPr>
              <a:t>http ://muzgkb.ru/</a:t>
            </a:r>
            <a:endParaRPr lang="ru-RU" sz="1400" dirty="0" smtClean="0">
              <a:latin typeface="Garamond" panose="02020404030301010803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6029325"/>
            <a:ext cx="9144000" cy="95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0775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ÐÐ°ÑÑÐ¸Ð½ÐºÐ¸ Ð¿Ð¾ Ð·Ð°Ð¿ÑÐ¾ÑÑ Ð³ÐµÑÐ± Ð°Ð¼ÑÑÑÐºÐ¾Ð¹ Ð¾Ð±Ð»Ð°ÑÑ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0" y="6181725"/>
            <a:ext cx="442884" cy="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4"/>
          <p:cNvSpPr txBox="1"/>
          <p:nvPr/>
        </p:nvSpPr>
        <p:spPr>
          <a:xfrm>
            <a:off x="0" y="611518"/>
            <a:ext cx="914400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(стационарное лечение)</a:t>
            </a:r>
            <a:endParaRPr lang="ru-RU" sz="1200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95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1810</TotalTime>
  <Words>2580</Words>
  <Application>Microsoft Office PowerPoint</Application>
  <PresentationFormat>Экран (4:3)</PresentationFormat>
  <Paragraphs>334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7" baseType="lpstr">
      <vt:lpstr>Batang</vt:lpstr>
      <vt:lpstr>Arial</vt:lpstr>
      <vt:lpstr>Book Antiqua</vt:lpstr>
      <vt:lpstr>Calibri</vt:lpstr>
      <vt:lpstr>Garamond</vt:lpstr>
      <vt:lpstr>Lucida Sans</vt:lpstr>
      <vt:lpstr>Oswald</vt:lpstr>
      <vt:lpstr>Times New Roman</vt:lpstr>
      <vt:lpstr>TT Norms ExtraBold</vt:lpstr>
      <vt:lpstr>TT Norms Regular</vt:lpstr>
      <vt:lpstr>Wingdings</vt:lpstr>
      <vt:lpstr>Wingdings 2</vt:lpstr>
      <vt:lpstr>Wingdings 3</vt:lpstr>
      <vt:lpstr>Апекс</vt:lpstr>
      <vt:lpstr>КАК ПОЛУЧИТЬ ЛЕЧЕНИЕ  В АМУРСКОЙ ОБЛАСТИ </vt:lpstr>
      <vt:lpstr>Презентация PowerPoint</vt:lpstr>
      <vt:lpstr>Презентация PowerPoint</vt:lpstr>
      <vt:lpstr>Как получить медицинскую помощь  в Амурской области</vt:lpstr>
      <vt:lpstr>  Первая ступень  ВЫБЕРИТЕ МЕДИЦИНСКУЮ ОРГАНИЗАЦИЮ  ПО СВОЕМУ МЕДИЦИНСКОМУ ПРОФИЛЮ</vt:lpstr>
      <vt:lpstr>Профили медицинской помощи и медицинские центры  Амурской области  КАРДИОЛОГИЯ</vt:lpstr>
      <vt:lpstr>КАРДИОЛОГИЯ</vt:lpstr>
      <vt:lpstr>КАРДИОЛОГИЯ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Вторая ступень  СВЯЖИТЕСЬ С ПРЕДСТАВИТЕЛЕМ МЕДИЦИНСКОЙ ОРГАНИЗАЦИИ ДЛЯ ОПРЕДЕЛЕНИЯ УСЛОВИЙ ЛЕЧЕНИЯ И ПОДГОТОВКИ ДОКУМЕНТОВ ДЛЯ ВИЗИТА В РОССИЮ</vt:lpstr>
      <vt:lpstr>Презентация PowerPoint</vt:lpstr>
      <vt:lpstr>Третья ступень  ВЫБЕРИТЕ ПРОЖИВАНИЕ И ТРАНСПОРТ  ДЛЯ КОМФОРТНОГО ПРЕБЫВАНИЯ В Амурской области </vt:lpstr>
      <vt:lpstr>Презентация PowerPoint</vt:lpstr>
      <vt:lpstr>Презентация PowerPoint</vt:lpstr>
      <vt:lpstr>Презентация PowerPoint</vt:lpstr>
      <vt:lpstr>Четвертая ступень  ОФОРМИТЕ ВИЗУ ДЛЯ ПРИБЫТИЯ В РОССИЮ </vt:lpstr>
      <vt:lpstr>Презентация PowerPoint</vt:lpstr>
      <vt:lpstr>Презентация PowerPoint</vt:lpstr>
      <vt:lpstr>Презентация PowerPoint</vt:lpstr>
      <vt:lpstr>Презентация PowerPoint</vt:lpstr>
      <vt:lpstr>Пятая ступень   ДОБРО ПОЖАЛОВАТЬ В АМУРСКУЮ ОБЛАСТЬ! 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ПРЕЗЕНТАЦИИ ПРАВИТЕЛЬСТВА АМУРСКОЙ ОБЛАСТИ</dc:title>
  <dc:creator>Петр</dc:creator>
  <cp:lastModifiedBy>Ольга В. Ермаковская</cp:lastModifiedBy>
  <cp:revision>244</cp:revision>
  <cp:lastPrinted>2019-08-02T07:28:13Z</cp:lastPrinted>
  <dcterms:created xsi:type="dcterms:W3CDTF">2019-05-07T01:33:49Z</dcterms:created>
  <dcterms:modified xsi:type="dcterms:W3CDTF">2020-01-10T09:54:55Z</dcterms:modified>
</cp:coreProperties>
</file>