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03"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4630400" cy="8229600"/>
  <p:notesSz cx="8229600" cy="14630400"/>
  <p:embeddedFontLst>
    <p:embeddedFont>
      <p:font typeface="Calibri" panose="020F0502020204030204" pitchFamily="34" charset="0"/>
      <p:regular r:id="rId12"/>
      <p:bold r:id="rId13"/>
      <p:italic r:id="rId14"/>
      <p:boldItalic r:id="rId15"/>
    </p:embeddedFont>
    <p:embeddedFont>
      <p:font typeface="Trebuchet MS" panose="020B0603020202020204" pitchFamily="34" charset="0"/>
      <p:regular r:id="rId16"/>
      <p:bold r:id="rId17"/>
      <p:italic r:id="rId18"/>
      <p:boldItalic r:id="rId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6" d="100"/>
          <a:sy n="96" d="100"/>
        </p:scale>
        <p:origin x="3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052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91421"/>
            <a:ext cx="10761701" cy="331130"/>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059" y="5092614"/>
            <a:ext cx="3692530" cy="332328"/>
          </a:xfrm>
          <a:prstGeom prst="rect">
            <a:avLst/>
          </a:prstGeom>
        </p:spPr>
      </p:pic>
      <p:sp>
        <p:nvSpPr>
          <p:cNvPr id="9" name="Rectangle 8"/>
          <p:cNvSpPr/>
          <p:nvPr/>
        </p:nvSpPr>
        <p:spPr bwMode="ltGray">
          <a:xfrm>
            <a:off x="1" y="3108094"/>
            <a:ext cx="10761702" cy="19923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934059" y="3108094"/>
            <a:ext cx="3692531" cy="19923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16386" y="3280451"/>
            <a:ext cx="9772961" cy="1647684"/>
          </a:xfrm>
        </p:spPr>
        <p:txBody>
          <a:bodyPr anchor="b">
            <a:noAutofit/>
          </a:bodyPr>
          <a:lstStyle>
            <a:lvl1pPr algn="r">
              <a:defRPr sz="6480"/>
            </a:lvl1pPr>
          </a:lstStyle>
          <a:p>
            <a:r>
              <a:rPr lang="ru-RU"/>
              <a:t>Образец заголовка</a:t>
            </a:r>
            <a:endParaRPr lang="en-US" dirty="0"/>
          </a:p>
        </p:txBody>
      </p:sp>
      <p:sp>
        <p:nvSpPr>
          <p:cNvPr id="3" name="Subtitle 2"/>
          <p:cNvSpPr>
            <a:spLocks noGrp="1"/>
          </p:cNvSpPr>
          <p:nvPr>
            <p:ph type="subTitle" idx="1"/>
          </p:nvPr>
        </p:nvSpPr>
        <p:spPr>
          <a:xfrm>
            <a:off x="816386" y="5272848"/>
            <a:ext cx="9772961" cy="1341224"/>
          </a:xfrm>
        </p:spPr>
        <p:txBody>
          <a:bodyPr>
            <a:normAutofit/>
          </a:bodyPr>
          <a:lstStyle>
            <a:lvl1pPr marL="0" indent="0" algn="r">
              <a:buNone/>
              <a:defRPr sz="2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106415" y="3300405"/>
            <a:ext cx="1406266" cy="1627730"/>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412798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14354"/>
            <a:ext cx="12525374" cy="385397"/>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7115546"/>
            <a:ext cx="1923596" cy="173124"/>
          </a:xfrm>
          <a:prstGeom prst="rect">
            <a:avLst/>
          </a:prstGeom>
        </p:spPr>
      </p:pic>
      <p:sp>
        <p:nvSpPr>
          <p:cNvPr id="10" name="Rectangle 9"/>
          <p:cNvSpPr/>
          <p:nvPr/>
        </p:nvSpPr>
        <p:spPr bwMode="ltGray">
          <a:xfrm>
            <a:off x="0" y="5481585"/>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2702993" y="5481585"/>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7" y="5653940"/>
            <a:ext cx="11536631" cy="543661"/>
          </a:xfrm>
        </p:spPr>
        <p:txBody>
          <a:bodyPr anchor="b">
            <a:normAutofit/>
          </a:bodyPr>
          <a:lstStyle>
            <a:lvl1pPr>
              <a:defRPr sz="288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16387" y="731517"/>
            <a:ext cx="11536631" cy="4307490"/>
          </a:xfrm>
          <a:noFill/>
          <a:ln>
            <a:noFill/>
          </a:ln>
          <a:effectLst>
            <a:outerShdw blurRad="76200" dist="63500" dir="5040000" algn="tl" rotWithShape="0">
              <a:srgbClr val="000000">
                <a:alpha val="41000"/>
              </a:srgbClr>
            </a:outerShdw>
          </a:effectLst>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ru-RU"/>
              <a:t>Вставка рисунка</a:t>
            </a:r>
            <a:endParaRPr lang="en-US" dirty="0"/>
          </a:p>
        </p:txBody>
      </p:sp>
      <p:sp>
        <p:nvSpPr>
          <p:cNvPr id="4" name="Text Placeholder 3"/>
          <p:cNvSpPr>
            <a:spLocks noGrp="1"/>
          </p:cNvSpPr>
          <p:nvPr>
            <p:ph type="body" sz="half" idx="2"/>
          </p:nvPr>
        </p:nvSpPr>
        <p:spPr>
          <a:xfrm>
            <a:off x="816383" y="6203500"/>
            <a:ext cx="11536634" cy="747565"/>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pPr/>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2875347" y="5653571"/>
            <a:ext cx="1384981" cy="1308947"/>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589409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14354"/>
            <a:ext cx="12525374" cy="385397"/>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7115546"/>
            <a:ext cx="1923596" cy="173124"/>
          </a:xfrm>
          <a:prstGeom prst="rect">
            <a:avLst/>
          </a:prstGeom>
        </p:spPr>
      </p:pic>
      <p:sp>
        <p:nvSpPr>
          <p:cNvPr id="10" name="Rectangle 9"/>
          <p:cNvSpPr/>
          <p:nvPr/>
        </p:nvSpPr>
        <p:spPr bwMode="ltGray">
          <a:xfrm>
            <a:off x="0" y="5481585"/>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2702993" y="5481585"/>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6" y="731516"/>
            <a:ext cx="11536630" cy="4311300"/>
          </a:xfrm>
        </p:spPr>
        <p:txBody>
          <a:bodyPr anchor="ctr"/>
          <a:lstStyle>
            <a:lvl1pPr>
              <a:defRPr sz="3840"/>
            </a:lvl1pPr>
          </a:lstStyle>
          <a:p>
            <a:r>
              <a:rPr lang="ru-RU"/>
              <a:t>Образец заголовка</a:t>
            </a:r>
            <a:endParaRPr lang="en-US" dirty="0"/>
          </a:p>
        </p:txBody>
      </p:sp>
      <p:sp>
        <p:nvSpPr>
          <p:cNvPr id="4" name="Text Placeholder 3"/>
          <p:cNvSpPr>
            <a:spLocks noGrp="1"/>
          </p:cNvSpPr>
          <p:nvPr>
            <p:ph type="body" sz="half" idx="2"/>
          </p:nvPr>
        </p:nvSpPr>
        <p:spPr>
          <a:xfrm>
            <a:off x="816387" y="5653939"/>
            <a:ext cx="11536631" cy="1308947"/>
          </a:xfrm>
        </p:spPr>
        <p:txBody>
          <a:bodyPr anchor="ct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pPr/>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2875347" y="5653939"/>
            <a:ext cx="1384981" cy="1308947"/>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4788670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14354"/>
            <a:ext cx="12525374" cy="385397"/>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7115546"/>
            <a:ext cx="1923596" cy="173124"/>
          </a:xfrm>
          <a:prstGeom prst="rect">
            <a:avLst/>
          </a:prstGeom>
        </p:spPr>
      </p:pic>
      <p:sp>
        <p:nvSpPr>
          <p:cNvPr id="14" name="Rectangle 13"/>
          <p:cNvSpPr/>
          <p:nvPr/>
        </p:nvSpPr>
        <p:spPr bwMode="ltGray">
          <a:xfrm>
            <a:off x="0" y="5481585"/>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2702993" y="5481585"/>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53428" y="731518"/>
            <a:ext cx="10462652" cy="3643273"/>
          </a:xfrm>
        </p:spPr>
        <p:txBody>
          <a:bodyPr anchor="ctr"/>
          <a:lstStyle>
            <a:lvl1pPr>
              <a:defRPr sz="3840"/>
            </a:lvl1pPr>
          </a:lstStyle>
          <a:p>
            <a:r>
              <a:rPr lang="ru-RU"/>
              <a:t>Образец заголовка</a:t>
            </a:r>
            <a:endParaRPr lang="en-US" dirty="0"/>
          </a:p>
        </p:txBody>
      </p:sp>
      <p:sp>
        <p:nvSpPr>
          <p:cNvPr id="12" name="Text Placeholder 3"/>
          <p:cNvSpPr>
            <a:spLocks noGrp="1"/>
          </p:cNvSpPr>
          <p:nvPr>
            <p:ph type="body" sz="half" idx="13"/>
          </p:nvPr>
        </p:nvSpPr>
        <p:spPr>
          <a:xfrm>
            <a:off x="1682746" y="4384055"/>
            <a:ext cx="9787895" cy="658762"/>
          </a:xfrm>
        </p:spPr>
        <p:txBody>
          <a:bodyPr anchor="t">
            <a:normAutofit/>
          </a:bodyPr>
          <a:lstStyle>
            <a:lvl1pPr marL="0" indent="0">
              <a:buNone/>
              <a:defRPr sz="168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ru-RU"/>
              <a:t>Образец текста</a:t>
            </a:r>
          </a:p>
        </p:txBody>
      </p:sp>
      <p:sp>
        <p:nvSpPr>
          <p:cNvPr id="4" name="Text Placeholder 3"/>
          <p:cNvSpPr>
            <a:spLocks noGrp="1"/>
          </p:cNvSpPr>
          <p:nvPr>
            <p:ph type="body" sz="half" idx="2"/>
          </p:nvPr>
        </p:nvSpPr>
        <p:spPr>
          <a:xfrm>
            <a:off x="816387" y="5653939"/>
            <a:ext cx="11536631" cy="1308947"/>
          </a:xfrm>
        </p:spPr>
        <p:txBody>
          <a:bodyPr anchor="ctr">
            <a:normAutofit/>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pPr/>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2875347" y="5651911"/>
            <a:ext cx="1384981" cy="1308947"/>
          </a:xfrm>
        </p:spPr>
        <p:txBody>
          <a:bodyPr/>
          <a:lstStyle/>
          <a:p>
            <a:fld id="{6D22F896-40B5-4ADD-8801-0D06FADFA095}" type="slidenum">
              <a:rPr lang="en-US" smtClean="0"/>
              <a:pPr/>
              <a:t>‹#›</a:t>
            </a:fld>
            <a:endParaRPr lang="en-US" dirty="0"/>
          </a:p>
        </p:txBody>
      </p:sp>
      <p:sp>
        <p:nvSpPr>
          <p:cNvPr id="16" name="TextBox 15"/>
          <p:cNvSpPr txBox="1"/>
          <p:nvPr/>
        </p:nvSpPr>
        <p:spPr>
          <a:xfrm>
            <a:off x="700286" y="897739"/>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640" dirty="0">
                <a:solidFill>
                  <a:schemeClr val="tx1"/>
                </a:solidFill>
                <a:effectLst/>
              </a:rPr>
              <a:t>“</a:t>
            </a:r>
          </a:p>
        </p:txBody>
      </p:sp>
      <p:sp>
        <p:nvSpPr>
          <p:cNvPr id="17" name="TextBox 16"/>
          <p:cNvSpPr txBox="1"/>
          <p:nvPr/>
        </p:nvSpPr>
        <p:spPr>
          <a:xfrm>
            <a:off x="11595371" y="3640229"/>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640" dirty="0">
                <a:solidFill>
                  <a:schemeClr val="tx1"/>
                </a:solidFill>
                <a:effectLst/>
              </a:rPr>
              <a:t>”</a:t>
            </a:r>
          </a:p>
        </p:txBody>
      </p:sp>
    </p:spTree>
    <p:extLst>
      <p:ext uri="{BB962C8B-B14F-4D97-AF65-F5344CB8AC3E}">
        <p14:creationId xmlns:p14="http://schemas.microsoft.com/office/powerpoint/2010/main" val="414954038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14354"/>
            <a:ext cx="12525374" cy="385397"/>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7115546"/>
            <a:ext cx="1923596" cy="173124"/>
          </a:xfrm>
          <a:prstGeom prst="rect">
            <a:avLst/>
          </a:prstGeom>
        </p:spPr>
      </p:pic>
      <p:sp>
        <p:nvSpPr>
          <p:cNvPr id="11" name="Rectangle 10"/>
          <p:cNvSpPr/>
          <p:nvPr/>
        </p:nvSpPr>
        <p:spPr bwMode="ltGray">
          <a:xfrm>
            <a:off x="0" y="5481585"/>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2702993" y="5481585"/>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3" y="5653939"/>
            <a:ext cx="11536634" cy="706242"/>
          </a:xfrm>
        </p:spPr>
        <p:txBody>
          <a:bodyPr anchor="b"/>
          <a:lstStyle>
            <a:lvl1pPr>
              <a:defRPr sz="3840"/>
            </a:lvl1pPr>
          </a:lstStyle>
          <a:p>
            <a:r>
              <a:rPr lang="ru-RU"/>
              <a:t>Образец заголовка</a:t>
            </a:r>
            <a:endParaRPr lang="en-US" dirty="0"/>
          </a:p>
        </p:txBody>
      </p:sp>
      <p:sp>
        <p:nvSpPr>
          <p:cNvPr id="4" name="Text Placeholder 3"/>
          <p:cNvSpPr>
            <a:spLocks noGrp="1"/>
          </p:cNvSpPr>
          <p:nvPr>
            <p:ph type="body" sz="half" idx="2"/>
          </p:nvPr>
        </p:nvSpPr>
        <p:spPr>
          <a:xfrm>
            <a:off x="816384" y="6360179"/>
            <a:ext cx="11536634" cy="602706"/>
          </a:xfrm>
        </p:spPr>
        <p:txBody>
          <a:bodyPr anchor="t"/>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pPr/>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2875347" y="5651911"/>
            <a:ext cx="1384981" cy="1308947"/>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017505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6" name="Rectangle 15"/>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803066" y="903873"/>
            <a:ext cx="11549952" cy="1297126"/>
          </a:xfrm>
        </p:spPr>
        <p:txBody>
          <a:bodyPr/>
          <a:lstStyle/>
          <a:p>
            <a:r>
              <a:rPr lang="ru-RU"/>
              <a:t>Образец заголовка</a:t>
            </a:r>
            <a:endParaRPr lang="en-US" dirty="0"/>
          </a:p>
        </p:txBody>
      </p:sp>
      <p:sp>
        <p:nvSpPr>
          <p:cNvPr id="7" name="Text Placeholder 2"/>
          <p:cNvSpPr>
            <a:spLocks noGrp="1"/>
          </p:cNvSpPr>
          <p:nvPr>
            <p:ph type="body" idx="1"/>
          </p:nvPr>
        </p:nvSpPr>
        <p:spPr>
          <a:xfrm>
            <a:off x="793135" y="2804248"/>
            <a:ext cx="3684041"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8" name="Text Placeholder 3"/>
          <p:cNvSpPr>
            <a:spLocks noGrp="1"/>
          </p:cNvSpPr>
          <p:nvPr>
            <p:ph type="body" sz="half" idx="15"/>
          </p:nvPr>
        </p:nvSpPr>
        <p:spPr>
          <a:xfrm>
            <a:off x="816387" y="3627208"/>
            <a:ext cx="3659642" cy="349621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ru-RU"/>
              <a:t>Образец текста</a:t>
            </a:r>
          </a:p>
        </p:txBody>
      </p:sp>
      <p:sp>
        <p:nvSpPr>
          <p:cNvPr id="9" name="Text Placeholder 4"/>
          <p:cNvSpPr>
            <a:spLocks noGrp="1"/>
          </p:cNvSpPr>
          <p:nvPr>
            <p:ph type="body" sz="quarter" idx="3"/>
          </p:nvPr>
        </p:nvSpPr>
        <p:spPr>
          <a:xfrm>
            <a:off x="4747230" y="2804248"/>
            <a:ext cx="3675888"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10" name="Text Placeholder 3"/>
          <p:cNvSpPr>
            <a:spLocks noGrp="1"/>
          </p:cNvSpPr>
          <p:nvPr>
            <p:ph type="body" sz="half" idx="16"/>
          </p:nvPr>
        </p:nvSpPr>
        <p:spPr>
          <a:xfrm>
            <a:off x="4734564" y="3627208"/>
            <a:ext cx="3675888" cy="349621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ru-RU"/>
              <a:t>Образец текста</a:t>
            </a:r>
          </a:p>
        </p:txBody>
      </p:sp>
      <p:sp>
        <p:nvSpPr>
          <p:cNvPr id="11" name="Text Placeholder 4"/>
          <p:cNvSpPr>
            <a:spLocks noGrp="1"/>
          </p:cNvSpPr>
          <p:nvPr>
            <p:ph type="body" sz="quarter" idx="13"/>
          </p:nvPr>
        </p:nvSpPr>
        <p:spPr>
          <a:xfrm>
            <a:off x="8668988" y="2804248"/>
            <a:ext cx="3684030"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12" name="Text Placeholder 3"/>
          <p:cNvSpPr>
            <a:spLocks noGrp="1"/>
          </p:cNvSpPr>
          <p:nvPr>
            <p:ph type="body" sz="half" idx="17"/>
          </p:nvPr>
        </p:nvSpPr>
        <p:spPr>
          <a:xfrm>
            <a:off x="8668988" y="3627208"/>
            <a:ext cx="3684030" cy="349621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smtClean="0"/>
              <a:pPr/>
              <a:t>11/21/2024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5883005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7" name="Rectangle 16"/>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816386" y="903873"/>
            <a:ext cx="11536632" cy="1297126"/>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816382" y="5157004"/>
            <a:ext cx="3659646"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20" name="Picture Placeholder 2"/>
          <p:cNvSpPr>
            <a:spLocks noGrp="1" noChangeAspect="1"/>
          </p:cNvSpPr>
          <p:nvPr>
            <p:ph type="pic" idx="15"/>
          </p:nvPr>
        </p:nvSpPr>
        <p:spPr>
          <a:xfrm>
            <a:off x="816382" y="2804248"/>
            <a:ext cx="3659646" cy="18288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ru-RU"/>
              <a:t>Вставка рисунка</a:t>
            </a:r>
            <a:endParaRPr lang="en-US" dirty="0"/>
          </a:p>
        </p:txBody>
      </p:sp>
      <p:sp>
        <p:nvSpPr>
          <p:cNvPr id="21" name="Text Placeholder 3"/>
          <p:cNvSpPr>
            <a:spLocks noGrp="1"/>
          </p:cNvSpPr>
          <p:nvPr>
            <p:ph type="body" sz="half" idx="18"/>
          </p:nvPr>
        </p:nvSpPr>
        <p:spPr>
          <a:xfrm>
            <a:off x="816382" y="5848518"/>
            <a:ext cx="3659646" cy="12749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ru-RU"/>
              <a:t>Образец текста</a:t>
            </a:r>
          </a:p>
        </p:txBody>
      </p:sp>
      <p:sp>
        <p:nvSpPr>
          <p:cNvPr id="22" name="Text Placeholder 4"/>
          <p:cNvSpPr>
            <a:spLocks noGrp="1"/>
          </p:cNvSpPr>
          <p:nvPr>
            <p:ph type="body" sz="quarter" idx="3"/>
          </p:nvPr>
        </p:nvSpPr>
        <p:spPr>
          <a:xfrm>
            <a:off x="4734565" y="5157004"/>
            <a:ext cx="3675888"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23" name="Picture Placeholder 2"/>
          <p:cNvSpPr>
            <a:spLocks noGrp="1" noChangeAspect="1"/>
          </p:cNvSpPr>
          <p:nvPr>
            <p:ph type="pic" idx="21"/>
          </p:nvPr>
        </p:nvSpPr>
        <p:spPr>
          <a:xfrm>
            <a:off x="4734564" y="2804248"/>
            <a:ext cx="3675888" cy="18288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ru-RU"/>
              <a:t>Вставка рисунка</a:t>
            </a:r>
            <a:endParaRPr lang="en-US" dirty="0"/>
          </a:p>
        </p:txBody>
      </p:sp>
      <p:sp>
        <p:nvSpPr>
          <p:cNvPr id="24" name="Text Placeholder 3"/>
          <p:cNvSpPr>
            <a:spLocks noGrp="1"/>
          </p:cNvSpPr>
          <p:nvPr>
            <p:ph type="body" sz="half" idx="19"/>
          </p:nvPr>
        </p:nvSpPr>
        <p:spPr>
          <a:xfrm>
            <a:off x="4732941" y="5848517"/>
            <a:ext cx="3680756" cy="12749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ru-RU"/>
              <a:t>Образец текста</a:t>
            </a:r>
          </a:p>
        </p:txBody>
      </p:sp>
      <p:sp>
        <p:nvSpPr>
          <p:cNvPr id="25" name="Text Placeholder 4"/>
          <p:cNvSpPr>
            <a:spLocks noGrp="1"/>
          </p:cNvSpPr>
          <p:nvPr>
            <p:ph type="body" sz="quarter" idx="13"/>
          </p:nvPr>
        </p:nvSpPr>
        <p:spPr>
          <a:xfrm>
            <a:off x="8676814" y="5157004"/>
            <a:ext cx="3676206" cy="691514"/>
          </a:xfrm>
        </p:spPr>
        <p:txBody>
          <a:bodyPr anchor="b">
            <a:noAutofit/>
          </a:bodyPr>
          <a:lstStyle>
            <a:lvl1pPr marL="0" indent="0">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26" name="Picture Placeholder 2"/>
          <p:cNvSpPr>
            <a:spLocks noGrp="1" noChangeAspect="1"/>
          </p:cNvSpPr>
          <p:nvPr>
            <p:ph type="pic" idx="22"/>
          </p:nvPr>
        </p:nvSpPr>
        <p:spPr>
          <a:xfrm>
            <a:off x="8676813" y="2804248"/>
            <a:ext cx="3676206" cy="18288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ru-RU"/>
              <a:t>Вставка рисунка</a:t>
            </a:r>
            <a:endParaRPr lang="en-US" dirty="0"/>
          </a:p>
        </p:txBody>
      </p:sp>
      <p:sp>
        <p:nvSpPr>
          <p:cNvPr id="27" name="Text Placeholder 3"/>
          <p:cNvSpPr>
            <a:spLocks noGrp="1"/>
          </p:cNvSpPr>
          <p:nvPr>
            <p:ph type="body" sz="half" idx="20"/>
          </p:nvPr>
        </p:nvSpPr>
        <p:spPr>
          <a:xfrm>
            <a:off x="8676664" y="5848515"/>
            <a:ext cx="3681076" cy="12749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smtClean="0"/>
              <a:pPr/>
              <a:t>11/21/2024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4940911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9" name="Rectangle 8"/>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85930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bwMode="ltGray">
          <a:xfrm rot="5400000">
            <a:off x="9739448" y="2243274"/>
            <a:ext cx="6128386"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11841843" y="6446883"/>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2155077" y="731516"/>
            <a:ext cx="1288562" cy="5224512"/>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16386" y="731517"/>
            <a:ext cx="10644005" cy="63919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8168551" y="7123425"/>
            <a:ext cx="3291840" cy="438150"/>
          </a:xfrm>
        </p:spPr>
        <p:txBody>
          <a:bodyPr/>
          <a:lstStyle/>
          <a:p>
            <a:fld id="{48A87A34-81AB-432B-8DAE-1953F412C126}" type="datetimeFigureOut">
              <a:rPr lang="en-US" smtClean="0"/>
              <a:t>11/21/2024</a:t>
            </a:fld>
            <a:endParaRPr lang="en-US" dirty="0"/>
          </a:p>
        </p:txBody>
      </p:sp>
      <p:sp>
        <p:nvSpPr>
          <p:cNvPr id="5" name="Footer Placeholder 4"/>
          <p:cNvSpPr>
            <a:spLocks noGrp="1"/>
          </p:cNvSpPr>
          <p:nvPr>
            <p:ph type="ftr" sz="quarter" idx="11"/>
          </p:nvPr>
        </p:nvSpPr>
        <p:spPr>
          <a:xfrm>
            <a:off x="816386" y="7123426"/>
            <a:ext cx="7352166" cy="438150"/>
          </a:xfrm>
        </p:spPr>
        <p:txBody>
          <a:bodyPr/>
          <a:lstStyle/>
          <a:p>
            <a:endParaRPr lang="en-US" dirty="0"/>
          </a:p>
        </p:txBody>
      </p:sp>
      <p:sp>
        <p:nvSpPr>
          <p:cNvPr id="6" name="Slide Number Placeholder 5"/>
          <p:cNvSpPr>
            <a:spLocks noGrp="1"/>
          </p:cNvSpPr>
          <p:nvPr>
            <p:ph type="sldNum" sz="quarter" idx="12"/>
          </p:nvPr>
        </p:nvSpPr>
        <p:spPr>
          <a:xfrm>
            <a:off x="12117061" y="6478360"/>
            <a:ext cx="1384981" cy="1308947"/>
          </a:xfrm>
        </p:spPr>
        <p:txBody>
          <a:bodyPr anchor="t"/>
          <a:lstStyle>
            <a:lvl1pPr algn="ct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58963760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288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30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7" name="Rectangle 16"/>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493039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889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95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156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832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593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184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04288"/>
            <a:ext cx="12525374" cy="385397"/>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0" y="4905481"/>
            <a:ext cx="1923596" cy="173124"/>
          </a:xfrm>
          <a:prstGeom prst="rect">
            <a:avLst/>
          </a:prstGeom>
        </p:spPr>
      </p:pic>
      <p:sp>
        <p:nvSpPr>
          <p:cNvPr id="9" name="Rectangle 8"/>
          <p:cNvSpPr/>
          <p:nvPr/>
        </p:nvSpPr>
        <p:spPr bwMode="ltGray">
          <a:xfrm>
            <a:off x="-2" y="327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2702991" y="327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6" y="3443874"/>
            <a:ext cx="11536632" cy="1308946"/>
          </a:xfrm>
        </p:spPr>
        <p:txBody>
          <a:bodyPr anchor="ctr">
            <a:normAutofit/>
          </a:bodyPr>
          <a:lstStyle>
            <a:lvl1pPr algn="r">
              <a:defRPr sz="4320"/>
            </a:lvl1pPr>
          </a:lstStyle>
          <a:p>
            <a:r>
              <a:rPr lang="ru-RU"/>
              <a:t>Образец заголовка</a:t>
            </a:r>
            <a:endParaRPr lang="en-US" dirty="0"/>
          </a:p>
        </p:txBody>
      </p:sp>
      <p:sp>
        <p:nvSpPr>
          <p:cNvPr id="3" name="Text Placeholder 2"/>
          <p:cNvSpPr>
            <a:spLocks noGrp="1"/>
          </p:cNvSpPr>
          <p:nvPr>
            <p:ph type="body" idx="1"/>
          </p:nvPr>
        </p:nvSpPr>
        <p:spPr>
          <a:xfrm>
            <a:off x="816386" y="5078606"/>
            <a:ext cx="11536632" cy="2044820"/>
          </a:xfrm>
        </p:spPr>
        <p:txBody>
          <a:bodyPr>
            <a:normAutofit/>
          </a:bodyPr>
          <a:lstStyle>
            <a:lvl1pPr marL="0" indent="0" algn="r">
              <a:buNone/>
              <a:defRPr sz="240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t>11/21/2024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2875347" y="3443875"/>
            <a:ext cx="1384981" cy="1308947"/>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401782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0" name="Rectangle 9"/>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16384" y="2804248"/>
            <a:ext cx="5638030" cy="43191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712947" y="2804248"/>
            <a:ext cx="5640070" cy="43191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583967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2" name="Rectangle 11"/>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3" y="903876"/>
            <a:ext cx="11536636" cy="1297124"/>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087621" y="2804248"/>
            <a:ext cx="5366792" cy="831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4" name="Content Placeholder 3"/>
          <p:cNvSpPr>
            <a:spLocks noGrp="1"/>
          </p:cNvSpPr>
          <p:nvPr>
            <p:ph sz="half" idx="2"/>
          </p:nvPr>
        </p:nvSpPr>
        <p:spPr>
          <a:xfrm>
            <a:off x="816387" y="3636010"/>
            <a:ext cx="5638026" cy="348741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984185" y="2804248"/>
            <a:ext cx="5368834" cy="830491"/>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ru-RU"/>
              <a:t>Образец текста</a:t>
            </a:r>
          </a:p>
        </p:txBody>
      </p:sp>
      <p:sp>
        <p:nvSpPr>
          <p:cNvPr id="6" name="Content Placeholder 5"/>
          <p:cNvSpPr>
            <a:spLocks noGrp="1"/>
          </p:cNvSpPr>
          <p:nvPr>
            <p:ph sz="quarter" idx="4"/>
          </p:nvPr>
        </p:nvSpPr>
        <p:spPr>
          <a:xfrm>
            <a:off x="6712948" y="3636010"/>
            <a:ext cx="5640071" cy="348741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138598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8" name="Rectangle 7"/>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887404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6" name="Rectangle 5"/>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t>11/21/2024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263772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0" name="Rectangle 9"/>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6" y="903872"/>
            <a:ext cx="11536631" cy="1297128"/>
          </a:xfrm>
        </p:spPr>
        <p:txBody>
          <a:bodyPr anchor="ctr">
            <a:normAutofit/>
          </a:bodyPr>
          <a:lstStyle>
            <a:lvl1pPr>
              <a:defRPr sz="4320"/>
            </a:lvl1pPr>
          </a:lstStyle>
          <a:p>
            <a:r>
              <a:rPr lang="ru-RU"/>
              <a:t>Образец заголовка</a:t>
            </a:r>
            <a:endParaRPr lang="en-US" dirty="0"/>
          </a:p>
        </p:txBody>
      </p:sp>
      <p:sp>
        <p:nvSpPr>
          <p:cNvPr id="3" name="Content Placeholder 2"/>
          <p:cNvSpPr>
            <a:spLocks noGrp="1"/>
          </p:cNvSpPr>
          <p:nvPr>
            <p:ph idx="1"/>
          </p:nvPr>
        </p:nvSpPr>
        <p:spPr>
          <a:xfrm>
            <a:off x="5623015" y="2804248"/>
            <a:ext cx="6730003" cy="43191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16386" y="2804247"/>
            <a:ext cx="4548094" cy="4319180"/>
          </a:xfrm>
        </p:spPr>
        <p:txBody>
          <a:bodyPr anchor="ct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59670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64288"/>
            <a:ext cx="12525374" cy="385397"/>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2992" y="2365481"/>
            <a:ext cx="1923596" cy="173124"/>
          </a:xfrm>
          <a:prstGeom prst="rect">
            <a:avLst/>
          </a:prstGeom>
        </p:spPr>
      </p:pic>
      <p:sp>
        <p:nvSpPr>
          <p:cNvPr id="10" name="Rectangle 9"/>
          <p:cNvSpPr/>
          <p:nvPr/>
        </p:nvSpPr>
        <p:spPr bwMode="ltGray">
          <a:xfrm>
            <a:off x="0" y="731520"/>
            <a:ext cx="12525374" cy="16418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2702993" y="731520"/>
            <a:ext cx="1923596" cy="1641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16388" y="903873"/>
            <a:ext cx="11536628" cy="1297126"/>
          </a:xfrm>
        </p:spPr>
        <p:txBody>
          <a:bodyPr anchor="ctr">
            <a:normAutofit/>
          </a:bodyPr>
          <a:lstStyle>
            <a:lvl1pPr>
              <a:defRPr sz="432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842000" y="2804249"/>
            <a:ext cx="6511019" cy="4319174"/>
          </a:xfrm>
          <a:noFill/>
          <a:ln>
            <a:noFill/>
          </a:ln>
          <a:effectLst>
            <a:outerShdw blurRad="76200" dist="63500" dir="5040000" algn="tl" rotWithShape="0">
              <a:srgbClr val="000000">
                <a:alpha val="41000"/>
              </a:srgbClr>
            </a:outerShdw>
          </a:effectLst>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ru-RU"/>
              <a:t>Вставка рисунка</a:t>
            </a:r>
            <a:endParaRPr lang="en-US" dirty="0"/>
          </a:p>
        </p:txBody>
      </p:sp>
      <p:sp>
        <p:nvSpPr>
          <p:cNvPr id="4" name="Text Placeholder 3"/>
          <p:cNvSpPr>
            <a:spLocks noGrp="1"/>
          </p:cNvSpPr>
          <p:nvPr>
            <p:ph type="body" sz="half" idx="2"/>
          </p:nvPr>
        </p:nvSpPr>
        <p:spPr>
          <a:xfrm>
            <a:off x="816388" y="2804248"/>
            <a:ext cx="4651507" cy="4319178"/>
          </a:xfrm>
        </p:spPr>
        <p:txBody>
          <a:bodyPr anchor="ct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pPr/>
              <a:t>11/21/2024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420922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7">
            <a:alphaModFix amt="10000"/>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Placeholder 1"/>
          <p:cNvSpPr>
            <a:spLocks noGrp="1"/>
          </p:cNvSpPr>
          <p:nvPr>
            <p:ph type="title"/>
          </p:nvPr>
        </p:nvSpPr>
        <p:spPr>
          <a:xfrm>
            <a:off x="816386" y="903873"/>
            <a:ext cx="11536633" cy="1297126"/>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16386" y="2804248"/>
            <a:ext cx="11536633" cy="431917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061177" y="7123425"/>
            <a:ext cx="3291840" cy="438150"/>
          </a:xfrm>
          <a:prstGeom prst="rect">
            <a:avLst/>
          </a:prstGeom>
        </p:spPr>
        <p:txBody>
          <a:bodyPr vert="horz" lIns="91440" tIns="45720" rIns="91440" bIns="45720" rtlCol="0" anchor="ctr"/>
          <a:lstStyle>
            <a:lvl1pPr algn="r">
              <a:defRPr sz="1260">
                <a:solidFill>
                  <a:schemeClr val="tx1">
                    <a:tint val="75000"/>
                  </a:schemeClr>
                </a:solidFill>
              </a:defRPr>
            </a:lvl1pPr>
          </a:lstStyle>
          <a:p>
            <a:fld id="{48A87A34-81AB-432B-8DAE-1953F412C126}" type="datetimeFigureOut">
              <a:rPr lang="en-US" smtClean="0"/>
              <a:pPr/>
              <a:t>11/21/2024</a:t>
            </a:fld>
            <a:endParaRPr lang="en-US" dirty="0"/>
          </a:p>
        </p:txBody>
      </p:sp>
      <p:sp>
        <p:nvSpPr>
          <p:cNvPr id="5" name="Footer Placeholder 4"/>
          <p:cNvSpPr>
            <a:spLocks noGrp="1"/>
          </p:cNvSpPr>
          <p:nvPr>
            <p:ph type="ftr" sz="quarter" idx="3"/>
          </p:nvPr>
        </p:nvSpPr>
        <p:spPr>
          <a:xfrm>
            <a:off x="816385" y="7123426"/>
            <a:ext cx="8244792" cy="438150"/>
          </a:xfrm>
          <a:prstGeom prst="rect">
            <a:avLst/>
          </a:prstGeom>
        </p:spPr>
        <p:txBody>
          <a:bodyPr vert="horz" lIns="91440" tIns="45720" rIns="91440" bIns="45720" rtlCol="0" anchor="ctr"/>
          <a:lstStyle>
            <a:lvl1pPr algn="l">
              <a:defRPr sz="12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875347" y="903873"/>
            <a:ext cx="1384981" cy="1308947"/>
          </a:xfrm>
          <a:prstGeom prst="rect">
            <a:avLst/>
          </a:prstGeom>
        </p:spPr>
        <p:txBody>
          <a:bodyPr vert="horz" lIns="91440" tIns="45720" rIns="91440" bIns="45720" rtlCol="0" anchor="ctr"/>
          <a:lstStyle>
            <a:lvl1pPr algn="l">
              <a:defRPr sz="432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06743558"/>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Lst>
  <p:hf sldNum="0" hdr="0" ftr="0" dt="0"/>
  <p:txStyles>
    <p:titleStyle>
      <a:lvl1pPr algn="l" defTabSz="1097280" rtl="0" eaLnBrk="1" latinLnBrk="0" hangingPunct="1">
        <a:lnSpc>
          <a:spcPct val="90000"/>
        </a:lnSpc>
        <a:spcBef>
          <a:spcPct val="0"/>
        </a:spcBef>
        <a:buNone/>
        <a:defRPr sz="432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288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4" name="Text 0"/>
          <p:cNvSpPr/>
          <p:nvPr/>
        </p:nvSpPr>
        <p:spPr>
          <a:xfrm>
            <a:off x="863798" y="1397079"/>
            <a:ext cx="7416403" cy="2103834"/>
          </a:xfrm>
          <a:prstGeom prst="rect">
            <a:avLst/>
          </a:prstGeom>
          <a:noFill/>
          <a:ln/>
        </p:spPr>
        <p:txBody>
          <a:bodyPr wrap="square" lIns="0" tIns="0" rIns="0" bIns="0" rtlCol="0" anchor="t"/>
          <a:lstStyle/>
          <a:p>
            <a:pPr marL="0" indent="0">
              <a:lnSpc>
                <a:spcPts val="5500"/>
              </a:lnSpc>
              <a:buNone/>
            </a:pPr>
            <a:r>
              <a:rPr lang="en-US" sz="4400" b="1" kern="0" spc="-44" dirty="0">
                <a:solidFill>
                  <a:srgbClr val="000000"/>
                </a:solidFill>
                <a:latin typeface="Calibri" panose="020F0502020204030204" pitchFamily="34" charset="0"/>
                <a:ea typeface="Montserrat Bold" pitchFamily="34" charset="-122"/>
                <a:cs typeface="Calibri" panose="020F0502020204030204" pitchFamily="34" charset="0"/>
              </a:rPr>
              <a:t>Николай Фёдорович Гамалея: Жизнь и Наследие</a:t>
            </a:r>
            <a:endParaRPr lang="en-US" sz="4400" dirty="0">
              <a:latin typeface="Calibri" panose="020F0502020204030204" pitchFamily="34" charset="0"/>
              <a:cs typeface="Calibri" panose="020F0502020204030204" pitchFamily="34" charset="0"/>
            </a:endParaRPr>
          </a:p>
        </p:txBody>
      </p:sp>
      <p:sp>
        <p:nvSpPr>
          <p:cNvPr id="5" name="Text 1"/>
          <p:cNvSpPr/>
          <p:nvPr/>
        </p:nvSpPr>
        <p:spPr>
          <a:xfrm>
            <a:off x="863798" y="3871079"/>
            <a:ext cx="7416403" cy="2961323"/>
          </a:xfrm>
          <a:prstGeom prst="rect">
            <a:avLst/>
          </a:prstGeom>
          <a:noFill/>
          <a:ln/>
        </p:spPr>
        <p:txBody>
          <a:bodyPr wrap="square" lIns="0" tIns="0" rIns="0" bIns="0" rtlCol="0" anchor="t"/>
          <a:lstStyle/>
          <a:p>
            <a:pPr marL="0" indent="0">
              <a:lnSpc>
                <a:spcPts val="2900"/>
              </a:lnSpc>
              <a:buNone/>
            </a:pPr>
            <a:r>
              <a:rPr lang="en-US" sz="1900" dirty="0">
                <a:solidFill>
                  <a:srgbClr val="3D3838"/>
                </a:solidFill>
                <a:latin typeface="Calibri" panose="020F0502020204030204" pitchFamily="34" charset="0"/>
                <a:ea typeface="Source Sans Pro" pitchFamily="34" charset="-122"/>
                <a:cs typeface="Calibri" panose="020F0502020204030204" pitchFamily="34" charset="0"/>
              </a:rPr>
              <a:t>Николай Фёдорович Гамалея – выдающийся русский учёный-микробиолог, иммунолог и эпидемиолог, чьё имя прочно связано с развитием вакцинопрофилактики и борьбой с инфекционными заболеваниями. Его вклад в науку и здравоохранение России и мира сложно переоценить. В этой презентации мы погрузимся в историю жизни Гамалеи, рассмотрим его ключевые открытия и достижения, а также проанализируем его неоценимое влияние на современную медицину.</a:t>
            </a:r>
            <a:endParaRPr lang="en-US" sz="1900" dirty="0">
              <a:latin typeface="Calibri" panose="020F0502020204030204" pitchFamily="34" charset="0"/>
              <a:cs typeface="Calibri" panose="020F0502020204030204" pitchFamily="34" charset="0"/>
            </a:endParaRPr>
          </a:p>
        </p:txBody>
      </p:sp>
      <p:pic>
        <p:nvPicPr>
          <p:cNvPr id="6" name="Рисунок 5">
            <a:extLst>
              <a:ext uri="{FF2B5EF4-FFF2-40B4-BE49-F238E27FC236}">
                <a16:creationId xmlns:a16="http://schemas.microsoft.com/office/drawing/2014/main" id="{571C0F62-15DC-44CF-AA6A-F119E8F69720}"/>
              </a:ext>
            </a:extLst>
          </p:cNvPr>
          <p:cNvPicPr>
            <a:picLocks noChangeAspect="1"/>
          </p:cNvPicPr>
          <p:nvPr/>
        </p:nvPicPr>
        <p:blipFill>
          <a:blip r:embed="rId3"/>
          <a:stretch>
            <a:fillRect/>
          </a:stretch>
        </p:blipFill>
        <p:spPr>
          <a:xfrm>
            <a:off x="9158858" y="292137"/>
            <a:ext cx="4734123" cy="74951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86817" y="444319"/>
            <a:ext cx="8506658" cy="701278"/>
          </a:xfrm>
          <a:prstGeom prst="rect">
            <a:avLst/>
          </a:prstGeom>
          <a:noFill/>
          <a:ln/>
        </p:spPr>
        <p:txBody>
          <a:bodyPr wrap="none" lIns="0" tIns="0" rIns="0" bIns="0" rtlCol="0" anchor="t"/>
          <a:lstStyle/>
          <a:p>
            <a:pPr marL="0" indent="0">
              <a:lnSpc>
                <a:spcPts val="5500"/>
              </a:lnSpc>
              <a:buNone/>
            </a:pPr>
            <a:r>
              <a:rPr lang="en-US" sz="4400" b="1" kern="0" spc="-44" dirty="0">
                <a:solidFill>
                  <a:srgbClr val="000000"/>
                </a:solidFill>
                <a:latin typeface="Calibri" panose="020F0502020204030204" pitchFamily="34" charset="0"/>
                <a:ea typeface="Montserrat Bold" pitchFamily="34" charset="-122"/>
                <a:cs typeface="Calibri" panose="020F0502020204030204" pitchFamily="34" charset="0"/>
              </a:rPr>
              <a:t>Ранние годы и образование</a:t>
            </a:r>
            <a:endParaRPr lang="en-US" sz="4400" dirty="0">
              <a:latin typeface="Calibri" panose="020F0502020204030204" pitchFamily="34" charset="0"/>
              <a:cs typeface="Calibri" panose="020F0502020204030204" pitchFamily="34" charset="0"/>
            </a:endParaRPr>
          </a:p>
        </p:txBody>
      </p:sp>
      <p:sp>
        <p:nvSpPr>
          <p:cNvPr id="3" name="Text 1"/>
          <p:cNvSpPr/>
          <p:nvPr/>
        </p:nvSpPr>
        <p:spPr>
          <a:xfrm>
            <a:off x="686817" y="1386284"/>
            <a:ext cx="2804874" cy="350639"/>
          </a:xfrm>
          <a:prstGeom prst="rect">
            <a:avLst/>
          </a:prstGeom>
          <a:noFill/>
          <a:ln/>
        </p:spPr>
        <p:txBody>
          <a:bodyPr wrap="none" lIns="0" tIns="0" rIns="0" bIns="0" rtlCol="0" anchor="t"/>
          <a:lstStyle/>
          <a:p>
            <a:pPr marL="0" indent="0">
              <a:lnSpc>
                <a:spcPts val="2750"/>
              </a:lnSpc>
              <a:buNone/>
            </a:pPr>
            <a:r>
              <a:rPr lang="en-US" sz="2200" b="1" kern="0" spc="-22" dirty="0">
                <a:solidFill>
                  <a:srgbClr val="000000"/>
                </a:solidFill>
                <a:latin typeface="Calibri" panose="020F0502020204030204" pitchFamily="34" charset="0"/>
                <a:ea typeface="Montserrat Bold" pitchFamily="34" charset="-122"/>
                <a:cs typeface="Calibri" panose="020F0502020204030204" pitchFamily="34" charset="0"/>
              </a:rPr>
              <a:t>Ранние годы</a:t>
            </a:r>
            <a:endParaRPr lang="en-US" sz="2200" dirty="0">
              <a:latin typeface="Calibri" panose="020F0502020204030204" pitchFamily="34" charset="0"/>
              <a:cs typeface="Calibri" panose="020F0502020204030204" pitchFamily="34" charset="0"/>
            </a:endParaRPr>
          </a:p>
        </p:txBody>
      </p:sp>
      <p:sp>
        <p:nvSpPr>
          <p:cNvPr id="4" name="Text 2"/>
          <p:cNvSpPr/>
          <p:nvPr/>
        </p:nvSpPr>
        <p:spPr>
          <a:xfrm>
            <a:off x="686817" y="1736923"/>
            <a:ext cx="6150293" cy="2961323"/>
          </a:xfrm>
          <a:prstGeom prst="rect">
            <a:avLst/>
          </a:prstGeom>
          <a:noFill/>
          <a:ln/>
        </p:spPr>
        <p:txBody>
          <a:bodyPr wrap="square" lIns="0" tIns="0" rIns="0" bIns="0" rtlCol="0" anchor="t"/>
          <a:lstStyle/>
          <a:p>
            <a:pPr marL="0" indent="0">
              <a:lnSpc>
                <a:spcPts val="2900"/>
              </a:lnSpc>
              <a:buNone/>
            </a:pPr>
            <a:r>
              <a:rPr lang="ru-RU" sz="1900" dirty="0">
                <a:solidFill>
                  <a:srgbClr val="3D3838"/>
                </a:solidFill>
                <a:latin typeface="Calibri" panose="020F0502020204030204" pitchFamily="34" charset="0"/>
                <a:ea typeface="Source Sans Pro" pitchFamily="34" charset="-122"/>
                <a:cs typeface="Calibri" panose="020F0502020204030204" pitchFamily="34" charset="0"/>
              </a:rPr>
              <a:t>Николай</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Федорович</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Гамалея</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родился</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17</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февраля 1859 года в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Одессе,</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в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семье</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отставного полковника, Федора Михайловича Гамалеи</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С юных лет он проявлял интерес к естественным наукам, и после окончания гимназии в 1876 году поступил на естественное отделение Новороссийского университета. Свой путь в науку он начал в лаборатории известного микробиолога Ильи Ильича Мечникова, где изучал микроорганизмы.</a:t>
            </a:r>
            <a:endParaRPr lang="en-US" sz="1900" dirty="0">
              <a:latin typeface="Calibri" panose="020F0502020204030204" pitchFamily="34" charset="0"/>
              <a:cs typeface="Calibri" panose="020F0502020204030204" pitchFamily="34" charset="0"/>
            </a:endParaRPr>
          </a:p>
        </p:txBody>
      </p:sp>
      <p:sp>
        <p:nvSpPr>
          <p:cNvPr id="5" name="Text 3"/>
          <p:cNvSpPr/>
          <p:nvPr/>
        </p:nvSpPr>
        <p:spPr>
          <a:xfrm>
            <a:off x="7535794" y="4387791"/>
            <a:ext cx="2804874" cy="350639"/>
          </a:xfrm>
          <a:prstGeom prst="rect">
            <a:avLst/>
          </a:prstGeom>
          <a:noFill/>
          <a:ln/>
        </p:spPr>
        <p:txBody>
          <a:bodyPr wrap="none" lIns="0" tIns="0" rIns="0" bIns="0" rtlCol="0" anchor="t"/>
          <a:lstStyle/>
          <a:p>
            <a:pPr marL="0" indent="0">
              <a:lnSpc>
                <a:spcPts val="2750"/>
              </a:lnSpc>
              <a:buNone/>
            </a:pPr>
            <a:r>
              <a:rPr lang="en-US" sz="2200" b="1" kern="0" spc="-22" dirty="0">
                <a:solidFill>
                  <a:srgbClr val="000000"/>
                </a:solidFill>
                <a:latin typeface="Calibri" panose="020F0502020204030204" pitchFamily="34" charset="0"/>
                <a:ea typeface="Montserrat Bold" pitchFamily="34" charset="-122"/>
                <a:cs typeface="Calibri" panose="020F0502020204030204" pitchFamily="34" charset="0"/>
              </a:rPr>
              <a:t>Образование</a:t>
            </a:r>
            <a:endParaRPr lang="en-US" sz="2200" dirty="0">
              <a:latin typeface="Calibri" panose="020F0502020204030204" pitchFamily="34" charset="0"/>
              <a:cs typeface="Calibri" panose="020F0502020204030204" pitchFamily="34" charset="0"/>
            </a:endParaRPr>
          </a:p>
        </p:txBody>
      </p:sp>
      <p:sp>
        <p:nvSpPr>
          <p:cNvPr id="6" name="Text 4"/>
          <p:cNvSpPr/>
          <p:nvPr/>
        </p:nvSpPr>
        <p:spPr>
          <a:xfrm>
            <a:off x="7535794" y="4873922"/>
            <a:ext cx="6150293" cy="2591157"/>
          </a:xfrm>
          <a:prstGeom prst="rect">
            <a:avLst/>
          </a:prstGeom>
          <a:noFill/>
          <a:ln/>
        </p:spPr>
        <p:txBody>
          <a:bodyPr wrap="square" lIns="0" tIns="0" rIns="0" bIns="0" rtlCol="0" anchor="t"/>
          <a:lstStyle/>
          <a:p>
            <a:pPr marL="0" indent="0">
              <a:lnSpc>
                <a:spcPts val="2900"/>
              </a:lnSpc>
              <a:buNone/>
            </a:pPr>
            <a:r>
              <a:rPr lang="en-US" sz="1900" dirty="0">
                <a:solidFill>
                  <a:srgbClr val="3D3838"/>
                </a:solidFill>
                <a:latin typeface="Calibri" panose="020F0502020204030204" pitchFamily="34" charset="0"/>
                <a:ea typeface="Source Sans Pro" pitchFamily="34" charset="-122"/>
                <a:cs typeface="Calibri" panose="020F0502020204030204" pitchFamily="34" charset="0"/>
              </a:rPr>
              <a:t>В 1881 году Гамалея окончил университет с отличием и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продолжил</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свое</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образование</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во Франции</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В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Париже</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он работал в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лаборатории</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Луи Пастера</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где изучал бактериологию и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иммунологию, а также метод приготовления вакцины и методику прививки против бешенства.</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Опыт работы с </a:t>
            </a:r>
            <a:r>
              <a:rPr lang="ru-RU" sz="1900" dirty="0">
                <a:solidFill>
                  <a:srgbClr val="3D3838"/>
                </a:solidFill>
                <a:latin typeface="Calibri" panose="020F0502020204030204" pitchFamily="34" charset="0"/>
                <a:ea typeface="Source Sans Pro" pitchFamily="34" charset="-122"/>
                <a:cs typeface="Calibri" panose="020F0502020204030204" pitchFamily="34" charset="0"/>
              </a:rPr>
              <a:t>ведущими учеными</a:t>
            </a:r>
            <a:r>
              <a:rPr lang="en-US" sz="1900" dirty="0" err="1">
                <a:solidFill>
                  <a:srgbClr val="3D3838"/>
                </a:solidFill>
                <a:latin typeface="Calibri" panose="020F0502020204030204" pitchFamily="34" charset="0"/>
                <a:ea typeface="Source Sans Pro" pitchFamily="34" charset="-122"/>
                <a:cs typeface="Calibri" panose="020F0502020204030204" pitchFamily="34" charset="0"/>
              </a:rPr>
              <a:t>того</a:t>
            </a:r>
            <a:r>
              <a:rPr lang="en-US" sz="1900" dirty="0">
                <a:solidFill>
                  <a:srgbClr val="3D3838"/>
                </a:solidFill>
                <a:latin typeface="Calibri" panose="020F0502020204030204" pitchFamily="34" charset="0"/>
                <a:ea typeface="Source Sans Pro" pitchFamily="34" charset="-122"/>
                <a:cs typeface="Calibri" panose="020F0502020204030204" pitchFamily="34" charset="0"/>
              </a:rPr>
              <a:t> времени оказал огромное влияние на его научную карьеру.</a:t>
            </a:r>
            <a:endParaRPr lang="en-US" sz="1900" dirty="0">
              <a:latin typeface="Calibri" panose="020F0502020204030204" pitchFamily="34" charset="0"/>
              <a:cs typeface="Calibri" panose="020F0502020204030204" pitchFamily="34" charset="0"/>
            </a:endParaRPr>
          </a:p>
        </p:txBody>
      </p:sp>
      <p:pic>
        <p:nvPicPr>
          <p:cNvPr id="7" name="Рисунок 6">
            <a:extLst>
              <a:ext uri="{FF2B5EF4-FFF2-40B4-BE49-F238E27FC236}">
                <a16:creationId xmlns:a16="http://schemas.microsoft.com/office/drawing/2014/main" id="{A9130A37-D323-49C6-908A-3CEDCF701154}"/>
              </a:ext>
            </a:extLst>
          </p:cNvPr>
          <p:cNvPicPr>
            <a:picLocks noChangeAspect="1"/>
          </p:cNvPicPr>
          <p:nvPr/>
        </p:nvPicPr>
        <p:blipFill>
          <a:blip r:embed="rId3"/>
          <a:stretch>
            <a:fillRect/>
          </a:stretch>
        </p:blipFill>
        <p:spPr>
          <a:xfrm>
            <a:off x="10448750" y="444319"/>
            <a:ext cx="2682319" cy="4223161"/>
          </a:xfrm>
          <a:prstGeom prst="rect">
            <a:avLst/>
          </a:prstGeom>
        </p:spPr>
      </p:pic>
      <p:pic>
        <p:nvPicPr>
          <p:cNvPr id="8" name="Рисунок 7">
            <a:extLst>
              <a:ext uri="{FF2B5EF4-FFF2-40B4-BE49-F238E27FC236}">
                <a16:creationId xmlns:a16="http://schemas.microsoft.com/office/drawing/2014/main" id="{D3BFDC40-2202-4201-B9FF-D90F2A6D7E93}"/>
              </a:ext>
            </a:extLst>
          </p:cNvPr>
          <p:cNvPicPr>
            <a:picLocks noChangeAspect="1"/>
          </p:cNvPicPr>
          <p:nvPr/>
        </p:nvPicPr>
        <p:blipFill>
          <a:blip r:embed="rId4"/>
          <a:stretch>
            <a:fillRect/>
          </a:stretch>
        </p:blipFill>
        <p:spPr>
          <a:xfrm>
            <a:off x="1089874" y="4873922"/>
            <a:ext cx="4803633" cy="30653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87097" y="329208"/>
            <a:ext cx="5326686" cy="608528"/>
          </a:xfrm>
          <a:prstGeom prst="rect">
            <a:avLst/>
          </a:prstGeom>
          <a:noFill/>
          <a:ln/>
        </p:spPr>
        <p:txBody>
          <a:bodyPr wrap="none" lIns="0" tIns="0" rIns="0" bIns="0" rtlCol="0" anchor="t"/>
          <a:lstStyle/>
          <a:p>
            <a:pPr marL="0" indent="0">
              <a:lnSpc>
                <a:spcPts val="3750"/>
              </a:lnSpc>
              <a:buNone/>
            </a:pPr>
            <a:r>
              <a:rPr lang="en-US" sz="3600" b="1" kern="0" spc="-30" dirty="0">
                <a:solidFill>
                  <a:srgbClr val="000000"/>
                </a:solidFill>
                <a:latin typeface="Calibri" panose="020F0502020204030204" pitchFamily="34" charset="0"/>
                <a:ea typeface="Montserrat Bold" pitchFamily="34" charset="-122"/>
                <a:cs typeface="Calibri" panose="020F0502020204030204" pitchFamily="34" charset="0"/>
              </a:rPr>
              <a:t>Научная карьера и достижения</a:t>
            </a:r>
            <a:endParaRPr lang="en-US" sz="3600" dirty="0">
              <a:latin typeface="Calibri" panose="020F0502020204030204" pitchFamily="34" charset="0"/>
              <a:cs typeface="Calibri" panose="020F0502020204030204" pitchFamily="34" charset="0"/>
            </a:endParaRPr>
          </a:p>
        </p:txBody>
      </p:sp>
      <p:sp>
        <p:nvSpPr>
          <p:cNvPr id="4" name="Text 1"/>
          <p:cNvSpPr/>
          <p:nvPr/>
        </p:nvSpPr>
        <p:spPr>
          <a:xfrm>
            <a:off x="1550503" y="5646947"/>
            <a:ext cx="1769167" cy="238244"/>
          </a:xfrm>
          <a:prstGeom prst="rect">
            <a:avLst/>
          </a:prstGeom>
          <a:noFill/>
          <a:ln/>
        </p:spPr>
        <p:txBody>
          <a:bodyPr wrap="none" lIns="0" tIns="0" rIns="0" bIns="0" rtlCol="0" anchor="t"/>
          <a:lstStyle/>
          <a:p>
            <a:pPr marL="0" indent="0" algn="l">
              <a:lnSpc>
                <a:spcPts val="1850"/>
              </a:lnSpc>
              <a:buNone/>
            </a:pPr>
            <a:r>
              <a:rPr lang="en-US" sz="1500" b="1" kern="0" spc="-15" dirty="0">
                <a:solidFill>
                  <a:srgbClr val="3D3838"/>
                </a:solidFill>
                <a:latin typeface="Calibri" panose="020F0502020204030204" pitchFamily="34" charset="0"/>
                <a:ea typeface="Montserrat Bold" pitchFamily="34" charset="-122"/>
                <a:cs typeface="Calibri" panose="020F0502020204030204" pitchFamily="34" charset="0"/>
              </a:rPr>
              <a:t>Основание института</a:t>
            </a:r>
            <a:endParaRPr lang="en-US" sz="1500" dirty="0">
              <a:latin typeface="Calibri" panose="020F0502020204030204" pitchFamily="34" charset="0"/>
              <a:cs typeface="Calibri" panose="020F0502020204030204" pitchFamily="34" charset="0"/>
            </a:endParaRPr>
          </a:p>
        </p:txBody>
      </p:sp>
      <p:sp>
        <p:nvSpPr>
          <p:cNvPr id="5" name="Text 2"/>
          <p:cNvSpPr/>
          <p:nvPr/>
        </p:nvSpPr>
        <p:spPr>
          <a:xfrm>
            <a:off x="587097" y="6038731"/>
            <a:ext cx="4317683" cy="2113241"/>
          </a:xfrm>
          <a:prstGeom prst="rect">
            <a:avLst/>
          </a:prstGeom>
          <a:noFill/>
          <a:ln/>
        </p:spPr>
        <p:txBody>
          <a:bodyPr wrap="square" lIns="0" tIns="0" rIns="0" bIns="0" rtlCol="0" anchor="t"/>
          <a:lstStyle/>
          <a:p>
            <a:pPr marL="0" indent="0" algn="l">
              <a:lnSpc>
                <a:spcPts val="1950"/>
              </a:lnSpc>
              <a:buNone/>
            </a:pPr>
            <a:r>
              <a:rPr lang="en-US" sz="1400" dirty="0">
                <a:solidFill>
                  <a:srgbClr val="3D3838"/>
                </a:solidFill>
                <a:latin typeface="Calibri" panose="020F0502020204030204" pitchFamily="34" charset="0"/>
                <a:ea typeface="Source Sans Pro" pitchFamily="34" charset="-122"/>
                <a:cs typeface="Calibri" panose="020F0502020204030204" pitchFamily="34" charset="0"/>
              </a:rPr>
              <a:t>В 1886 году Гамалея вернулся в Россию и возглавил бактериологическую лабораторию в Одессе. Он активно занимался исследованиями холеры, брюшного тифа, туберкулёза и других инфекционных заболеваний. В 1891 году основал первую в России бактериологическую станцию, которая впоследствии была переименована в Институт микробиологии и эпидемиологии им. И.И. Мечникова.</a:t>
            </a:r>
            <a:endParaRPr lang="en-US" sz="1400" dirty="0">
              <a:latin typeface="Calibri" panose="020F0502020204030204" pitchFamily="34" charset="0"/>
              <a:cs typeface="Calibri" panose="020F0502020204030204" pitchFamily="34" charset="0"/>
            </a:endParaRPr>
          </a:p>
        </p:txBody>
      </p:sp>
      <p:sp>
        <p:nvSpPr>
          <p:cNvPr id="7" name="Text 3"/>
          <p:cNvSpPr/>
          <p:nvPr/>
        </p:nvSpPr>
        <p:spPr>
          <a:xfrm>
            <a:off x="6548283" y="5646947"/>
            <a:ext cx="1906310" cy="238244"/>
          </a:xfrm>
          <a:prstGeom prst="rect">
            <a:avLst/>
          </a:prstGeom>
          <a:noFill/>
          <a:ln/>
        </p:spPr>
        <p:txBody>
          <a:bodyPr wrap="none" lIns="0" tIns="0" rIns="0" bIns="0" rtlCol="0" anchor="t"/>
          <a:lstStyle/>
          <a:p>
            <a:pPr marL="0" indent="0" algn="l">
              <a:lnSpc>
                <a:spcPts val="1850"/>
              </a:lnSpc>
              <a:buNone/>
            </a:pPr>
            <a:r>
              <a:rPr lang="en-US" sz="1500" b="1" kern="0" spc="-15" dirty="0">
                <a:solidFill>
                  <a:srgbClr val="3D3838"/>
                </a:solidFill>
                <a:latin typeface="Calibri" panose="020F0502020204030204" pitchFamily="34" charset="0"/>
                <a:ea typeface="Montserrat Bold" pitchFamily="34" charset="-122"/>
                <a:cs typeface="Calibri" panose="020F0502020204030204" pitchFamily="34" charset="0"/>
              </a:rPr>
              <a:t>Открытия</a:t>
            </a:r>
            <a:endParaRPr lang="en-US" sz="1500" dirty="0">
              <a:latin typeface="Calibri" panose="020F0502020204030204" pitchFamily="34" charset="0"/>
              <a:cs typeface="Calibri" panose="020F0502020204030204" pitchFamily="34" charset="0"/>
            </a:endParaRPr>
          </a:p>
        </p:txBody>
      </p:sp>
      <p:sp>
        <p:nvSpPr>
          <p:cNvPr id="8" name="Text 4"/>
          <p:cNvSpPr/>
          <p:nvPr/>
        </p:nvSpPr>
        <p:spPr>
          <a:xfrm>
            <a:off x="5156359" y="6038731"/>
            <a:ext cx="4317683" cy="1861661"/>
          </a:xfrm>
          <a:prstGeom prst="rect">
            <a:avLst/>
          </a:prstGeom>
          <a:noFill/>
          <a:ln/>
        </p:spPr>
        <p:txBody>
          <a:bodyPr wrap="square" lIns="0" tIns="0" rIns="0" bIns="0" rtlCol="0" anchor="t"/>
          <a:lstStyle/>
          <a:p>
            <a:pPr marL="0" indent="0" algn="l">
              <a:lnSpc>
                <a:spcPts val="1950"/>
              </a:lnSpc>
              <a:buNone/>
            </a:pPr>
            <a:r>
              <a:rPr lang="en-US" sz="1400" dirty="0">
                <a:solidFill>
                  <a:srgbClr val="3D3838"/>
                </a:solidFill>
                <a:latin typeface="Calibri" panose="020F0502020204030204" pitchFamily="34" charset="0"/>
                <a:ea typeface="Source Sans Pro" pitchFamily="34" charset="-122"/>
                <a:cs typeface="Calibri" panose="020F0502020204030204" pitchFamily="34" charset="0"/>
              </a:rPr>
              <a:t>Гамалея был пионером в области иммунологии. Он разработал методы иммунизации против холеры и брюшного тифа, а также разработал вакцину против чумы. Его исследования сыграли решающую роль в борьбе с этими эпидемиями. Он был одним из первых учёных, которые доказали, что бактерии являются причиной инфекционных заболеваний.</a:t>
            </a:r>
            <a:endParaRPr lang="en-US" sz="1400" dirty="0">
              <a:latin typeface="Calibri" panose="020F0502020204030204" pitchFamily="34" charset="0"/>
              <a:cs typeface="Calibri" panose="020F0502020204030204" pitchFamily="34" charset="0"/>
            </a:endParaRPr>
          </a:p>
        </p:txBody>
      </p:sp>
      <p:sp>
        <p:nvSpPr>
          <p:cNvPr id="10" name="Text 5"/>
          <p:cNvSpPr/>
          <p:nvPr/>
        </p:nvSpPr>
        <p:spPr>
          <a:xfrm>
            <a:off x="10858681" y="5636861"/>
            <a:ext cx="1906310" cy="238244"/>
          </a:xfrm>
          <a:prstGeom prst="rect">
            <a:avLst/>
          </a:prstGeom>
          <a:noFill/>
          <a:ln/>
        </p:spPr>
        <p:txBody>
          <a:bodyPr wrap="none" lIns="0" tIns="0" rIns="0" bIns="0" rtlCol="0" anchor="t"/>
          <a:lstStyle/>
          <a:p>
            <a:pPr marL="0" indent="0" algn="l">
              <a:lnSpc>
                <a:spcPts val="1850"/>
              </a:lnSpc>
              <a:buNone/>
            </a:pPr>
            <a:r>
              <a:rPr lang="en-US" sz="1500" b="1" kern="0" spc="-15" dirty="0">
                <a:solidFill>
                  <a:srgbClr val="3D3838"/>
                </a:solidFill>
                <a:latin typeface="Calibri" panose="020F0502020204030204" pitchFamily="34" charset="0"/>
                <a:ea typeface="Montserrat Bold" pitchFamily="34" charset="-122"/>
                <a:cs typeface="Calibri" panose="020F0502020204030204" pitchFamily="34" charset="0"/>
              </a:rPr>
              <a:t>Научные труды</a:t>
            </a:r>
            <a:endParaRPr lang="en-US" sz="1500" dirty="0">
              <a:latin typeface="Calibri" panose="020F0502020204030204" pitchFamily="34" charset="0"/>
              <a:cs typeface="Calibri" panose="020F0502020204030204" pitchFamily="34" charset="0"/>
            </a:endParaRPr>
          </a:p>
        </p:txBody>
      </p:sp>
      <p:sp>
        <p:nvSpPr>
          <p:cNvPr id="11" name="Text 6"/>
          <p:cNvSpPr/>
          <p:nvPr/>
        </p:nvSpPr>
        <p:spPr>
          <a:xfrm>
            <a:off x="9725620" y="6038731"/>
            <a:ext cx="4317683" cy="1610082"/>
          </a:xfrm>
          <a:prstGeom prst="rect">
            <a:avLst/>
          </a:prstGeom>
          <a:noFill/>
          <a:ln/>
        </p:spPr>
        <p:txBody>
          <a:bodyPr wrap="square" lIns="0" tIns="0" rIns="0" bIns="0" rtlCol="0" anchor="t"/>
          <a:lstStyle/>
          <a:p>
            <a:pPr marL="0" indent="0" algn="l">
              <a:lnSpc>
                <a:spcPts val="1950"/>
              </a:lnSpc>
              <a:buNone/>
            </a:pPr>
            <a:r>
              <a:rPr lang="en-US" sz="1400" dirty="0">
                <a:solidFill>
                  <a:srgbClr val="3D3838"/>
                </a:solidFill>
                <a:latin typeface="Calibri" panose="020F0502020204030204" pitchFamily="34" charset="0"/>
                <a:ea typeface="Source Sans Pro" pitchFamily="34" charset="-122"/>
                <a:cs typeface="Calibri" panose="020F0502020204030204" pitchFamily="34" charset="0"/>
              </a:rPr>
              <a:t>Вклад Гамалеи в науку был признан не только в России, но и за рубежом. Он был членом многих научных обществ и Академии наук СССР. Его научные труды, посвященные изучению инфекционных заболеваний и разработке вакцин, стали классическими и до сих пор используются в современной медицине.</a:t>
            </a:r>
            <a:endParaRPr lang="en-US" sz="1400" dirty="0">
              <a:latin typeface="Calibri" panose="020F0502020204030204" pitchFamily="34" charset="0"/>
              <a:cs typeface="Calibri" panose="020F0502020204030204" pitchFamily="34" charset="0"/>
            </a:endParaRPr>
          </a:p>
        </p:txBody>
      </p:sp>
      <p:pic>
        <p:nvPicPr>
          <p:cNvPr id="14" name="Рисунок 13">
            <a:extLst>
              <a:ext uri="{FF2B5EF4-FFF2-40B4-BE49-F238E27FC236}">
                <a16:creationId xmlns:a16="http://schemas.microsoft.com/office/drawing/2014/main" id="{638ECEAC-F6A5-49A9-8558-CB1916ADDC01}"/>
              </a:ext>
            </a:extLst>
          </p:cNvPr>
          <p:cNvPicPr>
            <a:picLocks noChangeAspect="1"/>
          </p:cNvPicPr>
          <p:nvPr/>
        </p:nvPicPr>
        <p:blipFill>
          <a:blip r:embed="rId3"/>
          <a:stretch>
            <a:fillRect/>
          </a:stretch>
        </p:blipFill>
        <p:spPr>
          <a:xfrm>
            <a:off x="8898290" y="640607"/>
            <a:ext cx="5125828" cy="3131499"/>
          </a:xfrm>
          <a:prstGeom prst="rect">
            <a:avLst/>
          </a:prstGeom>
        </p:spPr>
      </p:pic>
      <p:pic>
        <p:nvPicPr>
          <p:cNvPr id="16" name="Рисунок 15">
            <a:extLst>
              <a:ext uri="{FF2B5EF4-FFF2-40B4-BE49-F238E27FC236}">
                <a16:creationId xmlns:a16="http://schemas.microsoft.com/office/drawing/2014/main" id="{A22E5D91-8358-4F9F-8B20-65AE20251B76}"/>
              </a:ext>
            </a:extLst>
          </p:cNvPr>
          <p:cNvPicPr>
            <a:picLocks noChangeAspect="1"/>
          </p:cNvPicPr>
          <p:nvPr/>
        </p:nvPicPr>
        <p:blipFill>
          <a:blip r:embed="rId4"/>
          <a:stretch>
            <a:fillRect/>
          </a:stretch>
        </p:blipFill>
        <p:spPr>
          <a:xfrm>
            <a:off x="587096" y="1038344"/>
            <a:ext cx="5961187" cy="4434892"/>
          </a:xfrm>
          <a:prstGeom prst="rect">
            <a:avLst/>
          </a:prstGeom>
        </p:spPr>
      </p:pic>
      <p:pic>
        <p:nvPicPr>
          <p:cNvPr id="13" name="Рисунок 12">
            <a:extLst>
              <a:ext uri="{FF2B5EF4-FFF2-40B4-BE49-F238E27FC236}">
                <a16:creationId xmlns:a16="http://schemas.microsoft.com/office/drawing/2014/main" id="{F37DA8B0-FA29-4354-AF44-183C52467530}"/>
              </a:ext>
            </a:extLst>
          </p:cNvPr>
          <p:cNvPicPr>
            <a:picLocks noChangeAspect="1"/>
          </p:cNvPicPr>
          <p:nvPr/>
        </p:nvPicPr>
        <p:blipFill rotWithShape="1">
          <a:blip r:embed="rId5"/>
          <a:srcRect r="60718"/>
          <a:stretch/>
        </p:blipFill>
        <p:spPr>
          <a:xfrm>
            <a:off x="7055819" y="2340164"/>
            <a:ext cx="4953942" cy="31032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95747" y="99391"/>
            <a:ext cx="4531018" cy="700828"/>
          </a:xfrm>
          <a:prstGeom prst="rect">
            <a:avLst/>
          </a:prstGeom>
          <a:noFill/>
          <a:ln/>
        </p:spPr>
        <p:txBody>
          <a:bodyPr wrap="none" lIns="0" tIns="0" rIns="0" bIns="0" rtlCol="0" anchor="t"/>
          <a:lstStyle/>
          <a:p>
            <a:pPr marL="0" indent="0">
              <a:lnSpc>
                <a:spcPts val="5500"/>
              </a:lnSpc>
              <a:buNone/>
            </a:pPr>
            <a:r>
              <a:rPr lang="en-US" sz="3600" b="1" kern="0" spc="-44" dirty="0">
                <a:solidFill>
                  <a:srgbClr val="000000"/>
                </a:solidFill>
                <a:latin typeface="Calibri" panose="020F0502020204030204" pitchFamily="34" charset="0"/>
                <a:ea typeface="Montserrat Bold" pitchFamily="34" charset="-122"/>
                <a:cs typeface="Calibri" panose="020F0502020204030204" pitchFamily="34" charset="0"/>
              </a:rPr>
              <a:t>Работа над вакцинами</a:t>
            </a:r>
            <a:endParaRPr lang="en-US" sz="3600" dirty="0">
              <a:latin typeface="Calibri" panose="020F0502020204030204" pitchFamily="34" charset="0"/>
              <a:cs typeface="Calibri" panose="020F0502020204030204" pitchFamily="34" charset="0"/>
            </a:endParaRPr>
          </a:p>
        </p:txBody>
      </p:sp>
      <p:sp>
        <p:nvSpPr>
          <p:cNvPr id="4" name="Text 1"/>
          <p:cNvSpPr/>
          <p:nvPr/>
        </p:nvSpPr>
        <p:spPr>
          <a:xfrm>
            <a:off x="1103243" y="2999183"/>
            <a:ext cx="3412440" cy="471121"/>
          </a:xfrm>
          <a:prstGeom prst="rect">
            <a:avLst/>
          </a:prstGeom>
          <a:noFill/>
          <a:ln/>
        </p:spPr>
        <p:txBody>
          <a:bodyPr wrap="none" lIns="0" tIns="0" rIns="0" bIns="0" rtlCol="0" anchor="t"/>
          <a:lstStyle/>
          <a:p>
            <a:pPr marL="0" indent="0" algn="l">
              <a:lnSpc>
                <a:spcPts val="2750"/>
              </a:lnSpc>
              <a:buNone/>
            </a:pPr>
            <a:r>
              <a:rPr lang="en-US" sz="2200" b="1" kern="0" spc="-22" dirty="0">
                <a:solidFill>
                  <a:srgbClr val="3D3838"/>
                </a:solidFill>
                <a:latin typeface="Calibri" panose="020F0502020204030204" pitchFamily="34" charset="0"/>
                <a:ea typeface="Montserrat Bold" pitchFamily="34" charset="-122"/>
                <a:cs typeface="Calibri" panose="020F0502020204030204" pitchFamily="34" charset="0"/>
              </a:rPr>
              <a:t>Вакцина против холеры</a:t>
            </a:r>
            <a:endParaRPr lang="en-US" sz="2200" dirty="0">
              <a:latin typeface="Calibri" panose="020F0502020204030204" pitchFamily="34" charset="0"/>
              <a:cs typeface="Calibri" panose="020F0502020204030204" pitchFamily="34" charset="0"/>
            </a:endParaRPr>
          </a:p>
        </p:txBody>
      </p:sp>
      <p:sp>
        <p:nvSpPr>
          <p:cNvPr id="5" name="Text 2"/>
          <p:cNvSpPr/>
          <p:nvPr/>
        </p:nvSpPr>
        <p:spPr>
          <a:xfrm>
            <a:off x="863798" y="3677477"/>
            <a:ext cx="3906985" cy="3751903"/>
          </a:xfrm>
          <a:prstGeom prst="rect">
            <a:avLst/>
          </a:prstGeom>
          <a:noFill/>
          <a:ln/>
        </p:spPr>
        <p:txBody>
          <a:bodyPr wrap="square" lIns="0" tIns="0" rIns="0" bIns="0" rtlCol="0" anchor="t"/>
          <a:lstStyle/>
          <a:p>
            <a:pPr marL="0" indent="0" algn="l">
              <a:lnSpc>
                <a:spcPts val="2900"/>
              </a:lnSpc>
              <a:buNone/>
            </a:pPr>
            <a:r>
              <a:rPr lang="en-US" sz="1900" dirty="0">
                <a:solidFill>
                  <a:srgbClr val="3D3838"/>
                </a:solidFill>
                <a:latin typeface="Calibri" panose="020F0502020204030204" pitchFamily="34" charset="0"/>
                <a:ea typeface="Source Sans Pro" pitchFamily="34" charset="-122"/>
                <a:cs typeface="Calibri" panose="020F0502020204030204" pitchFamily="34" charset="0"/>
              </a:rPr>
              <a:t>В начале своей карьеры Гамалея разработал вакцину против холеры. Его метод иммунизации, основанный на использовании ослабленных холерных бактерий, был одним из первых успешных способов защиты от этого смертельного заболевания. Его исследования внесли огромный вклад в борьбу с холерными эпидемиями.</a:t>
            </a:r>
            <a:endParaRPr lang="en-US" sz="1900" dirty="0">
              <a:latin typeface="Calibri" panose="020F0502020204030204" pitchFamily="34" charset="0"/>
              <a:cs typeface="Calibri" panose="020F0502020204030204" pitchFamily="34" charset="0"/>
            </a:endParaRPr>
          </a:p>
        </p:txBody>
      </p:sp>
      <p:sp>
        <p:nvSpPr>
          <p:cNvPr id="7" name="Text 3"/>
          <p:cNvSpPr/>
          <p:nvPr/>
        </p:nvSpPr>
        <p:spPr>
          <a:xfrm>
            <a:off x="5685183" y="3006923"/>
            <a:ext cx="2934228" cy="350640"/>
          </a:xfrm>
          <a:prstGeom prst="rect">
            <a:avLst/>
          </a:prstGeom>
          <a:noFill/>
          <a:ln/>
        </p:spPr>
        <p:txBody>
          <a:bodyPr wrap="none" lIns="0" tIns="0" rIns="0" bIns="0" rtlCol="0" anchor="t"/>
          <a:lstStyle/>
          <a:p>
            <a:pPr marL="0" indent="0" algn="l">
              <a:lnSpc>
                <a:spcPts val="2750"/>
              </a:lnSpc>
              <a:buNone/>
            </a:pPr>
            <a:r>
              <a:rPr lang="en-US" sz="2200" b="1" kern="0" spc="-22" dirty="0">
                <a:solidFill>
                  <a:srgbClr val="3D3838"/>
                </a:solidFill>
                <a:latin typeface="Calibri" panose="020F0502020204030204" pitchFamily="34" charset="0"/>
                <a:ea typeface="Montserrat Bold" pitchFamily="34" charset="-122"/>
                <a:cs typeface="Calibri" panose="020F0502020204030204" pitchFamily="34" charset="0"/>
              </a:rPr>
              <a:t>Вакцина против чумы</a:t>
            </a:r>
            <a:endParaRPr lang="en-US" sz="2200" dirty="0">
              <a:latin typeface="Calibri" panose="020F0502020204030204" pitchFamily="34" charset="0"/>
              <a:cs typeface="Calibri" panose="020F0502020204030204" pitchFamily="34" charset="0"/>
            </a:endParaRPr>
          </a:p>
        </p:txBody>
      </p:sp>
      <p:sp>
        <p:nvSpPr>
          <p:cNvPr id="8" name="Text 4"/>
          <p:cNvSpPr/>
          <p:nvPr/>
        </p:nvSpPr>
        <p:spPr>
          <a:xfrm>
            <a:off x="5288042" y="3677477"/>
            <a:ext cx="3906985" cy="3751903"/>
          </a:xfrm>
          <a:prstGeom prst="rect">
            <a:avLst/>
          </a:prstGeom>
          <a:noFill/>
          <a:ln/>
        </p:spPr>
        <p:txBody>
          <a:bodyPr wrap="square" lIns="0" tIns="0" rIns="0" bIns="0" rtlCol="0" anchor="t"/>
          <a:lstStyle/>
          <a:p>
            <a:pPr marL="0" indent="0" algn="l">
              <a:lnSpc>
                <a:spcPts val="2900"/>
              </a:lnSpc>
              <a:buNone/>
            </a:pPr>
            <a:r>
              <a:rPr lang="en-US" sz="1900" dirty="0">
                <a:solidFill>
                  <a:srgbClr val="3D3838"/>
                </a:solidFill>
                <a:latin typeface="Calibri" panose="020F0502020204030204" pitchFamily="34" charset="0"/>
                <a:ea typeface="Source Sans Pro" pitchFamily="34" charset="-122"/>
                <a:cs typeface="Calibri" panose="020F0502020204030204" pitchFamily="34" charset="0"/>
              </a:rPr>
              <a:t>Во время эпидемии чумы в России в начале XX века Гамалея активно изучал возбудителя болезни и разрабатывал вакцину. Его исследования привели к созданию эффективной вакцины, которая помогла остановить распространение эпидемии. Этот труд значительно спас жизни людей и стал ключевым событием в истории борьбы с чумой.</a:t>
            </a:r>
            <a:endParaRPr lang="en-US" sz="1900" dirty="0">
              <a:latin typeface="Calibri" panose="020F0502020204030204" pitchFamily="34" charset="0"/>
              <a:cs typeface="Calibri" panose="020F0502020204030204" pitchFamily="34" charset="0"/>
            </a:endParaRPr>
          </a:p>
        </p:txBody>
      </p:sp>
      <p:sp>
        <p:nvSpPr>
          <p:cNvPr id="10" name="Text 5"/>
          <p:cNvSpPr/>
          <p:nvPr/>
        </p:nvSpPr>
        <p:spPr>
          <a:xfrm>
            <a:off x="10139786" y="2858929"/>
            <a:ext cx="2619666" cy="350639"/>
          </a:xfrm>
          <a:prstGeom prst="rect">
            <a:avLst/>
          </a:prstGeom>
          <a:noFill/>
          <a:ln/>
        </p:spPr>
        <p:txBody>
          <a:bodyPr wrap="none" lIns="0" tIns="0" rIns="0" bIns="0" rtlCol="0" anchor="t"/>
          <a:lstStyle/>
          <a:p>
            <a:pPr marL="0" indent="0" algn="l">
              <a:lnSpc>
                <a:spcPts val="2750"/>
              </a:lnSpc>
              <a:buNone/>
            </a:pPr>
            <a:r>
              <a:rPr lang="en-US" sz="2200" b="1" kern="0" spc="-22" dirty="0">
                <a:solidFill>
                  <a:srgbClr val="3D3838"/>
                </a:solidFill>
                <a:latin typeface="Calibri" panose="020F0502020204030204" pitchFamily="34" charset="0"/>
                <a:ea typeface="Montserrat Bold" pitchFamily="34" charset="-122"/>
                <a:cs typeface="Calibri" panose="020F0502020204030204" pitchFamily="34" charset="0"/>
              </a:rPr>
              <a:t>Другие достижения</a:t>
            </a:r>
            <a:endParaRPr lang="en-US" sz="2200" dirty="0">
              <a:latin typeface="Calibri" panose="020F0502020204030204" pitchFamily="34" charset="0"/>
              <a:cs typeface="Calibri" panose="020F0502020204030204" pitchFamily="34" charset="0"/>
            </a:endParaRPr>
          </a:p>
        </p:txBody>
      </p:sp>
      <p:sp>
        <p:nvSpPr>
          <p:cNvPr id="11" name="Text 6"/>
          <p:cNvSpPr/>
          <p:nvPr/>
        </p:nvSpPr>
        <p:spPr>
          <a:xfrm>
            <a:off x="9712404" y="3677477"/>
            <a:ext cx="4054197" cy="3751904"/>
          </a:xfrm>
          <a:prstGeom prst="rect">
            <a:avLst/>
          </a:prstGeom>
          <a:noFill/>
          <a:ln/>
        </p:spPr>
        <p:txBody>
          <a:bodyPr wrap="square" lIns="0" tIns="0" rIns="0" bIns="0" rtlCol="0" anchor="t"/>
          <a:lstStyle/>
          <a:p>
            <a:pPr marL="0" indent="0" algn="l">
              <a:lnSpc>
                <a:spcPts val="2900"/>
              </a:lnSpc>
              <a:buNone/>
            </a:pPr>
            <a:r>
              <a:rPr lang="en-US" sz="1900" dirty="0">
                <a:solidFill>
                  <a:srgbClr val="3D3838"/>
                </a:solidFill>
                <a:latin typeface="Calibri" panose="020F0502020204030204" pitchFamily="34" charset="0"/>
                <a:ea typeface="Source Sans Pro" pitchFamily="34" charset="-122"/>
                <a:cs typeface="Calibri" panose="020F0502020204030204" pitchFamily="34" charset="0"/>
              </a:rPr>
              <a:t>Гамалея также провёл множество исследований в области иммунитета, эпидемиологии, бактериологии и вирусологии. Он опубликовал более 100 научных работ, которые оставили глубокий след в медицинской науке и до сих пор изучаются студентами и учёными по всему миру. Его имя неразрывно связано с развитием вакцинопрофилактики.</a:t>
            </a:r>
            <a:endParaRPr lang="en-US" sz="1900" dirty="0">
              <a:latin typeface="Calibri" panose="020F0502020204030204" pitchFamily="34" charset="0"/>
              <a:cs typeface="Calibri" panose="020F0502020204030204" pitchFamily="34" charset="0"/>
            </a:endParaRPr>
          </a:p>
        </p:txBody>
      </p:sp>
      <p:pic>
        <p:nvPicPr>
          <p:cNvPr id="12" name="Рисунок 11">
            <a:extLst>
              <a:ext uri="{FF2B5EF4-FFF2-40B4-BE49-F238E27FC236}">
                <a16:creationId xmlns:a16="http://schemas.microsoft.com/office/drawing/2014/main" id="{951055E1-A268-44E9-920C-872A7BC32B89}"/>
              </a:ext>
            </a:extLst>
          </p:cNvPr>
          <p:cNvPicPr>
            <a:picLocks noChangeAspect="1"/>
          </p:cNvPicPr>
          <p:nvPr/>
        </p:nvPicPr>
        <p:blipFill>
          <a:blip r:embed="rId3"/>
          <a:stretch>
            <a:fillRect/>
          </a:stretch>
        </p:blipFill>
        <p:spPr>
          <a:xfrm>
            <a:off x="1103243" y="1105422"/>
            <a:ext cx="2842592" cy="1588559"/>
          </a:xfrm>
          <a:prstGeom prst="rect">
            <a:avLst/>
          </a:prstGeom>
        </p:spPr>
      </p:pic>
      <p:pic>
        <p:nvPicPr>
          <p:cNvPr id="13" name="Рисунок 12">
            <a:extLst>
              <a:ext uri="{FF2B5EF4-FFF2-40B4-BE49-F238E27FC236}">
                <a16:creationId xmlns:a16="http://schemas.microsoft.com/office/drawing/2014/main" id="{18FCD1A8-77BA-4A44-9A55-DC183347956D}"/>
              </a:ext>
            </a:extLst>
          </p:cNvPr>
          <p:cNvPicPr>
            <a:picLocks noChangeAspect="1"/>
          </p:cNvPicPr>
          <p:nvPr/>
        </p:nvPicPr>
        <p:blipFill>
          <a:blip r:embed="rId4"/>
          <a:stretch>
            <a:fillRect/>
          </a:stretch>
        </p:blipFill>
        <p:spPr>
          <a:xfrm>
            <a:off x="5903844" y="1036439"/>
            <a:ext cx="1776622" cy="1657752"/>
          </a:xfrm>
          <a:prstGeom prst="rect">
            <a:avLst/>
          </a:prstGeom>
        </p:spPr>
      </p:pic>
      <p:pic>
        <p:nvPicPr>
          <p:cNvPr id="15" name="Рисунок 14">
            <a:extLst>
              <a:ext uri="{FF2B5EF4-FFF2-40B4-BE49-F238E27FC236}">
                <a16:creationId xmlns:a16="http://schemas.microsoft.com/office/drawing/2014/main" id="{AA0819C7-B28C-4111-89DB-A87B930868D0}"/>
              </a:ext>
            </a:extLst>
          </p:cNvPr>
          <p:cNvPicPr>
            <a:picLocks noChangeAspect="1"/>
          </p:cNvPicPr>
          <p:nvPr/>
        </p:nvPicPr>
        <p:blipFill>
          <a:blip r:embed="rId5"/>
          <a:stretch>
            <a:fillRect/>
          </a:stretch>
        </p:blipFill>
        <p:spPr>
          <a:xfrm>
            <a:off x="10139786" y="1105421"/>
            <a:ext cx="2488605" cy="15885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3" name="Text 0"/>
          <p:cNvSpPr/>
          <p:nvPr/>
        </p:nvSpPr>
        <p:spPr>
          <a:xfrm>
            <a:off x="655558" y="400735"/>
            <a:ext cx="4652931" cy="697260"/>
          </a:xfrm>
          <a:prstGeom prst="rect">
            <a:avLst/>
          </a:prstGeom>
          <a:noFill/>
          <a:ln/>
        </p:spPr>
        <p:txBody>
          <a:bodyPr wrap="none" lIns="0" tIns="0" rIns="0" bIns="0" rtlCol="0" anchor="t"/>
          <a:lstStyle/>
          <a:p>
            <a:pPr marL="0" indent="0">
              <a:lnSpc>
                <a:spcPts val="4150"/>
              </a:lnSpc>
              <a:buNone/>
            </a:pPr>
            <a:r>
              <a:rPr lang="en-US" sz="2800" b="1" kern="0" spc="-34" dirty="0">
                <a:solidFill>
                  <a:srgbClr val="000000"/>
                </a:solidFill>
                <a:latin typeface="Calibri" panose="020F0502020204030204" pitchFamily="34" charset="0"/>
                <a:ea typeface="Montserrat Bold" pitchFamily="34" charset="-122"/>
                <a:cs typeface="Calibri" panose="020F0502020204030204" pitchFamily="34" charset="0"/>
              </a:rPr>
              <a:t>Вклад в борьбу с </a:t>
            </a:r>
            <a:r>
              <a:rPr lang="ru-RU" sz="2800" b="1" kern="0" spc="-34" dirty="0">
                <a:solidFill>
                  <a:srgbClr val="000000"/>
                </a:solidFill>
                <a:latin typeface="Calibri" panose="020F0502020204030204" pitchFamily="34" charset="0"/>
                <a:ea typeface="Montserrat Bold" pitchFamily="34" charset="-122"/>
                <a:cs typeface="Calibri" panose="020F0502020204030204" pitchFamily="34" charset="0"/>
              </a:rPr>
              <a:t>эпидемиями</a:t>
            </a:r>
            <a:endParaRPr lang="en-US" sz="2800" dirty="0">
              <a:latin typeface="Calibri" panose="020F0502020204030204" pitchFamily="34" charset="0"/>
              <a:cs typeface="Calibri" panose="020F0502020204030204" pitchFamily="34" charset="0"/>
            </a:endParaRPr>
          </a:p>
        </p:txBody>
      </p:sp>
      <p:sp>
        <p:nvSpPr>
          <p:cNvPr id="4" name="Shape 1"/>
          <p:cNvSpPr/>
          <p:nvPr/>
        </p:nvSpPr>
        <p:spPr>
          <a:xfrm>
            <a:off x="924997" y="1659850"/>
            <a:ext cx="22860" cy="5722977"/>
          </a:xfrm>
          <a:prstGeom prst="roundRect">
            <a:avLst>
              <a:gd name="adj" fmla="val 122908"/>
            </a:avLst>
          </a:prstGeom>
          <a:solidFill>
            <a:srgbClr val="D8D4D4"/>
          </a:solidFill>
          <a:ln/>
        </p:spPr>
      </p:sp>
      <p:sp>
        <p:nvSpPr>
          <p:cNvPr id="5" name="Shape 2"/>
          <p:cNvSpPr/>
          <p:nvPr/>
        </p:nvSpPr>
        <p:spPr>
          <a:xfrm>
            <a:off x="1124248" y="2069663"/>
            <a:ext cx="655558" cy="22860"/>
          </a:xfrm>
          <a:prstGeom prst="roundRect">
            <a:avLst>
              <a:gd name="adj" fmla="val 122908"/>
            </a:avLst>
          </a:prstGeom>
          <a:solidFill>
            <a:srgbClr val="D8D4D4"/>
          </a:solidFill>
          <a:ln/>
        </p:spPr>
      </p:sp>
      <p:sp>
        <p:nvSpPr>
          <p:cNvPr id="6" name="Shape 3"/>
          <p:cNvSpPr/>
          <p:nvPr/>
        </p:nvSpPr>
        <p:spPr>
          <a:xfrm>
            <a:off x="725745" y="1870472"/>
            <a:ext cx="421362" cy="421362"/>
          </a:xfrm>
          <a:prstGeom prst="roundRect">
            <a:avLst>
              <a:gd name="adj" fmla="val 6668"/>
            </a:avLst>
          </a:prstGeom>
          <a:solidFill>
            <a:srgbClr val="F2EEEE"/>
          </a:solidFill>
          <a:ln/>
        </p:spPr>
      </p:sp>
      <p:sp>
        <p:nvSpPr>
          <p:cNvPr id="7" name="Text 4"/>
          <p:cNvSpPr/>
          <p:nvPr/>
        </p:nvSpPr>
        <p:spPr>
          <a:xfrm>
            <a:off x="887551" y="1953458"/>
            <a:ext cx="97631" cy="255389"/>
          </a:xfrm>
          <a:prstGeom prst="rect">
            <a:avLst/>
          </a:prstGeom>
          <a:noFill/>
          <a:ln/>
        </p:spPr>
        <p:txBody>
          <a:bodyPr wrap="none" lIns="0" tIns="0" rIns="0" bIns="0" rtlCol="0" anchor="t"/>
          <a:lstStyle/>
          <a:p>
            <a:pPr marL="0" indent="0" algn="ctr">
              <a:lnSpc>
                <a:spcPts val="2000"/>
              </a:lnSpc>
              <a:buNone/>
            </a:pPr>
            <a:r>
              <a:rPr lang="en-US" sz="2000" b="1" kern="0" spc="-20" dirty="0">
                <a:solidFill>
                  <a:srgbClr val="3D3838"/>
                </a:solidFill>
                <a:latin typeface="Calibri" panose="020F0502020204030204" pitchFamily="34" charset="0"/>
                <a:ea typeface="Montserrat Bold" pitchFamily="34" charset="-122"/>
                <a:cs typeface="Calibri" panose="020F0502020204030204" pitchFamily="34" charset="0"/>
              </a:rPr>
              <a:t>1</a:t>
            </a:r>
            <a:endParaRPr lang="en-US" sz="2000" dirty="0">
              <a:latin typeface="Calibri" panose="020F0502020204030204" pitchFamily="34" charset="0"/>
              <a:cs typeface="Calibri" panose="020F0502020204030204" pitchFamily="34" charset="0"/>
            </a:endParaRPr>
          </a:p>
        </p:txBody>
      </p:sp>
      <p:sp>
        <p:nvSpPr>
          <p:cNvPr id="8" name="Text 5"/>
          <p:cNvSpPr/>
          <p:nvPr/>
        </p:nvSpPr>
        <p:spPr>
          <a:xfrm>
            <a:off x="7683937" y="1097997"/>
            <a:ext cx="784201" cy="265602"/>
          </a:xfrm>
          <a:prstGeom prst="rect">
            <a:avLst/>
          </a:prstGeom>
          <a:noFill/>
          <a:ln/>
        </p:spPr>
        <p:txBody>
          <a:bodyPr wrap="none" lIns="0" tIns="0" rIns="0" bIns="0" rtlCol="0" anchor="t"/>
          <a:lstStyle/>
          <a:p>
            <a:pPr marL="0" indent="0" algn="l">
              <a:lnSpc>
                <a:spcPts val="2050"/>
              </a:lnSpc>
              <a:buNone/>
            </a:pPr>
            <a:r>
              <a:rPr lang="ru-RU" b="1" kern="0" spc="-17" dirty="0">
                <a:solidFill>
                  <a:srgbClr val="3D3838"/>
                </a:solidFill>
                <a:latin typeface="Calibri" panose="020F0502020204030204" pitchFamily="34" charset="0"/>
                <a:ea typeface="Montserrat Bold" pitchFamily="34" charset="-122"/>
                <a:cs typeface="Calibri" panose="020F0502020204030204" pitchFamily="34" charset="0"/>
              </a:rPr>
              <a:t>Холера</a:t>
            </a:r>
            <a:endParaRPr lang="en-US" dirty="0">
              <a:latin typeface="Calibri" panose="020F0502020204030204" pitchFamily="34" charset="0"/>
              <a:cs typeface="Calibri" panose="020F0502020204030204" pitchFamily="34" charset="0"/>
            </a:endParaRPr>
          </a:p>
        </p:txBody>
      </p:sp>
      <p:sp>
        <p:nvSpPr>
          <p:cNvPr id="9" name="Text 6"/>
          <p:cNvSpPr/>
          <p:nvPr/>
        </p:nvSpPr>
        <p:spPr>
          <a:xfrm>
            <a:off x="4795925" y="1659851"/>
            <a:ext cx="6663891" cy="1529358"/>
          </a:xfrm>
          <a:prstGeom prst="rect">
            <a:avLst/>
          </a:prstGeom>
          <a:noFill/>
          <a:ln/>
        </p:spPr>
        <p:txBody>
          <a:bodyPr wrap="square" lIns="0" tIns="0" rIns="0" bIns="0" rtlCol="0" anchor="t"/>
          <a:lstStyle/>
          <a:p>
            <a:pPr marL="0" indent="0" algn="l">
              <a:lnSpc>
                <a:spcPts val="2200"/>
              </a:lnSpc>
              <a:buNone/>
            </a:pPr>
            <a:r>
              <a:rPr lang="en-US" dirty="0">
                <a:solidFill>
                  <a:srgbClr val="3D3838"/>
                </a:solidFill>
                <a:latin typeface="Calibri" panose="020F0502020204030204" pitchFamily="34" charset="0"/>
                <a:ea typeface="Source Sans Pro" pitchFamily="34" charset="-122"/>
                <a:cs typeface="Calibri" panose="020F0502020204030204" pitchFamily="34" charset="0"/>
              </a:rPr>
              <a:t>В 1890-х годах Гамалея играл ключевую роль в борьбе с </a:t>
            </a:r>
            <a:r>
              <a:rPr lang="ru-RU" dirty="0">
                <a:solidFill>
                  <a:srgbClr val="3D3838"/>
                </a:solidFill>
                <a:latin typeface="Calibri" panose="020F0502020204030204" pitchFamily="34" charset="0"/>
                <a:ea typeface="Source Sans Pro" pitchFamily="34" charset="-122"/>
                <a:cs typeface="Calibri" panose="020F0502020204030204" pitchFamily="34" charset="0"/>
              </a:rPr>
              <a:t>холерными</a:t>
            </a:r>
            <a:r>
              <a:rPr lang="en-US" dirty="0">
                <a:solidFill>
                  <a:srgbClr val="3D3838"/>
                </a:solidFill>
                <a:latin typeface="Calibri" panose="020F0502020204030204" pitchFamily="34" charset="0"/>
                <a:ea typeface="Source Sans Pro" pitchFamily="34" charset="-122"/>
                <a:cs typeface="Calibri" panose="020F0502020204030204" pitchFamily="34" charset="0"/>
              </a:rPr>
              <a:t> эпидемиями в России. Его вакцина и </a:t>
            </a:r>
            <a:r>
              <a:rPr lang="ru-RU" dirty="0">
                <a:solidFill>
                  <a:srgbClr val="3D3838"/>
                </a:solidFill>
                <a:latin typeface="Calibri" panose="020F0502020204030204" pitchFamily="34" charset="0"/>
                <a:ea typeface="Source Sans Pro" pitchFamily="34" charset="-122"/>
                <a:cs typeface="Calibri" panose="020F0502020204030204" pitchFamily="34" charset="0"/>
              </a:rPr>
              <a:t>методы профилактики помогли</a:t>
            </a:r>
            <a:r>
              <a:rPr lang="en-US" dirty="0">
                <a:solidFill>
                  <a:srgbClr val="3D3838"/>
                </a:solidFill>
                <a:latin typeface="Calibri" panose="020F0502020204030204" pitchFamily="34" charset="0"/>
                <a:ea typeface="Source Sans Pro" pitchFamily="34" charset="-122"/>
                <a:cs typeface="Calibri" panose="020F0502020204030204" pitchFamily="34" charset="0"/>
              </a:rPr>
              <a:t> </a:t>
            </a:r>
            <a:r>
              <a:rPr lang="ru-RU" dirty="0">
                <a:solidFill>
                  <a:srgbClr val="3D3838"/>
                </a:solidFill>
                <a:latin typeface="Calibri" panose="020F0502020204030204" pitchFamily="34" charset="0"/>
                <a:ea typeface="Source Sans Pro" pitchFamily="34" charset="-122"/>
                <a:cs typeface="Calibri" panose="020F0502020204030204" pitchFamily="34" charset="0"/>
              </a:rPr>
              <a:t>снизить</a:t>
            </a:r>
            <a:r>
              <a:rPr lang="en-US" dirty="0">
                <a:solidFill>
                  <a:srgbClr val="3D3838"/>
                </a:solidFill>
                <a:latin typeface="Calibri" panose="020F0502020204030204" pitchFamily="34" charset="0"/>
                <a:ea typeface="Source Sans Pro" pitchFamily="34" charset="-122"/>
                <a:cs typeface="Calibri" panose="020F0502020204030204" pitchFamily="34" charset="0"/>
              </a:rPr>
              <a:t> </a:t>
            </a:r>
            <a:r>
              <a:rPr lang="ru-RU" dirty="0">
                <a:solidFill>
                  <a:srgbClr val="3D3838"/>
                </a:solidFill>
                <a:latin typeface="Calibri" panose="020F0502020204030204" pitchFamily="34" charset="0"/>
                <a:ea typeface="Source Sans Pro" pitchFamily="34" charset="-122"/>
                <a:cs typeface="Calibri" panose="020F0502020204030204" pitchFamily="34" charset="0"/>
              </a:rPr>
              <a:t>смертность</a:t>
            </a:r>
            <a:r>
              <a:rPr lang="en-US" dirty="0">
                <a:solidFill>
                  <a:srgbClr val="3D3838"/>
                </a:solidFill>
                <a:latin typeface="Calibri" panose="020F0502020204030204" pitchFamily="34" charset="0"/>
                <a:ea typeface="Source Sans Pro" pitchFamily="34" charset="-122"/>
                <a:cs typeface="Calibri" panose="020F0502020204030204" pitchFamily="34" charset="0"/>
              </a:rPr>
              <a:t> </a:t>
            </a:r>
            <a:r>
              <a:rPr lang="ru-RU" dirty="0">
                <a:solidFill>
                  <a:srgbClr val="3D3838"/>
                </a:solidFill>
                <a:latin typeface="Calibri" panose="020F0502020204030204" pitchFamily="34" charset="0"/>
                <a:ea typeface="Source Sans Pro" pitchFamily="34" charset="-122"/>
                <a:cs typeface="Calibri" panose="020F0502020204030204" pitchFamily="34" charset="0"/>
              </a:rPr>
              <a:t>от</a:t>
            </a:r>
            <a:r>
              <a:rPr lang="en-US" dirty="0">
                <a:solidFill>
                  <a:srgbClr val="3D3838"/>
                </a:solidFill>
                <a:latin typeface="Calibri" panose="020F0502020204030204" pitchFamily="34" charset="0"/>
                <a:ea typeface="Source Sans Pro" pitchFamily="34" charset="-122"/>
                <a:cs typeface="Calibri" panose="020F0502020204030204" pitchFamily="34" charset="0"/>
              </a:rPr>
              <a:t> </a:t>
            </a:r>
            <a:r>
              <a:rPr lang="ru-RU" dirty="0">
                <a:solidFill>
                  <a:srgbClr val="3D3838"/>
                </a:solidFill>
                <a:latin typeface="Calibri" panose="020F0502020204030204" pitchFamily="34" charset="0"/>
                <a:ea typeface="Source Sans Pro" pitchFamily="34" charset="-122"/>
                <a:cs typeface="Calibri" panose="020F0502020204030204" pitchFamily="34" charset="0"/>
              </a:rPr>
              <a:t>опасного заболевания</a:t>
            </a:r>
            <a:r>
              <a:rPr lang="en-US" dirty="0">
                <a:solidFill>
                  <a:srgbClr val="3D3838"/>
                </a:solidFill>
                <a:latin typeface="Calibri" panose="020F0502020204030204" pitchFamily="34" charset="0"/>
                <a:ea typeface="Source Sans Pro" pitchFamily="34" charset="-122"/>
                <a:cs typeface="Calibri" panose="020F0502020204030204" pitchFamily="34" charset="0"/>
              </a:rPr>
              <a:t>. В 1909 </a:t>
            </a:r>
            <a:r>
              <a:rPr lang="ru-RU" dirty="0">
                <a:solidFill>
                  <a:srgbClr val="3D3838"/>
                </a:solidFill>
                <a:latin typeface="Calibri" panose="020F0502020204030204" pitchFamily="34" charset="0"/>
                <a:ea typeface="Source Sans Pro" pitchFamily="34" charset="-122"/>
                <a:cs typeface="Calibri" panose="020F0502020204030204" pitchFamily="34" charset="0"/>
              </a:rPr>
              <a:t>году он</a:t>
            </a:r>
            <a:r>
              <a:rPr lang="en-US" dirty="0">
                <a:solidFill>
                  <a:srgbClr val="3D3838"/>
                </a:solidFill>
                <a:latin typeface="Calibri" panose="020F0502020204030204" pitchFamily="34" charset="0"/>
                <a:ea typeface="Source Sans Pro" pitchFamily="34" charset="-122"/>
                <a:cs typeface="Calibri" panose="020F0502020204030204" pitchFamily="34" charset="0"/>
              </a:rPr>
              <a:t> </a:t>
            </a:r>
            <a:r>
              <a:rPr lang="ru-RU" dirty="0">
                <a:solidFill>
                  <a:srgbClr val="3D3838"/>
                </a:solidFill>
                <a:latin typeface="Calibri" panose="020F0502020204030204" pitchFamily="34" charset="0"/>
                <a:ea typeface="Source Sans Pro" pitchFamily="34" charset="-122"/>
                <a:cs typeface="Calibri" panose="020F0502020204030204" pitchFamily="34" charset="0"/>
              </a:rPr>
              <a:t>организовал</a:t>
            </a:r>
            <a:r>
              <a:rPr lang="en-US" dirty="0">
                <a:solidFill>
                  <a:srgbClr val="3D3838"/>
                </a:solidFill>
                <a:latin typeface="Calibri" panose="020F0502020204030204" pitchFamily="34" charset="0"/>
                <a:ea typeface="Source Sans Pro" pitchFamily="34" charset="-122"/>
                <a:cs typeface="Calibri" panose="020F0502020204030204" pitchFamily="34" charset="0"/>
              </a:rPr>
              <a:t> </a:t>
            </a:r>
            <a:r>
              <a:rPr lang="ru-RU" dirty="0">
                <a:solidFill>
                  <a:srgbClr val="3D3838"/>
                </a:solidFill>
                <a:latin typeface="Calibri" panose="020F0502020204030204" pitchFamily="34" charset="0"/>
                <a:ea typeface="Source Sans Pro" pitchFamily="34" charset="-122"/>
                <a:cs typeface="Calibri" panose="020F0502020204030204" pitchFamily="34" charset="0"/>
              </a:rPr>
              <a:t>специальные лаборатории для</a:t>
            </a:r>
            <a:r>
              <a:rPr lang="en-US" dirty="0">
                <a:solidFill>
                  <a:srgbClr val="3D3838"/>
                </a:solidFill>
                <a:latin typeface="Calibri" panose="020F0502020204030204" pitchFamily="34" charset="0"/>
                <a:ea typeface="Source Sans Pro" pitchFamily="34" charset="-122"/>
                <a:cs typeface="Calibri" panose="020F0502020204030204" pitchFamily="34" charset="0"/>
              </a:rPr>
              <a:t> борьбы с холерой на Кавказе.</a:t>
            </a:r>
            <a:endParaRPr lang="en-US" dirty="0">
              <a:latin typeface="Calibri" panose="020F0502020204030204" pitchFamily="34" charset="0"/>
              <a:cs typeface="Calibri" panose="020F0502020204030204" pitchFamily="34" charset="0"/>
            </a:endParaRPr>
          </a:p>
        </p:txBody>
      </p:sp>
      <p:sp>
        <p:nvSpPr>
          <p:cNvPr id="10" name="Shape 7"/>
          <p:cNvSpPr/>
          <p:nvPr/>
        </p:nvSpPr>
        <p:spPr>
          <a:xfrm>
            <a:off x="1124248" y="4232933"/>
            <a:ext cx="655558" cy="45719"/>
          </a:xfrm>
          <a:prstGeom prst="roundRect">
            <a:avLst>
              <a:gd name="adj" fmla="val 122908"/>
            </a:avLst>
          </a:prstGeom>
          <a:solidFill>
            <a:srgbClr val="D8D4D4"/>
          </a:solidFill>
          <a:ln/>
        </p:spPr>
      </p:sp>
      <p:sp>
        <p:nvSpPr>
          <p:cNvPr id="11" name="Shape 8"/>
          <p:cNvSpPr/>
          <p:nvPr/>
        </p:nvSpPr>
        <p:spPr>
          <a:xfrm>
            <a:off x="725745" y="3934182"/>
            <a:ext cx="421362" cy="421362"/>
          </a:xfrm>
          <a:prstGeom prst="roundRect">
            <a:avLst>
              <a:gd name="adj" fmla="val 6668"/>
            </a:avLst>
          </a:prstGeom>
          <a:solidFill>
            <a:srgbClr val="F2EEEE"/>
          </a:solidFill>
          <a:ln/>
        </p:spPr>
      </p:sp>
      <p:sp>
        <p:nvSpPr>
          <p:cNvPr id="12" name="Text 9"/>
          <p:cNvSpPr/>
          <p:nvPr/>
        </p:nvSpPr>
        <p:spPr>
          <a:xfrm>
            <a:off x="884903" y="4017169"/>
            <a:ext cx="125640" cy="255389"/>
          </a:xfrm>
          <a:prstGeom prst="rect">
            <a:avLst/>
          </a:prstGeom>
          <a:noFill/>
          <a:ln/>
        </p:spPr>
        <p:txBody>
          <a:bodyPr wrap="none" lIns="0" tIns="0" rIns="0" bIns="0" rtlCol="0" anchor="t"/>
          <a:lstStyle/>
          <a:p>
            <a:pPr marL="0" indent="0" algn="ctr">
              <a:lnSpc>
                <a:spcPts val="2000"/>
              </a:lnSpc>
              <a:buNone/>
            </a:pPr>
            <a:r>
              <a:rPr lang="en-US" sz="2000" b="1" kern="0" spc="-20" dirty="0">
                <a:solidFill>
                  <a:srgbClr val="3D3838"/>
                </a:solidFill>
                <a:latin typeface="Calibri" panose="020F0502020204030204" pitchFamily="34" charset="0"/>
                <a:ea typeface="Montserrat Bold" pitchFamily="34" charset="-122"/>
                <a:cs typeface="Calibri" panose="020F0502020204030204" pitchFamily="34" charset="0"/>
              </a:rPr>
              <a:t>2</a:t>
            </a:r>
            <a:endParaRPr lang="en-US" sz="2000" dirty="0">
              <a:latin typeface="Calibri" panose="020F0502020204030204" pitchFamily="34" charset="0"/>
              <a:cs typeface="Calibri" panose="020F0502020204030204" pitchFamily="34" charset="0"/>
            </a:endParaRPr>
          </a:p>
        </p:txBody>
      </p:sp>
      <p:sp>
        <p:nvSpPr>
          <p:cNvPr id="13" name="Text 10"/>
          <p:cNvSpPr/>
          <p:nvPr/>
        </p:nvSpPr>
        <p:spPr>
          <a:xfrm flipH="1">
            <a:off x="7683936" y="3613158"/>
            <a:ext cx="366757" cy="531705"/>
          </a:xfrm>
          <a:prstGeom prst="rect">
            <a:avLst/>
          </a:prstGeom>
          <a:noFill/>
          <a:ln/>
        </p:spPr>
        <p:txBody>
          <a:bodyPr wrap="none" lIns="0" tIns="0" rIns="0" bIns="0" rtlCol="0" anchor="t"/>
          <a:lstStyle/>
          <a:p>
            <a:pPr marL="0" indent="0" algn="l">
              <a:lnSpc>
                <a:spcPts val="2050"/>
              </a:lnSpc>
              <a:buNone/>
            </a:pPr>
            <a:r>
              <a:rPr lang="en-US" b="1" kern="0" spc="-17" dirty="0">
                <a:solidFill>
                  <a:srgbClr val="3D3838"/>
                </a:solidFill>
                <a:latin typeface="Calibri" panose="020F0502020204030204" pitchFamily="34" charset="0"/>
                <a:ea typeface="Montserrat Bold" pitchFamily="34" charset="-122"/>
                <a:cs typeface="Calibri" panose="020F0502020204030204" pitchFamily="34" charset="0"/>
              </a:rPr>
              <a:t>Чум</a:t>
            </a:r>
            <a:r>
              <a:rPr lang="en-US" sz="1650" b="1" kern="0" spc="-17" dirty="0">
                <a:solidFill>
                  <a:srgbClr val="3D3838"/>
                </a:solidFill>
                <a:latin typeface="Calibri" panose="020F0502020204030204" pitchFamily="34" charset="0"/>
                <a:ea typeface="Montserrat Bold" pitchFamily="34" charset="-122"/>
                <a:cs typeface="Calibri" panose="020F0502020204030204" pitchFamily="34" charset="0"/>
              </a:rPr>
              <a:t>а</a:t>
            </a:r>
            <a:endParaRPr lang="en-US" sz="1650" dirty="0">
              <a:latin typeface="Calibri" panose="020F0502020204030204" pitchFamily="34" charset="0"/>
              <a:cs typeface="Calibri" panose="020F0502020204030204" pitchFamily="34" charset="0"/>
            </a:endParaRPr>
          </a:p>
        </p:txBody>
      </p:sp>
      <p:sp>
        <p:nvSpPr>
          <p:cNvPr id="14" name="Text 11"/>
          <p:cNvSpPr/>
          <p:nvPr/>
        </p:nvSpPr>
        <p:spPr>
          <a:xfrm>
            <a:off x="4795925" y="4017169"/>
            <a:ext cx="6663892" cy="1395532"/>
          </a:xfrm>
          <a:prstGeom prst="rect">
            <a:avLst/>
          </a:prstGeom>
          <a:noFill/>
          <a:ln/>
        </p:spPr>
        <p:txBody>
          <a:bodyPr wrap="square" lIns="0" tIns="0" rIns="0" bIns="0" rtlCol="0" anchor="t"/>
          <a:lstStyle/>
          <a:p>
            <a:pPr marL="0" indent="0" algn="l">
              <a:lnSpc>
                <a:spcPts val="2200"/>
              </a:lnSpc>
              <a:buNone/>
            </a:pPr>
            <a:r>
              <a:rPr lang="en-US" dirty="0">
                <a:solidFill>
                  <a:srgbClr val="3D3838"/>
                </a:solidFill>
                <a:latin typeface="Calibri" panose="020F0502020204030204" pitchFamily="34" charset="0"/>
                <a:ea typeface="Source Sans Pro" pitchFamily="34" charset="-122"/>
                <a:cs typeface="Calibri" panose="020F0502020204030204" pitchFamily="34" charset="0"/>
              </a:rPr>
              <a:t>В 1910-х годах Гамалея возглавил борьбу с эпидемией чумы в Южной России. Он разработал эффективные меры по предотвращению распространения болезни, а также разработал вакцину, которая помогла остановить эпидемию. Его вклад в борьбу с чумой был неоценим.</a:t>
            </a:r>
            <a:endParaRPr lang="en-US" dirty="0">
              <a:latin typeface="Calibri" panose="020F0502020204030204" pitchFamily="34" charset="0"/>
              <a:cs typeface="Calibri" panose="020F0502020204030204" pitchFamily="34" charset="0"/>
            </a:endParaRPr>
          </a:p>
        </p:txBody>
      </p:sp>
      <p:sp>
        <p:nvSpPr>
          <p:cNvPr id="15" name="Shape 12"/>
          <p:cNvSpPr/>
          <p:nvPr/>
        </p:nvSpPr>
        <p:spPr>
          <a:xfrm>
            <a:off x="1124248" y="6197084"/>
            <a:ext cx="655558" cy="22860"/>
          </a:xfrm>
          <a:prstGeom prst="roundRect">
            <a:avLst>
              <a:gd name="adj" fmla="val 122908"/>
            </a:avLst>
          </a:prstGeom>
          <a:solidFill>
            <a:srgbClr val="D8D4D4"/>
          </a:solidFill>
          <a:ln/>
        </p:spPr>
      </p:sp>
      <p:sp>
        <p:nvSpPr>
          <p:cNvPr id="16" name="Shape 13"/>
          <p:cNvSpPr/>
          <p:nvPr/>
        </p:nvSpPr>
        <p:spPr>
          <a:xfrm>
            <a:off x="847848" y="6029980"/>
            <a:ext cx="421362" cy="421362"/>
          </a:xfrm>
          <a:prstGeom prst="roundRect">
            <a:avLst>
              <a:gd name="adj" fmla="val 6668"/>
            </a:avLst>
          </a:prstGeom>
          <a:solidFill>
            <a:srgbClr val="F2EEEE"/>
          </a:solidFill>
          <a:ln/>
        </p:spPr>
      </p:sp>
      <p:sp>
        <p:nvSpPr>
          <p:cNvPr id="17" name="Text 14"/>
          <p:cNvSpPr/>
          <p:nvPr/>
        </p:nvSpPr>
        <p:spPr>
          <a:xfrm>
            <a:off x="862072" y="6080879"/>
            <a:ext cx="148709" cy="255389"/>
          </a:xfrm>
          <a:prstGeom prst="rect">
            <a:avLst/>
          </a:prstGeom>
          <a:noFill/>
          <a:ln/>
        </p:spPr>
        <p:txBody>
          <a:bodyPr wrap="none" lIns="0" tIns="0" rIns="0" bIns="0" rtlCol="0" anchor="t"/>
          <a:lstStyle/>
          <a:p>
            <a:pPr marL="0" indent="0" algn="ctr">
              <a:lnSpc>
                <a:spcPts val="2000"/>
              </a:lnSpc>
              <a:buNone/>
            </a:pPr>
            <a:r>
              <a:rPr lang="en-US" sz="2000" b="1" kern="0" spc="-20" dirty="0">
                <a:solidFill>
                  <a:srgbClr val="3D3838"/>
                </a:solidFill>
                <a:latin typeface="Calibri" panose="020F0502020204030204" pitchFamily="34" charset="0"/>
                <a:ea typeface="Montserrat Bold" pitchFamily="34" charset="-122"/>
                <a:cs typeface="Calibri" panose="020F0502020204030204" pitchFamily="34" charset="0"/>
              </a:rPr>
              <a:t>3</a:t>
            </a:r>
            <a:endParaRPr lang="en-US" sz="2000" dirty="0">
              <a:latin typeface="Calibri" panose="020F0502020204030204" pitchFamily="34" charset="0"/>
              <a:cs typeface="Calibri" panose="020F0502020204030204" pitchFamily="34" charset="0"/>
            </a:endParaRPr>
          </a:p>
        </p:txBody>
      </p:sp>
      <p:sp>
        <p:nvSpPr>
          <p:cNvPr id="18" name="Text 15"/>
          <p:cNvSpPr/>
          <p:nvPr/>
        </p:nvSpPr>
        <p:spPr>
          <a:xfrm>
            <a:off x="7683937" y="5865070"/>
            <a:ext cx="1599211" cy="471198"/>
          </a:xfrm>
          <a:prstGeom prst="rect">
            <a:avLst/>
          </a:prstGeom>
          <a:noFill/>
          <a:ln/>
        </p:spPr>
        <p:txBody>
          <a:bodyPr wrap="none" lIns="0" tIns="0" rIns="0" bIns="0" rtlCol="0" anchor="t"/>
          <a:lstStyle/>
          <a:p>
            <a:pPr marL="0" indent="0" algn="l">
              <a:lnSpc>
                <a:spcPts val="2050"/>
              </a:lnSpc>
              <a:buNone/>
            </a:pPr>
            <a:r>
              <a:rPr lang="en-US" b="1" kern="0" spc="-17" dirty="0">
                <a:solidFill>
                  <a:srgbClr val="3D3838"/>
                </a:solidFill>
                <a:latin typeface="Calibri" panose="020F0502020204030204" pitchFamily="34" charset="0"/>
                <a:ea typeface="Montserrat Bold" pitchFamily="34" charset="-122"/>
                <a:cs typeface="Calibri" panose="020F0502020204030204" pitchFamily="34" charset="0"/>
              </a:rPr>
              <a:t>Другие эпидемии</a:t>
            </a:r>
            <a:endParaRPr lang="en-US" dirty="0">
              <a:latin typeface="Calibri" panose="020F0502020204030204" pitchFamily="34" charset="0"/>
              <a:cs typeface="Calibri" panose="020F0502020204030204" pitchFamily="34" charset="0"/>
            </a:endParaRPr>
          </a:p>
        </p:txBody>
      </p:sp>
      <p:sp>
        <p:nvSpPr>
          <p:cNvPr id="19" name="Text 16"/>
          <p:cNvSpPr/>
          <p:nvPr/>
        </p:nvSpPr>
        <p:spPr>
          <a:xfrm>
            <a:off x="4795925" y="6336268"/>
            <a:ext cx="6663892" cy="1137958"/>
          </a:xfrm>
          <a:prstGeom prst="rect">
            <a:avLst/>
          </a:prstGeom>
          <a:noFill/>
          <a:ln/>
        </p:spPr>
        <p:txBody>
          <a:bodyPr wrap="square" lIns="0" tIns="0" rIns="0" bIns="0" rtlCol="0" anchor="t"/>
          <a:lstStyle/>
          <a:p>
            <a:pPr marL="0" indent="0" algn="l">
              <a:lnSpc>
                <a:spcPts val="2200"/>
              </a:lnSpc>
              <a:buNone/>
            </a:pPr>
            <a:r>
              <a:rPr lang="en-US" dirty="0">
                <a:solidFill>
                  <a:srgbClr val="3D3838"/>
                </a:solidFill>
                <a:latin typeface="Calibri" panose="020F0502020204030204" pitchFamily="34" charset="0"/>
                <a:ea typeface="Source Sans Pro" pitchFamily="34" charset="-122"/>
                <a:cs typeface="Calibri" panose="020F0502020204030204" pitchFamily="34" charset="0"/>
              </a:rPr>
              <a:t>Гамалея также участвовал в борьбе с другими эпидемиями, в том числе с тифом и гриппом. Его знания и опыт в области инфекционных заболеваний сделали его ценным экспертом в области общественного здравоохранения.</a:t>
            </a:r>
            <a:endParaRPr lang="en-US" dirty="0">
              <a:latin typeface="Calibri" panose="020F0502020204030204" pitchFamily="34" charset="0"/>
              <a:cs typeface="Calibri" panose="020F0502020204030204" pitchFamily="34" charset="0"/>
            </a:endParaRPr>
          </a:p>
        </p:txBody>
      </p:sp>
      <p:pic>
        <p:nvPicPr>
          <p:cNvPr id="23" name="Рисунок 22">
            <a:extLst>
              <a:ext uri="{FF2B5EF4-FFF2-40B4-BE49-F238E27FC236}">
                <a16:creationId xmlns:a16="http://schemas.microsoft.com/office/drawing/2014/main" id="{81A2ECA0-517C-430B-AA93-680A48CEF836}"/>
              </a:ext>
            </a:extLst>
          </p:cNvPr>
          <p:cNvPicPr>
            <a:picLocks noChangeAspect="1"/>
          </p:cNvPicPr>
          <p:nvPr/>
        </p:nvPicPr>
        <p:blipFill>
          <a:blip r:embed="rId3"/>
          <a:stretch>
            <a:fillRect/>
          </a:stretch>
        </p:blipFill>
        <p:spPr>
          <a:xfrm>
            <a:off x="838366" y="3781290"/>
            <a:ext cx="3167561" cy="1889682"/>
          </a:xfrm>
          <a:prstGeom prst="rect">
            <a:avLst/>
          </a:prstGeom>
        </p:spPr>
      </p:pic>
      <p:pic>
        <p:nvPicPr>
          <p:cNvPr id="24" name="Рисунок 23">
            <a:extLst>
              <a:ext uri="{FF2B5EF4-FFF2-40B4-BE49-F238E27FC236}">
                <a16:creationId xmlns:a16="http://schemas.microsoft.com/office/drawing/2014/main" id="{6E65CA1E-8389-4295-AA65-A19B81A76AF6}"/>
              </a:ext>
            </a:extLst>
          </p:cNvPr>
          <p:cNvPicPr>
            <a:picLocks noChangeAspect="1"/>
          </p:cNvPicPr>
          <p:nvPr/>
        </p:nvPicPr>
        <p:blipFill>
          <a:blip r:embed="rId4"/>
          <a:stretch>
            <a:fillRect/>
          </a:stretch>
        </p:blipFill>
        <p:spPr>
          <a:xfrm>
            <a:off x="828887" y="5865070"/>
            <a:ext cx="3177040" cy="1889682"/>
          </a:xfrm>
          <a:prstGeom prst="rect">
            <a:avLst/>
          </a:prstGeom>
        </p:spPr>
      </p:pic>
      <p:pic>
        <p:nvPicPr>
          <p:cNvPr id="25" name="Рисунок 24">
            <a:extLst>
              <a:ext uri="{FF2B5EF4-FFF2-40B4-BE49-F238E27FC236}">
                <a16:creationId xmlns:a16="http://schemas.microsoft.com/office/drawing/2014/main" id="{8E5378A1-15FF-45AA-AAA7-08860EA5A25A}"/>
              </a:ext>
            </a:extLst>
          </p:cNvPr>
          <p:cNvPicPr>
            <a:picLocks noChangeAspect="1"/>
          </p:cNvPicPr>
          <p:nvPr/>
        </p:nvPicPr>
        <p:blipFill>
          <a:blip r:embed="rId5"/>
          <a:stretch>
            <a:fillRect/>
          </a:stretch>
        </p:blipFill>
        <p:spPr>
          <a:xfrm>
            <a:off x="847847" y="1097996"/>
            <a:ext cx="3167561" cy="2547250"/>
          </a:xfrm>
          <a:prstGeom prst="rect">
            <a:avLst/>
          </a:prstGeom>
        </p:spPr>
      </p:pic>
      <p:pic>
        <p:nvPicPr>
          <p:cNvPr id="26" name="Рисунок 25">
            <a:extLst>
              <a:ext uri="{FF2B5EF4-FFF2-40B4-BE49-F238E27FC236}">
                <a16:creationId xmlns:a16="http://schemas.microsoft.com/office/drawing/2014/main" id="{3294B0D4-6A17-4D2B-A3BC-604743220633}"/>
              </a:ext>
            </a:extLst>
          </p:cNvPr>
          <p:cNvPicPr>
            <a:picLocks noChangeAspect="1"/>
          </p:cNvPicPr>
          <p:nvPr/>
        </p:nvPicPr>
        <p:blipFill>
          <a:blip r:embed="rId6"/>
          <a:stretch>
            <a:fillRect/>
          </a:stretch>
        </p:blipFill>
        <p:spPr>
          <a:xfrm>
            <a:off x="12116956" y="988170"/>
            <a:ext cx="1550184" cy="2360823"/>
          </a:xfrm>
          <a:prstGeom prst="rect">
            <a:avLst/>
          </a:prstGeom>
        </p:spPr>
      </p:pic>
      <p:pic>
        <p:nvPicPr>
          <p:cNvPr id="27" name="Рисунок 26">
            <a:extLst>
              <a:ext uri="{FF2B5EF4-FFF2-40B4-BE49-F238E27FC236}">
                <a16:creationId xmlns:a16="http://schemas.microsoft.com/office/drawing/2014/main" id="{FECFC417-33A2-402A-AB58-1E8167B8D258}"/>
              </a:ext>
            </a:extLst>
          </p:cNvPr>
          <p:cNvPicPr>
            <a:picLocks noChangeAspect="1"/>
          </p:cNvPicPr>
          <p:nvPr/>
        </p:nvPicPr>
        <p:blipFill>
          <a:blip r:embed="rId7"/>
          <a:stretch>
            <a:fillRect/>
          </a:stretch>
        </p:blipFill>
        <p:spPr>
          <a:xfrm>
            <a:off x="12116956" y="3531519"/>
            <a:ext cx="1527324" cy="2201869"/>
          </a:xfrm>
          <a:prstGeom prst="rect">
            <a:avLst/>
          </a:prstGeom>
        </p:spPr>
      </p:pic>
      <p:pic>
        <p:nvPicPr>
          <p:cNvPr id="28" name="Рисунок 27">
            <a:extLst>
              <a:ext uri="{FF2B5EF4-FFF2-40B4-BE49-F238E27FC236}">
                <a16:creationId xmlns:a16="http://schemas.microsoft.com/office/drawing/2014/main" id="{AD06BC02-6F70-49DE-95B7-EE4D294A45D1}"/>
              </a:ext>
            </a:extLst>
          </p:cNvPr>
          <p:cNvPicPr>
            <a:picLocks noChangeAspect="1"/>
          </p:cNvPicPr>
          <p:nvPr/>
        </p:nvPicPr>
        <p:blipFill>
          <a:blip r:embed="rId8"/>
          <a:stretch>
            <a:fillRect/>
          </a:stretch>
        </p:blipFill>
        <p:spPr>
          <a:xfrm>
            <a:off x="11887200" y="5921860"/>
            <a:ext cx="1757080" cy="20288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68285" y="288236"/>
            <a:ext cx="4379714" cy="510434"/>
          </a:xfrm>
          <a:prstGeom prst="rect">
            <a:avLst/>
          </a:prstGeom>
          <a:noFill/>
          <a:ln/>
        </p:spPr>
        <p:txBody>
          <a:bodyPr wrap="none" lIns="0" tIns="0" rIns="0" bIns="0" rtlCol="0" anchor="t"/>
          <a:lstStyle/>
          <a:p>
            <a:pPr marL="0" indent="0">
              <a:lnSpc>
                <a:spcPts val="3600"/>
              </a:lnSpc>
              <a:buNone/>
            </a:pPr>
            <a:r>
              <a:rPr lang="en-US" sz="3200" b="1" kern="0" spc="-29" dirty="0">
                <a:solidFill>
                  <a:srgbClr val="000000"/>
                </a:solidFill>
                <a:latin typeface="Calibri" panose="020F0502020204030204" pitchFamily="34" charset="0"/>
                <a:ea typeface="Montserrat Bold" pitchFamily="34" charset="-122"/>
                <a:cs typeface="Calibri" panose="020F0502020204030204" pitchFamily="34" charset="0"/>
              </a:rPr>
              <a:t>Признание и награды</a:t>
            </a:r>
            <a:endParaRPr lang="en-US" sz="3200" dirty="0">
              <a:latin typeface="Calibri" panose="020F0502020204030204" pitchFamily="34" charset="0"/>
              <a:cs typeface="Calibri" panose="020F0502020204030204" pitchFamily="34" charset="0"/>
            </a:endParaRPr>
          </a:p>
        </p:txBody>
      </p:sp>
      <p:pic>
        <p:nvPicPr>
          <p:cNvPr id="3" name="Image 0" descr="preencoded.png"/>
          <p:cNvPicPr>
            <a:picLocks noChangeAspect="1"/>
          </p:cNvPicPr>
          <p:nvPr/>
        </p:nvPicPr>
        <p:blipFill>
          <a:blip r:embed="rId3"/>
          <a:stretch>
            <a:fillRect/>
          </a:stretch>
        </p:blipFill>
        <p:spPr>
          <a:xfrm>
            <a:off x="2828449" y="2026801"/>
            <a:ext cx="2226469" cy="1626989"/>
          </a:xfrm>
          <a:prstGeom prst="rect">
            <a:avLst/>
          </a:prstGeom>
        </p:spPr>
      </p:pic>
      <p:sp>
        <p:nvSpPr>
          <p:cNvPr id="4" name="Text 1"/>
          <p:cNvSpPr/>
          <p:nvPr/>
        </p:nvSpPr>
        <p:spPr>
          <a:xfrm flipH="1">
            <a:off x="3980378" y="2907744"/>
            <a:ext cx="45719" cy="304443"/>
          </a:xfrm>
          <a:prstGeom prst="rect">
            <a:avLst/>
          </a:prstGeom>
          <a:noFill/>
          <a:ln/>
        </p:spPr>
        <p:txBody>
          <a:bodyPr wrap="none" lIns="0" tIns="0" rIns="0" bIns="0" rtlCol="0" anchor="t"/>
          <a:lstStyle/>
          <a:p>
            <a:pPr marL="0" indent="0" algn="ctr">
              <a:lnSpc>
                <a:spcPts val="2350"/>
              </a:lnSpc>
              <a:buNone/>
            </a:pPr>
            <a:r>
              <a:rPr lang="en-US" sz="1550" b="1" kern="0" spc="-16" dirty="0">
                <a:solidFill>
                  <a:srgbClr val="3D3838"/>
                </a:solidFill>
                <a:latin typeface="Calibri" panose="020F0502020204030204" pitchFamily="34" charset="0"/>
                <a:ea typeface="Montserrat Bold" pitchFamily="34" charset="-122"/>
                <a:cs typeface="Calibri" panose="020F0502020204030204" pitchFamily="34" charset="0"/>
              </a:rPr>
              <a:t>1</a:t>
            </a:r>
            <a:endParaRPr lang="en-US" sz="1550" dirty="0">
              <a:latin typeface="Calibri" panose="020F0502020204030204" pitchFamily="34" charset="0"/>
              <a:cs typeface="Calibri" panose="020F0502020204030204" pitchFamily="34" charset="0"/>
            </a:endParaRPr>
          </a:p>
        </p:txBody>
      </p:sp>
      <p:sp>
        <p:nvSpPr>
          <p:cNvPr id="5" name="Text 2"/>
          <p:cNvSpPr/>
          <p:nvPr/>
        </p:nvSpPr>
        <p:spPr>
          <a:xfrm>
            <a:off x="5217199" y="1002149"/>
            <a:ext cx="1795623" cy="238720"/>
          </a:xfrm>
          <a:prstGeom prst="rect">
            <a:avLst/>
          </a:prstGeom>
          <a:noFill/>
          <a:ln/>
        </p:spPr>
        <p:txBody>
          <a:bodyPr wrap="none" lIns="0" tIns="0" rIns="0" bIns="0" rtlCol="0" anchor="t"/>
          <a:lstStyle/>
          <a:p>
            <a:pPr marL="0" indent="0" algn="l">
              <a:lnSpc>
                <a:spcPts val="1800"/>
              </a:lnSpc>
              <a:buNone/>
            </a:pPr>
            <a:r>
              <a:rPr lang="en-US" b="1" kern="0" spc="-15" dirty="0">
                <a:solidFill>
                  <a:srgbClr val="3D3838"/>
                </a:solidFill>
                <a:latin typeface="Calibri" panose="020F0502020204030204" pitchFamily="34" charset="0"/>
                <a:ea typeface="Montserrat Bold" pitchFamily="34" charset="-122"/>
                <a:cs typeface="Calibri" panose="020F0502020204030204" pitchFamily="34" charset="0"/>
              </a:rPr>
              <a:t>Награды и звания</a:t>
            </a:r>
            <a:endParaRPr lang="en-US" dirty="0">
              <a:latin typeface="Calibri" panose="020F0502020204030204" pitchFamily="34" charset="0"/>
              <a:cs typeface="Calibri" panose="020F0502020204030204" pitchFamily="34" charset="0"/>
            </a:endParaRPr>
          </a:p>
        </p:txBody>
      </p:sp>
      <p:sp>
        <p:nvSpPr>
          <p:cNvPr id="6" name="Text 3"/>
          <p:cNvSpPr/>
          <p:nvPr/>
        </p:nvSpPr>
        <p:spPr>
          <a:xfrm>
            <a:off x="5217200" y="1467208"/>
            <a:ext cx="8419288" cy="1045781"/>
          </a:xfrm>
          <a:prstGeom prst="rect">
            <a:avLst/>
          </a:prstGeom>
          <a:noFill/>
          <a:ln/>
        </p:spPr>
        <p:txBody>
          <a:bodyPr wrap="square" lIns="0" tIns="0" rIns="0" bIns="0" rtlCol="0" anchor="t"/>
          <a:lstStyle/>
          <a:p>
            <a:pPr marL="0" indent="0" algn="l">
              <a:lnSpc>
                <a:spcPts val="1900"/>
              </a:lnSpc>
              <a:buNone/>
            </a:pPr>
            <a:r>
              <a:rPr lang="en-US" dirty="0">
                <a:solidFill>
                  <a:srgbClr val="3D3838"/>
                </a:solidFill>
                <a:latin typeface="Calibri" panose="020F0502020204030204" pitchFamily="34" charset="0"/>
                <a:ea typeface="Source Sans Pro" pitchFamily="34" charset="-122"/>
                <a:cs typeface="Calibri" panose="020F0502020204030204" pitchFamily="34" charset="0"/>
              </a:rPr>
              <a:t>За свои достижения Гамалея был удостоен многих наград и званий, в том числе ордена Трудового Красного Знамени, ордена Ленина, а также премий им. И.И. Мечникова и Н.И. Пирогова. Его научная деятельность получила широкое признание как в России, так и за рубежом.</a:t>
            </a:r>
            <a:endParaRPr lang="en-US" dirty="0">
              <a:latin typeface="Calibri" panose="020F0502020204030204" pitchFamily="34" charset="0"/>
              <a:cs typeface="Calibri" panose="020F0502020204030204" pitchFamily="34" charset="0"/>
            </a:endParaRPr>
          </a:p>
        </p:txBody>
      </p:sp>
      <p:sp>
        <p:nvSpPr>
          <p:cNvPr id="7" name="Shape 4"/>
          <p:cNvSpPr/>
          <p:nvPr/>
        </p:nvSpPr>
        <p:spPr>
          <a:xfrm>
            <a:off x="5095399" y="3664506"/>
            <a:ext cx="8926235" cy="11430"/>
          </a:xfrm>
          <a:prstGeom prst="roundRect">
            <a:avLst>
              <a:gd name="adj" fmla="val 213110"/>
            </a:avLst>
          </a:prstGeom>
          <a:solidFill>
            <a:srgbClr val="D8D4D4"/>
          </a:solidFill>
          <a:ln/>
        </p:spPr>
      </p:sp>
      <p:pic>
        <p:nvPicPr>
          <p:cNvPr id="8" name="Image 1" descr="preencoded.png"/>
          <p:cNvPicPr>
            <a:picLocks noChangeAspect="1"/>
          </p:cNvPicPr>
          <p:nvPr/>
        </p:nvPicPr>
        <p:blipFill>
          <a:blip r:embed="rId4"/>
          <a:stretch>
            <a:fillRect/>
          </a:stretch>
        </p:blipFill>
        <p:spPr>
          <a:xfrm>
            <a:off x="1715214" y="3694271"/>
            <a:ext cx="4452938" cy="1626989"/>
          </a:xfrm>
          <a:prstGeom prst="rect">
            <a:avLst/>
          </a:prstGeom>
        </p:spPr>
      </p:pic>
      <p:sp>
        <p:nvSpPr>
          <p:cNvPr id="9" name="Text 5"/>
          <p:cNvSpPr/>
          <p:nvPr/>
        </p:nvSpPr>
        <p:spPr>
          <a:xfrm>
            <a:off x="3882747" y="4355544"/>
            <a:ext cx="117753" cy="304443"/>
          </a:xfrm>
          <a:prstGeom prst="rect">
            <a:avLst/>
          </a:prstGeom>
          <a:noFill/>
          <a:ln/>
        </p:spPr>
        <p:txBody>
          <a:bodyPr wrap="none" lIns="0" tIns="0" rIns="0" bIns="0" rtlCol="0" anchor="t"/>
          <a:lstStyle/>
          <a:p>
            <a:pPr marL="0" indent="0" algn="ctr">
              <a:lnSpc>
                <a:spcPts val="2350"/>
              </a:lnSpc>
              <a:buNone/>
            </a:pPr>
            <a:r>
              <a:rPr lang="en-US" sz="1550" b="1" kern="0" spc="-16" dirty="0">
                <a:solidFill>
                  <a:srgbClr val="3D3838"/>
                </a:solidFill>
                <a:latin typeface="Calibri" panose="020F0502020204030204" pitchFamily="34" charset="0"/>
                <a:ea typeface="Montserrat Bold" pitchFamily="34" charset="-122"/>
                <a:cs typeface="Calibri" panose="020F0502020204030204" pitchFamily="34" charset="0"/>
              </a:rPr>
              <a:t>2</a:t>
            </a:r>
            <a:endParaRPr lang="en-US" sz="1550" dirty="0">
              <a:latin typeface="Calibri" panose="020F0502020204030204" pitchFamily="34" charset="0"/>
              <a:cs typeface="Calibri" panose="020F0502020204030204" pitchFamily="34" charset="0"/>
            </a:endParaRPr>
          </a:p>
        </p:txBody>
      </p:sp>
      <p:sp>
        <p:nvSpPr>
          <p:cNvPr id="10" name="Text 6"/>
          <p:cNvSpPr/>
          <p:nvPr/>
        </p:nvSpPr>
        <p:spPr>
          <a:xfrm>
            <a:off x="5217200" y="2712786"/>
            <a:ext cx="3057449" cy="265141"/>
          </a:xfrm>
          <a:prstGeom prst="rect">
            <a:avLst/>
          </a:prstGeom>
          <a:noFill/>
          <a:ln/>
        </p:spPr>
        <p:txBody>
          <a:bodyPr wrap="none" lIns="0" tIns="0" rIns="0" bIns="0" rtlCol="0" anchor="t"/>
          <a:lstStyle/>
          <a:p>
            <a:pPr marL="0" indent="0" algn="l">
              <a:lnSpc>
                <a:spcPts val="1800"/>
              </a:lnSpc>
              <a:buNone/>
            </a:pPr>
            <a:r>
              <a:rPr lang="en-US" b="1" kern="0" spc="-15" dirty="0">
                <a:solidFill>
                  <a:srgbClr val="3D3838"/>
                </a:solidFill>
                <a:latin typeface="Calibri" panose="020F0502020204030204" pitchFamily="34" charset="0"/>
                <a:ea typeface="Montserrat Bold" pitchFamily="34" charset="-122"/>
                <a:cs typeface="Calibri" panose="020F0502020204030204" pitchFamily="34" charset="0"/>
              </a:rPr>
              <a:t>Членство в научных обществах</a:t>
            </a:r>
            <a:endParaRPr lang="en-US" dirty="0">
              <a:latin typeface="Calibri" panose="020F0502020204030204" pitchFamily="34" charset="0"/>
              <a:cs typeface="Calibri" panose="020F0502020204030204" pitchFamily="34" charset="0"/>
            </a:endParaRPr>
          </a:p>
        </p:txBody>
      </p:sp>
      <p:sp>
        <p:nvSpPr>
          <p:cNvPr id="11" name="Text 7"/>
          <p:cNvSpPr/>
          <p:nvPr/>
        </p:nvSpPr>
        <p:spPr>
          <a:xfrm>
            <a:off x="5217200" y="3140754"/>
            <a:ext cx="5994139" cy="1697883"/>
          </a:xfrm>
          <a:prstGeom prst="rect">
            <a:avLst/>
          </a:prstGeom>
          <a:noFill/>
          <a:ln/>
        </p:spPr>
        <p:txBody>
          <a:bodyPr wrap="square" lIns="0" tIns="0" rIns="0" bIns="0" rtlCol="0" anchor="t"/>
          <a:lstStyle/>
          <a:p>
            <a:pPr marL="0" indent="0" algn="l">
              <a:lnSpc>
                <a:spcPts val="1900"/>
              </a:lnSpc>
              <a:buNone/>
            </a:pPr>
            <a:r>
              <a:rPr lang="en-US" dirty="0">
                <a:solidFill>
                  <a:srgbClr val="3D3838"/>
                </a:solidFill>
                <a:latin typeface="Calibri" panose="020F0502020204030204" pitchFamily="34" charset="0"/>
                <a:ea typeface="Source Sans Pro" pitchFamily="34" charset="-122"/>
                <a:cs typeface="Calibri" panose="020F0502020204030204" pitchFamily="34" charset="0"/>
              </a:rPr>
              <a:t>Гамалея был избран членом Российской академии наук, а также членом многих зарубежных научных обществ. Его имя было присвоено Институту эпидемиологии и микробиологии в Москве.</a:t>
            </a:r>
            <a:endParaRPr lang="en-US" dirty="0">
              <a:latin typeface="Calibri" panose="020F0502020204030204" pitchFamily="34" charset="0"/>
              <a:cs typeface="Calibri" panose="020F0502020204030204" pitchFamily="34" charset="0"/>
            </a:endParaRPr>
          </a:p>
        </p:txBody>
      </p:sp>
      <p:sp>
        <p:nvSpPr>
          <p:cNvPr id="12" name="Shape 8"/>
          <p:cNvSpPr/>
          <p:nvPr/>
        </p:nvSpPr>
        <p:spPr>
          <a:xfrm>
            <a:off x="6208633" y="5331976"/>
            <a:ext cx="7813000" cy="11430"/>
          </a:xfrm>
          <a:prstGeom prst="roundRect">
            <a:avLst>
              <a:gd name="adj" fmla="val 213110"/>
            </a:avLst>
          </a:prstGeom>
          <a:solidFill>
            <a:srgbClr val="D8D4D4"/>
          </a:solidFill>
          <a:ln/>
        </p:spPr>
      </p:sp>
      <p:pic>
        <p:nvPicPr>
          <p:cNvPr id="13" name="Image 2" descr="preencoded.png"/>
          <p:cNvPicPr>
            <a:picLocks noChangeAspect="1"/>
          </p:cNvPicPr>
          <p:nvPr/>
        </p:nvPicPr>
        <p:blipFill>
          <a:blip r:embed="rId5"/>
          <a:stretch>
            <a:fillRect/>
          </a:stretch>
        </p:blipFill>
        <p:spPr>
          <a:xfrm>
            <a:off x="601980" y="5361742"/>
            <a:ext cx="6679406" cy="1626989"/>
          </a:xfrm>
          <a:prstGeom prst="rect">
            <a:avLst/>
          </a:prstGeom>
        </p:spPr>
      </p:pic>
      <p:sp>
        <p:nvSpPr>
          <p:cNvPr id="14" name="Text 9"/>
          <p:cNvSpPr/>
          <p:nvPr/>
        </p:nvSpPr>
        <p:spPr>
          <a:xfrm>
            <a:off x="3882628" y="6023015"/>
            <a:ext cx="97750" cy="304443"/>
          </a:xfrm>
          <a:prstGeom prst="rect">
            <a:avLst/>
          </a:prstGeom>
          <a:noFill/>
          <a:ln/>
        </p:spPr>
        <p:txBody>
          <a:bodyPr wrap="none" lIns="0" tIns="0" rIns="0" bIns="0" rtlCol="0" anchor="t"/>
          <a:lstStyle/>
          <a:p>
            <a:pPr marL="0" indent="0" algn="ctr">
              <a:lnSpc>
                <a:spcPts val="2350"/>
              </a:lnSpc>
              <a:buNone/>
            </a:pPr>
            <a:r>
              <a:rPr lang="en-US" sz="1550" b="1" kern="0" spc="-16" dirty="0">
                <a:solidFill>
                  <a:srgbClr val="3D3838"/>
                </a:solidFill>
                <a:latin typeface="Calibri" panose="020F0502020204030204" pitchFamily="34" charset="0"/>
                <a:ea typeface="Montserrat Bold" pitchFamily="34" charset="-122"/>
                <a:cs typeface="Calibri" panose="020F0502020204030204" pitchFamily="34" charset="0"/>
              </a:rPr>
              <a:t>3</a:t>
            </a:r>
            <a:endParaRPr lang="en-US" sz="1550" dirty="0">
              <a:latin typeface="Calibri" panose="020F0502020204030204" pitchFamily="34" charset="0"/>
              <a:cs typeface="Calibri" panose="020F0502020204030204" pitchFamily="34" charset="0"/>
            </a:endParaRPr>
          </a:p>
        </p:txBody>
      </p:sp>
      <p:sp>
        <p:nvSpPr>
          <p:cNvPr id="15" name="Text 10"/>
          <p:cNvSpPr/>
          <p:nvPr/>
        </p:nvSpPr>
        <p:spPr>
          <a:xfrm>
            <a:off x="8274649" y="5559506"/>
            <a:ext cx="3662247" cy="237199"/>
          </a:xfrm>
          <a:prstGeom prst="rect">
            <a:avLst/>
          </a:prstGeom>
          <a:noFill/>
          <a:ln/>
        </p:spPr>
        <p:txBody>
          <a:bodyPr wrap="none" lIns="0" tIns="0" rIns="0" bIns="0" rtlCol="0" anchor="t"/>
          <a:lstStyle/>
          <a:p>
            <a:pPr marL="0" indent="0" algn="l">
              <a:lnSpc>
                <a:spcPts val="1800"/>
              </a:lnSpc>
              <a:buNone/>
            </a:pPr>
            <a:r>
              <a:rPr lang="en-US" b="1" kern="0" spc="-15" dirty="0">
                <a:solidFill>
                  <a:srgbClr val="3D3838"/>
                </a:solidFill>
                <a:latin typeface="Calibri" panose="020F0502020204030204" pitchFamily="34" charset="0"/>
                <a:ea typeface="Montserrat Bold" pitchFamily="34" charset="-122"/>
                <a:cs typeface="Calibri" panose="020F0502020204030204" pitchFamily="34" charset="0"/>
              </a:rPr>
              <a:t>Влияние на современную медицину</a:t>
            </a:r>
            <a:endParaRPr lang="en-US" dirty="0">
              <a:latin typeface="Calibri" panose="020F0502020204030204" pitchFamily="34" charset="0"/>
              <a:cs typeface="Calibri" panose="020F0502020204030204" pitchFamily="34" charset="0"/>
            </a:endParaRPr>
          </a:p>
        </p:txBody>
      </p:sp>
      <p:sp>
        <p:nvSpPr>
          <p:cNvPr id="16" name="Text 11"/>
          <p:cNvSpPr/>
          <p:nvPr/>
        </p:nvSpPr>
        <p:spPr>
          <a:xfrm>
            <a:off x="7012823" y="6099573"/>
            <a:ext cx="6887009" cy="1275262"/>
          </a:xfrm>
          <a:prstGeom prst="rect">
            <a:avLst/>
          </a:prstGeom>
          <a:noFill/>
          <a:ln/>
        </p:spPr>
        <p:txBody>
          <a:bodyPr wrap="square" lIns="0" tIns="0" rIns="0" bIns="0" rtlCol="0" anchor="t"/>
          <a:lstStyle/>
          <a:p>
            <a:pPr marL="0" indent="0" algn="l">
              <a:lnSpc>
                <a:spcPts val="1900"/>
              </a:lnSpc>
              <a:buNone/>
            </a:pPr>
            <a:r>
              <a:rPr lang="en-US" dirty="0">
                <a:solidFill>
                  <a:srgbClr val="3D3838"/>
                </a:solidFill>
                <a:latin typeface="Calibri" panose="020F0502020204030204" pitchFamily="34" charset="0"/>
                <a:ea typeface="Source Sans Pro" pitchFamily="34" charset="-122"/>
                <a:cs typeface="Calibri" panose="020F0502020204030204" pitchFamily="34" charset="0"/>
              </a:rPr>
              <a:t>Наследие Гамалеи остаётся актуальным и сегодня. Его работы в области иммунологии и вакцинопрофилактики продолжают служить основой для современных исследований и разработок в области здравоохранения. Гамалея – это имя, которое всегда будет ассоциироваться с победой над болезнями.</a:t>
            </a:r>
            <a:endParaRPr lang="en-US" dirty="0">
              <a:latin typeface="Calibri" panose="020F0502020204030204" pitchFamily="34" charset="0"/>
              <a:cs typeface="Calibri" panose="020F0502020204030204" pitchFamily="34" charset="0"/>
            </a:endParaRPr>
          </a:p>
        </p:txBody>
      </p:sp>
      <p:pic>
        <p:nvPicPr>
          <p:cNvPr id="19" name="Рисунок 18">
            <a:extLst>
              <a:ext uri="{FF2B5EF4-FFF2-40B4-BE49-F238E27FC236}">
                <a16:creationId xmlns:a16="http://schemas.microsoft.com/office/drawing/2014/main" id="{D71AF870-4F45-45B6-8932-8CF15B9ECB4A}"/>
              </a:ext>
            </a:extLst>
          </p:cNvPr>
          <p:cNvPicPr>
            <a:picLocks noChangeAspect="1"/>
          </p:cNvPicPr>
          <p:nvPr/>
        </p:nvPicPr>
        <p:blipFill>
          <a:blip r:embed="rId6"/>
          <a:stretch>
            <a:fillRect/>
          </a:stretch>
        </p:blipFill>
        <p:spPr>
          <a:xfrm>
            <a:off x="11333139" y="2647415"/>
            <a:ext cx="2688493" cy="2150761"/>
          </a:xfrm>
          <a:prstGeom prst="rect">
            <a:avLst/>
          </a:prstGeom>
        </p:spPr>
      </p:pic>
      <p:pic>
        <p:nvPicPr>
          <p:cNvPr id="20" name="Рисунок 19">
            <a:extLst>
              <a:ext uri="{FF2B5EF4-FFF2-40B4-BE49-F238E27FC236}">
                <a16:creationId xmlns:a16="http://schemas.microsoft.com/office/drawing/2014/main" id="{D3937A27-14B0-4BCD-BC60-AB768939C964}"/>
              </a:ext>
            </a:extLst>
          </p:cNvPr>
          <p:cNvPicPr>
            <a:picLocks noChangeAspect="1"/>
          </p:cNvPicPr>
          <p:nvPr/>
        </p:nvPicPr>
        <p:blipFill>
          <a:blip r:embed="rId7"/>
          <a:stretch>
            <a:fillRect/>
          </a:stretch>
        </p:blipFill>
        <p:spPr>
          <a:xfrm>
            <a:off x="489243" y="1002149"/>
            <a:ext cx="4339233" cy="3657135"/>
          </a:xfrm>
          <a:prstGeom prst="rect">
            <a:avLst/>
          </a:prstGeom>
        </p:spPr>
      </p:pic>
      <p:pic>
        <p:nvPicPr>
          <p:cNvPr id="22" name="Рисунок 21">
            <a:extLst>
              <a:ext uri="{FF2B5EF4-FFF2-40B4-BE49-F238E27FC236}">
                <a16:creationId xmlns:a16="http://schemas.microsoft.com/office/drawing/2014/main" id="{EE30E50E-9129-4964-BF6F-109C07FA6AB5}"/>
              </a:ext>
            </a:extLst>
          </p:cNvPr>
          <p:cNvPicPr>
            <a:picLocks noChangeAspect="1"/>
          </p:cNvPicPr>
          <p:nvPr/>
        </p:nvPicPr>
        <p:blipFill>
          <a:blip r:embed="rId8"/>
          <a:stretch>
            <a:fillRect/>
          </a:stretch>
        </p:blipFill>
        <p:spPr>
          <a:xfrm>
            <a:off x="2387963" y="4878677"/>
            <a:ext cx="4066347" cy="29787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0"/>
          <p:cNvSpPr/>
          <p:nvPr/>
        </p:nvSpPr>
        <p:spPr>
          <a:xfrm>
            <a:off x="818836" y="89452"/>
            <a:ext cx="2898399" cy="514847"/>
          </a:xfrm>
          <a:prstGeom prst="rect">
            <a:avLst/>
          </a:prstGeom>
          <a:noFill/>
          <a:ln/>
        </p:spPr>
        <p:txBody>
          <a:bodyPr wrap="none" lIns="0" tIns="0" rIns="0" bIns="0" rtlCol="0" anchor="t"/>
          <a:lstStyle/>
          <a:p>
            <a:pPr marL="0" indent="0">
              <a:lnSpc>
                <a:spcPts val="4750"/>
              </a:lnSpc>
              <a:buNone/>
            </a:pPr>
            <a:r>
              <a:rPr lang="en-US" sz="3200" b="1" kern="0" spc="-38" dirty="0">
                <a:solidFill>
                  <a:srgbClr val="000000"/>
                </a:solidFill>
                <a:latin typeface="Calibri" panose="020F0502020204030204" pitchFamily="34" charset="0"/>
                <a:ea typeface="Montserrat Bold" pitchFamily="34" charset="-122"/>
                <a:cs typeface="Calibri" panose="020F0502020204030204" pitchFamily="34" charset="0"/>
              </a:rPr>
              <a:t>Личная жизнь</a:t>
            </a:r>
            <a:endParaRPr lang="en-US" sz="3200" dirty="0">
              <a:latin typeface="Calibri" panose="020F0502020204030204" pitchFamily="34" charset="0"/>
              <a:cs typeface="Calibri" panose="020F0502020204030204" pitchFamily="34" charset="0"/>
            </a:endParaRPr>
          </a:p>
        </p:txBody>
      </p:sp>
      <p:sp>
        <p:nvSpPr>
          <p:cNvPr id="4" name="Shape 1"/>
          <p:cNvSpPr/>
          <p:nvPr/>
        </p:nvSpPr>
        <p:spPr>
          <a:xfrm>
            <a:off x="750689" y="4253946"/>
            <a:ext cx="4233386" cy="3548271"/>
          </a:xfrm>
          <a:prstGeom prst="roundRect">
            <a:avLst>
              <a:gd name="adj" fmla="val 936"/>
            </a:avLst>
          </a:prstGeom>
          <a:solidFill>
            <a:srgbClr val="F2EEEE"/>
          </a:solidFill>
          <a:ln/>
        </p:spPr>
      </p:sp>
      <p:sp>
        <p:nvSpPr>
          <p:cNvPr id="5" name="Text 2"/>
          <p:cNvSpPr/>
          <p:nvPr/>
        </p:nvSpPr>
        <p:spPr>
          <a:xfrm>
            <a:off x="965121" y="3836504"/>
            <a:ext cx="2437567" cy="278294"/>
          </a:xfrm>
          <a:prstGeom prst="rect">
            <a:avLst/>
          </a:prstGeom>
          <a:noFill/>
          <a:ln/>
        </p:spPr>
        <p:txBody>
          <a:bodyPr wrap="none" lIns="0" tIns="0" rIns="0" bIns="0" rtlCol="0" anchor="t"/>
          <a:lstStyle/>
          <a:p>
            <a:pPr marL="0" indent="0">
              <a:lnSpc>
                <a:spcPts val="2350"/>
              </a:lnSpc>
              <a:buNone/>
            </a:pPr>
            <a:r>
              <a:rPr lang="en-US" sz="1900" b="1" kern="0" spc="-19" dirty="0">
                <a:solidFill>
                  <a:srgbClr val="3D3838"/>
                </a:solidFill>
                <a:latin typeface="Calibri" panose="020F0502020204030204" pitchFamily="34" charset="0"/>
                <a:ea typeface="Montserrat Bold" pitchFamily="34" charset="-122"/>
                <a:cs typeface="Calibri" panose="020F0502020204030204" pitchFamily="34" charset="0"/>
              </a:rPr>
              <a:t>Семья</a:t>
            </a:r>
            <a:endParaRPr lang="en-US" sz="1900" dirty="0">
              <a:latin typeface="Calibri" panose="020F0502020204030204" pitchFamily="34" charset="0"/>
              <a:cs typeface="Calibri" panose="020F0502020204030204" pitchFamily="34" charset="0"/>
            </a:endParaRPr>
          </a:p>
        </p:txBody>
      </p:sp>
      <p:sp>
        <p:nvSpPr>
          <p:cNvPr id="6" name="Text 3"/>
          <p:cNvSpPr/>
          <p:nvPr/>
        </p:nvSpPr>
        <p:spPr>
          <a:xfrm>
            <a:off x="965122" y="4273826"/>
            <a:ext cx="3857528" cy="3655523"/>
          </a:xfrm>
          <a:prstGeom prst="rect">
            <a:avLst/>
          </a:prstGeom>
          <a:noFill/>
          <a:ln/>
        </p:spPr>
        <p:txBody>
          <a:bodyPr wrap="square" lIns="0" tIns="0" rIns="0" bIns="0" rtlCol="0" anchor="t"/>
          <a:lstStyle/>
          <a:p>
            <a:pPr marL="0" indent="0">
              <a:lnSpc>
                <a:spcPts val="2500"/>
              </a:lnSpc>
              <a:buNone/>
            </a:pPr>
            <a:r>
              <a:rPr lang="ru-RU" sz="1700" dirty="0">
                <a:solidFill>
                  <a:srgbClr val="3D3838"/>
                </a:solidFill>
                <a:latin typeface="Calibri" panose="020F0502020204030204" pitchFamily="34" charset="0"/>
                <a:ea typeface="Source Sans Pro" pitchFamily="34" charset="-122"/>
                <a:cs typeface="Calibri" panose="020F0502020204030204" pitchFamily="34" charset="0"/>
              </a:rPr>
              <a:t>Николай Федорович был женат. Его жена Анна Николаевна была</a:t>
            </a:r>
            <a:r>
              <a:rPr lang="en-US" sz="17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700" dirty="0">
                <a:solidFill>
                  <a:srgbClr val="3D3838"/>
                </a:solidFill>
                <a:latin typeface="Calibri" panose="020F0502020204030204" pitchFamily="34" charset="0"/>
                <a:ea typeface="Source Sans Pro" pitchFamily="34" charset="-122"/>
                <a:cs typeface="Calibri" panose="020F0502020204030204" pitchFamily="34" charset="0"/>
              </a:rPr>
              <a:t>верным другом и соратником в его научной карьере</a:t>
            </a:r>
            <a:r>
              <a:rPr lang="en-US" sz="17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700" dirty="0">
                <a:solidFill>
                  <a:srgbClr val="3D3838"/>
                </a:solidFill>
                <a:latin typeface="Calibri" panose="020F0502020204030204" pitchFamily="34" charset="0"/>
                <a:ea typeface="Source Sans Pro" pitchFamily="34" charset="-122"/>
                <a:cs typeface="Calibri" panose="020F0502020204030204" pitchFamily="34" charset="0"/>
              </a:rPr>
              <a:t>В 1888 году, чтобы проверить свои научные предположения по обеззараживанию холерного вибриона, Гамалея вместе с женой выпил препарат возбудителей холеры. Все закончилось благополучно: супруги не только не умерли, но и не заболели, и произвели на свет пятерых детей.  </a:t>
            </a:r>
            <a:endParaRPr lang="en-US" sz="1700" dirty="0">
              <a:latin typeface="Calibri" panose="020F0502020204030204" pitchFamily="34" charset="0"/>
              <a:cs typeface="Calibri" panose="020F0502020204030204" pitchFamily="34" charset="0"/>
            </a:endParaRPr>
          </a:p>
        </p:txBody>
      </p:sp>
      <p:sp>
        <p:nvSpPr>
          <p:cNvPr id="7" name="Shape 4"/>
          <p:cNvSpPr/>
          <p:nvPr/>
        </p:nvSpPr>
        <p:spPr>
          <a:xfrm>
            <a:off x="5198507" y="4273817"/>
            <a:ext cx="4233386" cy="3528399"/>
          </a:xfrm>
          <a:prstGeom prst="roundRect">
            <a:avLst>
              <a:gd name="adj" fmla="val 936"/>
            </a:avLst>
          </a:prstGeom>
          <a:solidFill>
            <a:srgbClr val="F2EEEE"/>
          </a:solidFill>
          <a:ln/>
        </p:spPr>
      </p:sp>
      <p:sp>
        <p:nvSpPr>
          <p:cNvPr id="8" name="Text 5"/>
          <p:cNvSpPr/>
          <p:nvPr/>
        </p:nvSpPr>
        <p:spPr>
          <a:xfrm>
            <a:off x="5412938" y="3836501"/>
            <a:ext cx="2437567" cy="278295"/>
          </a:xfrm>
          <a:prstGeom prst="rect">
            <a:avLst/>
          </a:prstGeom>
          <a:noFill/>
          <a:ln/>
        </p:spPr>
        <p:txBody>
          <a:bodyPr wrap="none" lIns="0" tIns="0" rIns="0" bIns="0" rtlCol="0" anchor="t"/>
          <a:lstStyle/>
          <a:p>
            <a:pPr marL="0" indent="0">
              <a:lnSpc>
                <a:spcPts val="2350"/>
              </a:lnSpc>
              <a:buNone/>
            </a:pPr>
            <a:r>
              <a:rPr lang="en-US" sz="1900" b="1" kern="0" spc="-19" dirty="0">
                <a:solidFill>
                  <a:srgbClr val="3D3838"/>
                </a:solidFill>
                <a:latin typeface="Calibri" panose="020F0502020204030204" pitchFamily="34" charset="0"/>
                <a:ea typeface="Montserrat Bold" pitchFamily="34" charset="-122"/>
                <a:cs typeface="Calibri" panose="020F0502020204030204" pitchFamily="34" charset="0"/>
              </a:rPr>
              <a:t>Интересы</a:t>
            </a:r>
            <a:endParaRPr lang="en-US" sz="1900" dirty="0">
              <a:latin typeface="Calibri" panose="020F0502020204030204" pitchFamily="34" charset="0"/>
              <a:cs typeface="Calibri" panose="020F0502020204030204" pitchFamily="34" charset="0"/>
            </a:endParaRPr>
          </a:p>
        </p:txBody>
      </p:sp>
      <p:sp>
        <p:nvSpPr>
          <p:cNvPr id="9" name="Text 6"/>
          <p:cNvSpPr/>
          <p:nvPr/>
        </p:nvSpPr>
        <p:spPr>
          <a:xfrm>
            <a:off x="5412938" y="4591878"/>
            <a:ext cx="3804523" cy="2077278"/>
          </a:xfrm>
          <a:prstGeom prst="rect">
            <a:avLst/>
          </a:prstGeom>
          <a:noFill/>
          <a:ln/>
        </p:spPr>
        <p:txBody>
          <a:bodyPr wrap="square" lIns="0" tIns="0" rIns="0" bIns="0" rtlCol="0" anchor="t"/>
          <a:lstStyle/>
          <a:p>
            <a:pPr marL="0" indent="0">
              <a:lnSpc>
                <a:spcPts val="2500"/>
              </a:lnSpc>
              <a:buNone/>
            </a:pPr>
            <a:r>
              <a:rPr lang="ru-RU" sz="1700" dirty="0">
                <a:solidFill>
                  <a:srgbClr val="3D3838"/>
                </a:solidFill>
                <a:latin typeface="Calibri" panose="020F0502020204030204" pitchFamily="34" charset="0"/>
                <a:ea typeface="Source Sans Pro" pitchFamily="34" charset="-122"/>
                <a:cs typeface="Calibri" panose="020F0502020204030204" pitchFamily="34" charset="0"/>
              </a:rPr>
              <a:t>В 85 лет, занимаясь исследованием туберкулеза, профессор и академик Гамалея открыл, что вещество </a:t>
            </a:r>
            <a:r>
              <a:rPr lang="ru-RU" sz="1700" dirty="0" err="1">
                <a:solidFill>
                  <a:srgbClr val="3D3838"/>
                </a:solidFill>
                <a:latin typeface="Calibri" panose="020F0502020204030204" pitchFamily="34" charset="0"/>
                <a:ea typeface="Source Sans Pro" pitchFamily="34" charset="-122"/>
                <a:cs typeface="Calibri" panose="020F0502020204030204" pitchFamily="34" charset="0"/>
              </a:rPr>
              <a:t>микол</a:t>
            </a:r>
            <a:r>
              <a:rPr lang="ru-RU" sz="1700" dirty="0">
                <a:solidFill>
                  <a:srgbClr val="3D3838"/>
                </a:solidFill>
                <a:latin typeface="Calibri" panose="020F0502020204030204" pitchFamily="34" charset="0"/>
                <a:ea typeface="Source Sans Pro" pitchFamily="34" charset="-122"/>
                <a:cs typeface="Calibri" panose="020F0502020204030204" pitchFamily="34" charset="0"/>
              </a:rPr>
              <a:t> способно побеждать палочку Коха. Он заразил себя туберкулезом — и, приняв </a:t>
            </a:r>
            <a:r>
              <a:rPr lang="ru-RU" sz="1700" dirty="0" err="1">
                <a:solidFill>
                  <a:srgbClr val="3D3838"/>
                </a:solidFill>
                <a:latin typeface="Calibri" panose="020F0502020204030204" pitchFamily="34" charset="0"/>
                <a:ea typeface="Source Sans Pro" pitchFamily="34" charset="-122"/>
                <a:cs typeface="Calibri" panose="020F0502020204030204" pitchFamily="34" charset="0"/>
              </a:rPr>
              <a:t>микол</a:t>
            </a:r>
            <a:r>
              <a:rPr lang="ru-RU" sz="1700" dirty="0">
                <a:solidFill>
                  <a:srgbClr val="3D3838"/>
                </a:solidFill>
                <a:latin typeface="Calibri" panose="020F0502020204030204" pitchFamily="34" charset="0"/>
                <a:ea typeface="Source Sans Pro" pitchFamily="34" charset="-122"/>
                <a:cs typeface="Calibri" panose="020F0502020204030204" pitchFamily="34" charset="0"/>
              </a:rPr>
              <a:t>, избежал развития болезни. </a:t>
            </a:r>
          </a:p>
        </p:txBody>
      </p:sp>
      <p:sp>
        <p:nvSpPr>
          <p:cNvPr id="10" name="Shape 7"/>
          <p:cNvSpPr/>
          <p:nvPr/>
        </p:nvSpPr>
        <p:spPr>
          <a:xfrm>
            <a:off x="9646324" y="4015821"/>
            <a:ext cx="4347971" cy="3786396"/>
          </a:xfrm>
          <a:prstGeom prst="roundRect">
            <a:avLst>
              <a:gd name="adj" fmla="val 936"/>
            </a:avLst>
          </a:prstGeom>
          <a:solidFill>
            <a:srgbClr val="F2EEEE"/>
          </a:solidFill>
          <a:ln/>
        </p:spPr>
      </p:sp>
      <p:sp>
        <p:nvSpPr>
          <p:cNvPr id="11" name="Text 8"/>
          <p:cNvSpPr/>
          <p:nvPr/>
        </p:nvSpPr>
        <p:spPr>
          <a:xfrm>
            <a:off x="9860756" y="3419061"/>
            <a:ext cx="2437567" cy="278295"/>
          </a:xfrm>
          <a:prstGeom prst="rect">
            <a:avLst/>
          </a:prstGeom>
          <a:noFill/>
          <a:ln/>
        </p:spPr>
        <p:txBody>
          <a:bodyPr wrap="none" lIns="0" tIns="0" rIns="0" bIns="0" rtlCol="0" anchor="t"/>
          <a:lstStyle/>
          <a:p>
            <a:pPr marL="0" indent="0">
              <a:lnSpc>
                <a:spcPts val="2350"/>
              </a:lnSpc>
              <a:buNone/>
            </a:pPr>
            <a:r>
              <a:rPr lang="en-US" sz="1900" b="1" kern="0" spc="-19" dirty="0">
                <a:solidFill>
                  <a:srgbClr val="3D3838"/>
                </a:solidFill>
                <a:latin typeface="Calibri" panose="020F0502020204030204" pitchFamily="34" charset="0"/>
                <a:ea typeface="Montserrat Bold" pitchFamily="34" charset="-122"/>
                <a:cs typeface="Calibri" panose="020F0502020204030204" pitchFamily="34" charset="0"/>
              </a:rPr>
              <a:t>Личность</a:t>
            </a:r>
            <a:endParaRPr lang="en-US" sz="1900" dirty="0">
              <a:latin typeface="Calibri" panose="020F0502020204030204" pitchFamily="34" charset="0"/>
              <a:cs typeface="Calibri" panose="020F0502020204030204" pitchFamily="34" charset="0"/>
            </a:endParaRPr>
          </a:p>
        </p:txBody>
      </p:sp>
      <p:sp>
        <p:nvSpPr>
          <p:cNvPr id="12" name="Text 9"/>
          <p:cNvSpPr/>
          <p:nvPr/>
        </p:nvSpPr>
        <p:spPr>
          <a:xfrm>
            <a:off x="9860756" y="4059389"/>
            <a:ext cx="3914879" cy="3365468"/>
          </a:xfrm>
          <a:prstGeom prst="rect">
            <a:avLst/>
          </a:prstGeom>
          <a:noFill/>
          <a:ln/>
        </p:spPr>
        <p:txBody>
          <a:bodyPr wrap="square" lIns="0" tIns="0" rIns="0" bIns="0" rtlCol="0" anchor="t"/>
          <a:lstStyle/>
          <a:p>
            <a:pPr marL="0" indent="0">
              <a:lnSpc>
                <a:spcPts val="2500"/>
              </a:lnSpc>
              <a:buNone/>
            </a:pPr>
            <a:r>
              <a:rPr lang="ru-RU" sz="1700" dirty="0">
                <a:solidFill>
                  <a:srgbClr val="3D3838"/>
                </a:solidFill>
                <a:latin typeface="Calibri" panose="020F0502020204030204" pitchFamily="34" charset="0"/>
                <a:ea typeface="Source Sans Pro" pitchFamily="34" charset="-122"/>
                <a:cs typeface="Calibri" panose="020F0502020204030204" pitchFamily="34" charset="0"/>
              </a:rPr>
              <a:t>В последней научной статье, написанной ученым в 92 года, Николай Фёдорович написал: «Высшая радость для учёного — сознавать, что его труды приносят пользу человеку».</a:t>
            </a:r>
          </a:p>
          <a:p>
            <a:pPr marL="0" indent="0">
              <a:lnSpc>
                <a:spcPts val="2500"/>
              </a:lnSpc>
              <a:buNone/>
            </a:pPr>
            <a:r>
              <a:rPr lang="ru-RU" sz="1700" dirty="0">
                <a:solidFill>
                  <a:srgbClr val="3D3838"/>
                </a:solidFill>
                <a:latin typeface="Calibri" panose="020F0502020204030204" pitchFamily="34" charset="0"/>
                <a:ea typeface="Source Sans Pro" pitchFamily="34" charset="-122"/>
                <a:cs typeface="Calibri" panose="020F0502020204030204" pitchFamily="34" charset="0"/>
              </a:rPr>
              <a:t>Гамалея</a:t>
            </a:r>
            <a:r>
              <a:rPr lang="en-US" sz="1700" dirty="0">
                <a:solidFill>
                  <a:srgbClr val="3D3838"/>
                </a:solidFill>
                <a:latin typeface="Calibri" panose="020F0502020204030204" pitchFamily="34" charset="0"/>
                <a:ea typeface="Source Sans Pro" pitchFamily="34" charset="-122"/>
                <a:cs typeface="Calibri" panose="020F0502020204030204" pitchFamily="34" charset="0"/>
              </a:rPr>
              <a:t> был человеком широкой эрудиции, талантливым учёным и </a:t>
            </a:r>
            <a:r>
              <a:rPr lang="ru-RU" sz="1700" dirty="0">
                <a:solidFill>
                  <a:srgbClr val="3D3838"/>
                </a:solidFill>
                <a:latin typeface="Calibri" panose="020F0502020204030204" pitchFamily="34" charset="0"/>
                <a:ea typeface="Source Sans Pro" pitchFamily="34" charset="-122"/>
                <a:cs typeface="Calibri" panose="020F0502020204030204" pitchFamily="34" charset="0"/>
              </a:rPr>
              <a:t>педагогом. Николай Федорович</a:t>
            </a:r>
            <a:r>
              <a:rPr lang="en-US" sz="1700" dirty="0">
                <a:solidFill>
                  <a:srgbClr val="3D3838"/>
                </a:solidFill>
                <a:latin typeface="Calibri" panose="020F0502020204030204" pitchFamily="34" charset="0"/>
                <a:ea typeface="Source Sans Pro" pitchFamily="34" charset="-122"/>
                <a:cs typeface="Calibri" panose="020F0502020204030204" pitchFamily="34" charset="0"/>
              </a:rPr>
              <a:t> всю жизнь посвятил служению науке и </a:t>
            </a:r>
            <a:r>
              <a:rPr lang="ru-RU" sz="1700" dirty="0">
                <a:solidFill>
                  <a:srgbClr val="3D3838"/>
                </a:solidFill>
                <a:latin typeface="Calibri" panose="020F0502020204030204" pitchFamily="34" charset="0"/>
                <a:ea typeface="Source Sans Pro" pitchFamily="34" charset="-122"/>
                <a:cs typeface="Calibri" panose="020F0502020204030204" pitchFamily="34" charset="0"/>
              </a:rPr>
              <a:t>здоровью</a:t>
            </a:r>
            <a:r>
              <a:rPr lang="en-US" sz="1700" dirty="0">
                <a:solidFill>
                  <a:srgbClr val="3D3838"/>
                </a:solidFill>
                <a:latin typeface="Calibri" panose="020F0502020204030204" pitchFamily="34" charset="0"/>
                <a:ea typeface="Source Sans Pro" pitchFamily="34" charset="-122"/>
                <a:cs typeface="Calibri" panose="020F0502020204030204" pitchFamily="34" charset="0"/>
              </a:rPr>
              <a:t> </a:t>
            </a:r>
            <a:r>
              <a:rPr lang="ru-RU" sz="1700" dirty="0">
                <a:solidFill>
                  <a:srgbClr val="3D3838"/>
                </a:solidFill>
                <a:latin typeface="Calibri" panose="020F0502020204030204" pitchFamily="34" charset="0"/>
                <a:ea typeface="Source Sans Pro" pitchFamily="34" charset="-122"/>
                <a:cs typeface="Calibri" panose="020F0502020204030204" pitchFamily="34" charset="0"/>
              </a:rPr>
              <a:t>людей</a:t>
            </a:r>
            <a:r>
              <a:rPr lang="en-US" sz="1700" dirty="0">
                <a:solidFill>
                  <a:srgbClr val="3D3838"/>
                </a:solidFill>
                <a:latin typeface="Calibri" panose="020F0502020204030204" pitchFamily="34" charset="0"/>
                <a:ea typeface="Source Sans Pro" pitchFamily="34" charset="-122"/>
                <a:cs typeface="Calibri" panose="020F0502020204030204" pitchFamily="34" charset="0"/>
              </a:rPr>
              <a:t>.</a:t>
            </a:r>
            <a:endParaRPr lang="en-US" sz="1700" dirty="0">
              <a:latin typeface="Calibri" panose="020F0502020204030204" pitchFamily="34" charset="0"/>
              <a:cs typeface="Calibri" panose="020F0502020204030204" pitchFamily="34" charset="0"/>
            </a:endParaRPr>
          </a:p>
        </p:txBody>
      </p:sp>
      <p:pic>
        <p:nvPicPr>
          <p:cNvPr id="13" name="Рисунок 12">
            <a:extLst>
              <a:ext uri="{FF2B5EF4-FFF2-40B4-BE49-F238E27FC236}">
                <a16:creationId xmlns:a16="http://schemas.microsoft.com/office/drawing/2014/main" id="{71B06A1A-4C8D-4410-AA22-98C24F7E551E}"/>
              </a:ext>
            </a:extLst>
          </p:cNvPr>
          <p:cNvPicPr>
            <a:picLocks noChangeAspect="1"/>
          </p:cNvPicPr>
          <p:nvPr/>
        </p:nvPicPr>
        <p:blipFill>
          <a:blip r:embed="rId3"/>
          <a:stretch>
            <a:fillRect/>
          </a:stretch>
        </p:blipFill>
        <p:spPr>
          <a:xfrm>
            <a:off x="5412939" y="864704"/>
            <a:ext cx="3804522" cy="2812775"/>
          </a:xfrm>
          <a:prstGeom prst="rect">
            <a:avLst/>
          </a:prstGeom>
        </p:spPr>
      </p:pic>
      <p:pic>
        <p:nvPicPr>
          <p:cNvPr id="14" name="Рисунок 13">
            <a:extLst>
              <a:ext uri="{FF2B5EF4-FFF2-40B4-BE49-F238E27FC236}">
                <a16:creationId xmlns:a16="http://schemas.microsoft.com/office/drawing/2014/main" id="{D9E66D89-481E-4446-8E00-2ABD977B32F6}"/>
              </a:ext>
            </a:extLst>
          </p:cNvPr>
          <p:cNvPicPr>
            <a:picLocks noChangeAspect="1"/>
          </p:cNvPicPr>
          <p:nvPr/>
        </p:nvPicPr>
        <p:blipFill>
          <a:blip r:embed="rId4"/>
          <a:stretch>
            <a:fillRect/>
          </a:stretch>
        </p:blipFill>
        <p:spPr>
          <a:xfrm>
            <a:off x="750689" y="864704"/>
            <a:ext cx="4149302" cy="2832653"/>
          </a:xfrm>
          <a:prstGeom prst="rect">
            <a:avLst/>
          </a:prstGeom>
        </p:spPr>
      </p:pic>
      <p:pic>
        <p:nvPicPr>
          <p:cNvPr id="15" name="Рисунок 14">
            <a:extLst>
              <a:ext uri="{FF2B5EF4-FFF2-40B4-BE49-F238E27FC236}">
                <a16:creationId xmlns:a16="http://schemas.microsoft.com/office/drawing/2014/main" id="{BF7279AA-C3D4-4858-A544-113FC67FD253}"/>
              </a:ext>
            </a:extLst>
          </p:cNvPr>
          <p:cNvPicPr>
            <a:picLocks noChangeAspect="1"/>
          </p:cNvPicPr>
          <p:nvPr/>
        </p:nvPicPr>
        <p:blipFill>
          <a:blip r:embed="rId5"/>
          <a:stretch>
            <a:fillRect/>
          </a:stretch>
        </p:blipFill>
        <p:spPr>
          <a:xfrm>
            <a:off x="9860755" y="974035"/>
            <a:ext cx="3914880" cy="21265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3" name="Text 0"/>
          <p:cNvSpPr/>
          <p:nvPr/>
        </p:nvSpPr>
        <p:spPr>
          <a:xfrm>
            <a:off x="569714" y="318052"/>
            <a:ext cx="4118015" cy="587633"/>
          </a:xfrm>
          <a:prstGeom prst="rect">
            <a:avLst/>
          </a:prstGeom>
          <a:noFill/>
          <a:ln/>
        </p:spPr>
        <p:txBody>
          <a:bodyPr wrap="none" lIns="0" tIns="0" rIns="0" bIns="0" rtlCol="0" anchor="t"/>
          <a:lstStyle/>
          <a:p>
            <a:pPr marL="0" indent="0">
              <a:lnSpc>
                <a:spcPts val="3600"/>
              </a:lnSpc>
              <a:buNone/>
            </a:pPr>
            <a:r>
              <a:rPr lang="en-US" sz="3600" b="1" kern="0" spc="-29" dirty="0">
                <a:solidFill>
                  <a:srgbClr val="000000"/>
                </a:solidFill>
                <a:latin typeface="Calibri" panose="020F0502020204030204" pitchFamily="34" charset="0"/>
                <a:ea typeface="Montserrat Bold" pitchFamily="34" charset="-122"/>
                <a:cs typeface="Calibri" panose="020F0502020204030204" pitchFamily="34" charset="0"/>
              </a:rPr>
              <a:t>Наследие и влияние</a:t>
            </a:r>
            <a:endParaRPr lang="en-US" sz="3600" dirty="0">
              <a:latin typeface="Calibri" panose="020F0502020204030204" pitchFamily="34" charset="0"/>
              <a:cs typeface="Calibri" panose="020F0502020204030204" pitchFamily="34" charset="0"/>
            </a:endParaRPr>
          </a:p>
        </p:txBody>
      </p:sp>
      <p:sp>
        <p:nvSpPr>
          <p:cNvPr id="4" name="Text 1"/>
          <p:cNvSpPr/>
          <p:nvPr/>
        </p:nvSpPr>
        <p:spPr>
          <a:xfrm>
            <a:off x="4489056" y="1252777"/>
            <a:ext cx="4085230" cy="462558"/>
          </a:xfrm>
          <a:prstGeom prst="rect">
            <a:avLst/>
          </a:prstGeom>
          <a:noFill/>
          <a:ln/>
        </p:spPr>
        <p:txBody>
          <a:bodyPr wrap="none" lIns="0" tIns="0" rIns="0" bIns="0" rtlCol="0" anchor="t"/>
          <a:lstStyle/>
          <a:p>
            <a:pPr marL="0" indent="0" algn="ctr">
              <a:lnSpc>
                <a:spcPts val="4200"/>
              </a:lnSpc>
              <a:buNone/>
            </a:pPr>
            <a:r>
              <a:rPr lang="en-US" sz="4200" b="1" kern="0" spc="-42" dirty="0">
                <a:solidFill>
                  <a:srgbClr val="3D3838"/>
                </a:solidFill>
                <a:latin typeface="Calibri" panose="020F0502020204030204" pitchFamily="34" charset="0"/>
                <a:ea typeface="Montserrat Bold" pitchFamily="34" charset="-122"/>
                <a:cs typeface="Calibri" panose="020F0502020204030204" pitchFamily="34" charset="0"/>
              </a:rPr>
              <a:t>100</a:t>
            </a:r>
            <a:endParaRPr lang="en-US" sz="4200" dirty="0">
              <a:latin typeface="Calibri" panose="020F0502020204030204" pitchFamily="34" charset="0"/>
              <a:cs typeface="Calibri" panose="020F0502020204030204" pitchFamily="34" charset="0"/>
            </a:endParaRPr>
          </a:p>
        </p:txBody>
      </p:sp>
      <p:sp>
        <p:nvSpPr>
          <p:cNvPr id="5" name="Text 2"/>
          <p:cNvSpPr/>
          <p:nvPr/>
        </p:nvSpPr>
        <p:spPr>
          <a:xfrm>
            <a:off x="5693822" y="1970694"/>
            <a:ext cx="1849993" cy="191897"/>
          </a:xfrm>
          <a:prstGeom prst="rect">
            <a:avLst/>
          </a:prstGeom>
          <a:noFill/>
          <a:ln/>
        </p:spPr>
        <p:txBody>
          <a:bodyPr wrap="none" lIns="0" tIns="0" rIns="0" bIns="0" rtlCol="0" anchor="t"/>
          <a:lstStyle/>
          <a:p>
            <a:pPr marL="0" indent="0" algn="ctr">
              <a:lnSpc>
                <a:spcPts val="1800"/>
              </a:lnSpc>
              <a:buNone/>
            </a:pPr>
            <a:r>
              <a:rPr lang="en-US" b="1" kern="0" spc="-15" dirty="0">
                <a:solidFill>
                  <a:srgbClr val="3D3838"/>
                </a:solidFill>
                <a:latin typeface="Calibri" panose="020F0502020204030204" pitchFamily="34" charset="0"/>
                <a:ea typeface="Montserrat Bold" pitchFamily="34" charset="-122"/>
                <a:cs typeface="Calibri" panose="020F0502020204030204" pitchFamily="34" charset="0"/>
              </a:rPr>
              <a:t>Научные труды</a:t>
            </a:r>
            <a:endParaRPr lang="en-US" dirty="0">
              <a:latin typeface="Calibri" panose="020F0502020204030204" pitchFamily="34" charset="0"/>
              <a:cs typeface="Calibri" panose="020F0502020204030204" pitchFamily="34" charset="0"/>
            </a:endParaRPr>
          </a:p>
        </p:txBody>
      </p:sp>
      <p:sp>
        <p:nvSpPr>
          <p:cNvPr id="6" name="Text 3"/>
          <p:cNvSpPr/>
          <p:nvPr/>
        </p:nvSpPr>
        <p:spPr>
          <a:xfrm>
            <a:off x="4687728" y="2311684"/>
            <a:ext cx="4194974" cy="1449890"/>
          </a:xfrm>
          <a:prstGeom prst="rect">
            <a:avLst/>
          </a:prstGeom>
          <a:noFill/>
          <a:ln/>
        </p:spPr>
        <p:txBody>
          <a:bodyPr wrap="square" lIns="0" tIns="0" rIns="0" bIns="0" rtlCol="0" anchor="t"/>
          <a:lstStyle/>
          <a:p>
            <a:pPr marL="0" indent="0" algn="ctr">
              <a:lnSpc>
                <a:spcPts val="1900"/>
              </a:lnSpc>
              <a:buNone/>
            </a:pPr>
            <a:r>
              <a:rPr lang="en-US" sz="1600" dirty="0">
                <a:solidFill>
                  <a:srgbClr val="3D3838"/>
                </a:solidFill>
                <a:latin typeface="Calibri" panose="020F0502020204030204" pitchFamily="34" charset="0"/>
                <a:ea typeface="Source Sans Pro" pitchFamily="34" charset="-122"/>
                <a:cs typeface="Calibri" panose="020F0502020204030204" pitchFamily="34" charset="0"/>
              </a:rPr>
              <a:t>Гамалея оставил после себя более 100 научных работ, которые стали классическими в области инфекционных заболеваний и иммунологии. Его труды продолжают изучать студенты и учёные по всему миру.</a:t>
            </a:r>
            <a:endParaRPr lang="en-US" sz="1600" dirty="0">
              <a:latin typeface="Calibri" panose="020F0502020204030204" pitchFamily="34" charset="0"/>
              <a:cs typeface="Calibri" panose="020F0502020204030204" pitchFamily="34" charset="0"/>
            </a:endParaRPr>
          </a:p>
        </p:txBody>
      </p:sp>
      <p:sp>
        <p:nvSpPr>
          <p:cNvPr id="7" name="Text 4"/>
          <p:cNvSpPr/>
          <p:nvPr/>
        </p:nvSpPr>
        <p:spPr>
          <a:xfrm>
            <a:off x="569714" y="3110997"/>
            <a:ext cx="3892956" cy="650576"/>
          </a:xfrm>
          <a:prstGeom prst="rect">
            <a:avLst/>
          </a:prstGeom>
          <a:noFill/>
          <a:ln/>
        </p:spPr>
        <p:txBody>
          <a:bodyPr wrap="none" lIns="0" tIns="0" rIns="0" bIns="0" rtlCol="0" anchor="t"/>
          <a:lstStyle/>
          <a:p>
            <a:pPr marL="0" indent="0" algn="ctr">
              <a:lnSpc>
                <a:spcPts val="4200"/>
              </a:lnSpc>
              <a:buNone/>
            </a:pPr>
            <a:r>
              <a:rPr lang="en-US" sz="4200" b="1" kern="0" spc="-42" dirty="0">
                <a:solidFill>
                  <a:srgbClr val="3D3838"/>
                </a:solidFill>
                <a:latin typeface="Calibri" panose="020F0502020204030204" pitchFamily="34" charset="0"/>
                <a:ea typeface="Montserrat Bold" pitchFamily="34" charset="-122"/>
                <a:cs typeface="Calibri" panose="020F0502020204030204" pitchFamily="34" charset="0"/>
              </a:rPr>
              <a:t>100+</a:t>
            </a:r>
            <a:endParaRPr lang="en-US" sz="4200" dirty="0">
              <a:latin typeface="Calibri" panose="020F0502020204030204" pitchFamily="34" charset="0"/>
              <a:cs typeface="Calibri" panose="020F0502020204030204" pitchFamily="34" charset="0"/>
            </a:endParaRPr>
          </a:p>
        </p:txBody>
      </p:sp>
      <p:sp>
        <p:nvSpPr>
          <p:cNvPr id="8" name="Text 5"/>
          <p:cNvSpPr/>
          <p:nvPr/>
        </p:nvSpPr>
        <p:spPr>
          <a:xfrm>
            <a:off x="1591195" y="3761573"/>
            <a:ext cx="1849993" cy="194154"/>
          </a:xfrm>
          <a:prstGeom prst="rect">
            <a:avLst/>
          </a:prstGeom>
          <a:noFill/>
          <a:ln/>
        </p:spPr>
        <p:txBody>
          <a:bodyPr wrap="none" lIns="0" tIns="0" rIns="0" bIns="0" rtlCol="0" anchor="t"/>
          <a:lstStyle/>
          <a:p>
            <a:pPr marL="0" indent="0" algn="ctr">
              <a:lnSpc>
                <a:spcPts val="1800"/>
              </a:lnSpc>
              <a:buNone/>
            </a:pPr>
            <a:r>
              <a:rPr lang="en-US" b="1" kern="0" spc="-15" dirty="0">
                <a:solidFill>
                  <a:srgbClr val="3D3838"/>
                </a:solidFill>
                <a:latin typeface="Calibri" panose="020F0502020204030204" pitchFamily="34" charset="0"/>
                <a:ea typeface="Montserrat Bold" pitchFamily="34" charset="-122"/>
                <a:cs typeface="Calibri" panose="020F0502020204030204" pitchFamily="34" charset="0"/>
              </a:rPr>
              <a:t>Вакцины</a:t>
            </a:r>
            <a:endParaRPr lang="en-US" dirty="0">
              <a:latin typeface="Calibri" panose="020F0502020204030204" pitchFamily="34" charset="0"/>
              <a:cs typeface="Calibri" panose="020F0502020204030204" pitchFamily="34" charset="0"/>
            </a:endParaRPr>
          </a:p>
        </p:txBody>
      </p:sp>
      <p:sp>
        <p:nvSpPr>
          <p:cNvPr id="9" name="Text 6"/>
          <p:cNvSpPr/>
          <p:nvPr/>
        </p:nvSpPr>
        <p:spPr>
          <a:xfrm>
            <a:off x="569714" y="4114801"/>
            <a:ext cx="3892956" cy="1441174"/>
          </a:xfrm>
          <a:prstGeom prst="rect">
            <a:avLst/>
          </a:prstGeom>
          <a:noFill/>
          <a:ln/>
        </p:spPr>
        <p:txBody>
          <a:bodyPr wrap="square" lIns="0" tIns="0" rIns="0" bIns="0" rtlCol="0" anchor="t"/>
          <a:lstStyle/>
          <a:p>
            <a:pPr marL="0" indent="0" algn="ctr">
              <a:lnSpc>
                <a:spcPts val="1900"/>
              </a:lnSpc>
              <a:buNone/>
            </a:pPr>
            <a:r>
              <a:rPr lang="en-US" sz="1600" dirty="0">
                <a:solidFill>
                  <a:srgbClr val="3D3838"/>
                </a:solidFill>
                <a:latin typeface="Calibri" panose="020F0502020204030204" pitchFamily="34" charset="0"/>
                <a:ea typeface="Source Sans Pro" pitchFamily="34" charset="-122"/>
                <a:cs typeface="Calibri" panose="020F0502020204030204" pitchFamily="34" charset="0"/>
              </a:rPr>
              <a:t>Разработанные им вакцины против холеры и чумы стали революционными открытиями в области медицины. </a:t>
            </a:r>
            <a:r>
              <a:rPr lang="ru-RU" sz="1600" dirty="0">
                <a:solidFill>
                  <a:srgbClr val="3D3838"/>
                </a:solidFill>
                <a:latin typeface="Calibri" panose="020F0502020204030204" pitchFamily="34" charset="0"/>
                <a:ea typeface="Source Sans Pro" pitchFamily="34" charset="-122"/>
                <a:cs typeface="Calibri" panose="020F0502020204030204" pitchFamily="34" charset="0"/>
              </a:rPr>
              <a:t>Они</a:t>
            </a:r>
            <a:r>
              <a:rPr lang="en-US" sz="1600" dirty="0">
                <a:solidFill>
                  <a:srgbClr val="3D3838"/>
                </a:solidFill>
                <a:latin typeface="Calibri" panose="020F0502020204030204" pitchFamily="34" charset="0"/>
                <a:ea typeface="Source Sans Pro" pitchFamily="34" charset="-122"/>
                <a:cs typeface="Calibri" panose="020F0502020204030204" pitchFamily="34" charset="0"/>
              </a:rPr>
              <a:t> спасли миллионы жизней и продолжают защищать людей от опасных заболеваний.</a:t>
            </a:r>
            <a:endParaRPr lang="en-US" sz="1600" dirty="0">
              <a:latin typeface="Calibri" panose="020F0502020204030204" pitchFamily="34" charset="0"/>
              <a:cs typeface="Calibri" panose="020F0502020204030204" pitchFamily="34" charset="0"/>
            </a:endParaRPr>
          </a:p>
        </p:txBody>
      </p:sp>
      <p:sp>
        <p:nvSpPr>
          <p:cNvPr id="10" name="Text 7"/>
          <p:cNvSpPr/>
          <p:nvPr/>
        </p:nvSpPr>
        <p:spPr>
          <a:xfrm>
            <a:off x="4687728" y="4357923"/>
            <a:ext cx="3886557" cy="452615"/>
          </a:xfrm>
          <a:prstGeom prst="rect">
            <a:avLst/>
          </a:prstGeom>
          <a:noFill/>
          <a:ln/>
        </p:spPr>
        <p:txBody>
          <a:bodyPr wrap="none" lIns="0" tIns="0" rIns="0" bIns="0" rtlCol="0" anchor="t"/>
          <a:lstStyle/>
          <a:p>
            <a:pPr marL="0" indent="0" algn="ctr">
              <a:lnSpc>
                <a:spcPts val="4200"/>
              </a:lnSpc>
              <a:buNone/>
            </a:pPr>
            <a:r>
              <a:rPr lang="en-US" sz="4200" b="1" kern="0" spc="-42" dirty="0">
                <a:solidFill>
                  <a:srgbClr val="3D3838"/>
                </a:solidFill>
                <a:latin typeface="Calibri" panose="020F0502020204030204" pitchFamily="34" charset="0"/>
                <a:ea typeface="Montserrat Bold" pitchFamily="34" charset="-122"/>
                <a:cs typeface="Calibri" panose="020F0502020204030204" pitchFamily="34" charset="0"/>
              </a:rPr>
              <a:t>100%</a:t>
            </a:r>
            <a:endParaRPr lang="en-US" sz="4200" dirty="0">
              <a:latin typeface="Calibri" panose="020F0502020204030204" pitchFamily="34" charset="0"/>
              <a:cs typeface="Calibri" panose="020F0502020204030204" pitchFamily="34" charset="0"/>
            </a:endParaRPr>
          </a:p>
        </p:txBody>
      </p:sp>
      <p:sp>
        <p:nvSpPr>
          <p:cNvPr id="11" name="Text 8"/>
          <p:cNvSpPr/>
          <p:nvPr/>
        </p:nvSpPr>
        <p:spPr>
          <a:xfrm>
            <a:off x="5854148" y="5098774"/>
            <a:ext cx="1461052" cy="218661"/>
          </a:xfrm>
          <a:prstGeom prst="rect">
            <a:avLst/>
          </a:prstGeom>
          <a:noFill/>
          <a:ln/>
        </p:spPr>
        <p:txBody>
          <a:bodyPr wrap="none" lIns="0" tIns="0" rIns="0" bIns="0" rtlCol="0" anchor="t"/>
          <a:lstStyle/>
          <a:p>
            <a:pPr marL="0" indent="0" algn="ctr">
              <a:lnSpc>
                <a:spcPts val="1800"/>
              </a:lnSpc>
              <a:buNone/>
            </a:pPr>
            <a:r>
              <a:rPr lang="en-US" b="1" kern="0" spc="-15" dirty="0">
                <a:solidFill>
                  <a:srgbClr val="3D3838"/>
                </a:solidFill>
                <a:latin typeface="Calibri" panose="020F0502020204030204" pitchFamily="34" charset="0"/>
                <a:ea typeface="Montserrat Bold" pitchFamily="34" charset="-122"/>
                <a:cs typeface="Calibri" panose="020F0502020204030204" pitchFamily="34" charset="0"/>
              </a:rPr>
              <a:t>Влияние</a:t>
            </a:r>
            <a:endParaRPr lang="en-US" dirty="0">
              <a:latin typeface="Calibri" panose="020F0502020204030204" pitchFamily="34" charset="0"/>
              <a:cs typeface="Calibri" panose="020F0502020204030204" pitchFamily="34" charset="0"/>
            </a:endParaRPr>
          </a:p>
        </p:txBody>
      </p:sp>
      <p:sp>
        <p:nvSpPr>
          <p:cNvPr id="12" name="Text 9"/>
          <p:cNvSpPr/>
          <p:nvPr/>
        </p:nvSpPr>
        <p:spPr>
          <a:xfrm>
            <a:off x="4687728" y="5605671"/>
            <a:ext cx="4194974" cy="1679713"/>
          </a:xfrm>
          <a:prstGeom prst="rect">
            <a:avLst/>
          </a:prstGeom>
          <a:noFill/>
          <a:ln/>
        </p:spPr>
        <p:txBody>
          <a:bodyPr wrap="square" lIns="0" tIns="0" rIns="0" bIns="0" rtlCol="0" anchor="t"/>
          <a:lstStyle/>
          <a:p>
            <a:pPr marL="0" indent="0" algn="ctr">
              <a:lnSpc>
                <a:spcPts val="1900"/>
              </a:lnSpc>
              <a:buNone/>
            </a:pPr>
            <a:r>
              <a:rPr lang="en-US" sz="1600" dirty="0">
                <a:solidFill>
                  <a:srgbClr val="3D3838"/>
                </a:solidFill>
                <a:latin typeface="Calibri" panose="020F0502020204030204" pitchFamily="34" charset="0"/>
                <a:ea typeface="Source Sans Pro" pitchFamily="34" charset="-122"/>
                <a:cs typeface="Calibri" panose="020F0502020204030204" pitchFamily="34" charset="0"/>
              </a:rPr>
              <a:t>Вклад Гамалеи в науку и здравоохранение неоценим. Его исследования и открытия стали основой для современных вакцин и методов борьбы с инфекционными заболеваниями. Его имя всегда будет связано с победой над болезнями.</a:t>
            </a:r>
            <a:endParaRPr lang="en-US" sz="1600" dirty="0">
              <a:latin typeface="Calibri" panose="020F0502020204030204" pitchFamily="34" charset="0"/>
              <a:cs typeface="Calibri" panose="020F0502020204030204" pitchFamily="34" charset="0"/>
            </a:endParaRPr>
          </a:p>
        </p:txBody>
      </p:sp>
      <p:pic>
        <p:nvPicPr>
          <p:cNvPr id="14" name="Рисунок 13">
            <a:extLst>
              <a:ext uri="{FF2B5EF4-FFF2-40B4-BE49-F238E27FC236}">
                <a16:creationId xmlns:a16="http://schemas.microsoft.com/office/drawing/2014/main" id="{92696CFD-9F29-4039-B97B-8F891314D606}"/>
              </a:ext>
            </a:extLst>
          </p:cNvPr>
          <p:cNvPicPr>
            <a:picLocks noChangeAspect="1"/>
          </p:cNvPicPr>
          <p:nvPr/>
        </p:nvPicPr>
        <p:blipFill>
          <a:blip r:embed="rId3"/>
          <a:stretch>
            <a:fillRect/>
          </a:stretch>
        </p:blipFill>
        <p:spPr>
          <a:xfrm>
            <a:off x="9351764" y="318052"/>
            <a:ext cx="4831375" cy="7643192"/>
          </a:xfrm>
          <a:prstGeom prst="rect">
            <a:avLst/>
          </a:prstGeom>
        </p:spPr>
      </p:pic>
      <p:pic>
        <p:nvPicPr>
          <p:cNvPr id="15" name="Рисунок 14">
            <a:extLst>
              <a:ext uri="{FF2B5EF4-FFF2-40B4-BE49-F238E27FC236}">
                <a16:creationId xmlns:a16="http://schemas.microsoft.com/office/drawing/2014/main" id="{259F1269-AA7B-4315-AE85-73B5A0BB1D85}"/>
              </a:ext>
            </a:extLst>
          </p:cNvPr>
          <p:cNvPicPr>
            <a:picLocks noChangeAspect="1"/>
          </p:cNvPicPr>
          <p:nvPr/>
        </p:nvPicPr>
        <p:blipFill>
          <a:blip r:embed="rId4"/>
          <a:stretch>
            <a:fillRect/>
          </a:stretch>
        </p:blipFill>
        <p:spPr>
          <a:xfrm>
            <a:off x="1254128" y="5715049"/>
            <a:ext cx="2656122" cy="1928143"/>
          </a:xfrm>
          <a:prstGeom prst="rect">
            <a:avLst/>
          </a:prstGeom>
        </p:spPr>
      </p:pic>
      <p:pic>
        <p:nvPicPr>
          <p:cNvPr id="16" name="Рисунок 15">
            <a:extLst>
              <a:ext uri="{FF2B5EF4-FFF2-40B4-BE49-F238E27FC236}">
                <a16:creationId xmlns:a16="http://schemas.microsoft.com/office/drawing/2014/main" id="{6A966819-0B8E-4655-BCB5-5C846CB14D72}"/>
              </a:ext>
            </a:extLst>
          </p:cNvPr>
          <p:cNvPicPr>
            <a:picLocks noChangeAspect="1"/>
          </p:cNvPicPr>
          <p:nvPr/>
        </p:nvPicPr>
        <p:blipFill>
          <a:blip r:embed="rId5"/>
          <a:stretch>
            <a:fillRect/>
          </a:stretch>
        </p:blipFill>
        <p:spPr>
          <a:xfrm>
            <a:off x="1333518" y="905685"/>
            <a:ext cx="2378060" cy="20462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51FD0C3-1C98-481B-8459-6D1C7D6E7F71}"/>
              </a:ext>
            </a:extLst>
          </p:cNvPr>
          <p:cNvPicPr>
            <a:picLocks noChangeAspect="1"/>
          </p:cNvPicPr>
          <p:nvPr/>
        </p:nvPicPr>
        <p:blipFill>
          <a:blip r:embed="rId2"/>
          <a:stretch>
            <a:fillRect/>
          </a:stretch>
        </p:blipFill>
        <p:spPr>
          <a:xfrm>
            <a:off x="2443369" y="460927"/>
            <a:ext cx="9743661" cy="7307746"/>
          </a:xfrm>
          <a:prstGeom prst="rect">
            <a:avLst/>
          </a:prstGeom>
        </p:spPr>
      </p:pic>
    </p:spTree>
    <p:extLst>
      <p:ext uri="{BB962C8B-B14F-4D97-AF65-F5344CB8AC3E}">
        <p14:creationId xmlns:p14="http://schemas.microsoft.com/office/powerpoint/2010/main" val="27416782"/>
      </p:ext>
    </p:extLst>
  </p:cSld>
  <p:clrMapOvr>
    <a:masterClrMapping/>
  </p:clrMapOvr>
</p:sld>
</file>

<file path=ppt/theme/theme1.xml><?xml version="1.0" encoding="utf-8"?>
<a:theme xmlns:a="http://schemas.openxmlformats.org/drawingml/2006/main" name="Берлин">
  <a:themeElements>
    <a:clrScheme name="Другая 6">
      <a:dk1>
        <a:srgbClr val="F2F2F2"/>
      </a:dk1>
      <a:lt1>
        <a:sysClr val="window" lastClr="FFFFFF"/>
      </a:lt1>
      <a:dk2>
        <a:srgbClr val="F2F2F2"/>
      </a:dk2>
      <a:lt2>
        <a:srgbClr val="F2F2F2"/>
      </a:lt2>
      <a:accent1>
        <a:srgbClr val="F2F2F2"/>
      </a:accent1>
      <a:accent2>
        <a:srgbClr val="F2F2F2"/>
      </a:accent2>
      <a:accent3>
        <a:srgbClr val="D1EFF9"/>
      </a:accent3>
      <a:accent4>
        <a:srgbClr val="F2F2F2"/>
      </a:accent4>
      <a:accent5>
        <a:srgbClr val="F2F2F2"/>
      </a:accent5>
      <a:accent6>
        <a:srgbClr val="A5C249"/>
      </a:accent6>
      <a:hlink>
        <a:srgbClr val="E2D700"/>
      </a:hlink>
      <a:folHlink>
        <a:srgbClr val="F2F2F2"/>
      </a:folHlink>
    </a:clrScheme>
    <a:fontScheme name="Берлин">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Берлин">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TM04033917[[fn=Берлин]]</Template>
  <TotalTime>589</TotalTime>
  <Words>1049</Words>
  <Application>Microsoft Office PowerPoint</Application>
  <PresentationFormat>Произвольный</PresentationFormat>
  <Paragraphs>67</Paragraphs>
  <Slides>9</Slides>
  <Notes>8</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9</vt:i4>
      </vt:variant>
    </vt:vector>
  </HeadingPairs>
  <TitlesOfParts>
    <vt:vector size="13" baseType="lpstr">
      <vt:lpstr>Arial</vt:lpstr>
      <vt:lpstr>Trebuchet MS</vt:lpstr>
      <vt:lpstr>Calibri</vt:lpstr>
      <vt:lpstr>Берлин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Admin</cp:lastModifiedBy>
  <cp:revision>59</cp:revision>
  <dcterms:created xsi:type="dcterms:W3CDTF">2024-11-20T15:04:19Z</dcterms:created>
  <dcterms:modified xsi:type="dcterms:W3CDTF">2024-11-21T09:34:39Z</dcterms:modified>
</cp:coreProperties>
</file>