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3" r:id="rId2"/>
    <p:sldId id="264" r:id="rId3"/>
    <p:sldId id="256" r:id="rId4"/>
    <p:sldId id="257" r:id="rId5"/>
    <p:sldId id="259"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993366"/>
    <a:srgbClr val="9A75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395536" y="434162"/>
            <a:ext cx="4032447" cy="5947166"/>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25144"/>
            <a:ext cx="8183880" cy="1051560"/>
          </a:xfrm>
        </p:spPr>
        <p:txBody>
          <a:bodyPr/>
          <a:lstStyle>
            <a:extLst/>
          </a:lstStyle>
          <a:p>
            <a:r>
              <a:rPr kumimoji="0" lang="ru-RU" dirty="0" smtClean="0"/>
              <a:t>Образец заголовка</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2C6DBD1-5A50-4AA4-9CDC-5D587A64E91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712B519-58D2-4DBA-8C67-26065CC61B8F}" type="datetimeFigureOut">
              <a:rPr lang="ru-RU" smtClean="0"/>
              <a:pPr/>
              <a:t>18.03.2022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2C6DBD1-5A50-4AA4-9CDC-5D587A64E918}"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12B519-58D2-4DBA-8C67-26065CC61B8F}" type="datetimeFigureOut">
              <a:rPr lang="ru-RU" smtClean="0"/>
              <a:pPr/>
              <a:t>18.03.2022</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C6DBD1-5A50-4AA4-9CDC-5D587A64E91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157192"/>
            <a:ext cx="8183880" cy="1008112"/>
          </a:xfrm>
        </p:spPr>
        <p:txBody>
          <a:bodyPr>
            <a:noAutofit/>
          </a:bodyPr>
          <a:lstStyle/>
          <a:p>
            <a:pPr algn="ctr"/>
            <a:r>
              <a:rPr lang="ru-RU" sz="3200" dirty="0" smtClean="0">
                <a:solidFill>
                  <a:srgbClr val="993366"/>
                </a:solidFill>
                <a:latin typeface="Cambria" pitchFamily="18" charset="0"/>
                <a:ea typeface="Cambria" pitchFamily="18" charset="0"/>
              </a:rPr>
              <a:t>ВЕЛИКИЕ ИСТОРИИ </a:t>
            </a:r>
            <a:br>
              <a:rPr lang="ru-RU" sz="3200" dirty="0" smtClean="0">
                <a:solidFill>
                  <a:srgbClr val="993366"/>
                </a:solidFill>
                <a:latin typeface="Cambria" pitchFamily="18" charset="0"/>
                <a:ea typeface="Cambria" pitchFamily="18" charset="0"/>
              </a:rPr>
            </a:br>
            <a:r>
              <a:rPr lang="ru-RU" sz="3200" dirty="0" smtClean="0">
                <a:solidFill>
                  <a:srgbClr val="993366"/>
                </a:solidFill>
                <a:latin typeface="Cambria" pitchFamily="18" charset="0"/>
                <a:ea typeface="Cambria" pitchFamily="18" charset="0"/>
              </a:rPr>
              <a:t>МЕДИЦИНСКИХ ИЗОБРЕТЕНИЙ</a:t>
            </a:r>
            <a:endParaRPr lang="ru-RU" sz="3200" dirty="0">
              <a:solidFill>
                <a:srgbClr val="993366"/>
              </a:solidFill>
              <a:latin typeface="Cambria" pitchFamily="18" charset="0"/>
              <a:ea typeface="Cambria" pitchFamily="18" charset="0"/>
            </a:endParaRPr>
          </a:p>
        </p:txBody>
      </p:sp>
      <p:pic>
        <p:nvPicPr>
          <p:cNvPr id="4" name="Содержимое 3" descr="124310334_SRRSRRRSR_SRRRS__3_.jpg"/>
          <p:cNvPicPr>
            <a:picLocks noGrp="1" noChangeAspect="1"/>
          </p:cNvPicPr>
          <p:nvPr>
            <p:ph idx="4294967295"/>
          </p:nvPr>
        </p:nvPicPr>
        <p:blipFill>
          <a:blip r:embed="rId2" cstate="print"/>
          <a:srcRect l="2564" t="5470" r="2564" b="8376"/>
          <a:stretch>
            <a:fillRect/>
          </a:stretch>
        </p:blipFill>
        <p:spPr>
          <a:xfrm>
            <a:off x="323528" y="260648"/>
            <a:ext cx="8517079" cy="4752528"/>
          </a:xfrm>
          <a:prstGeom prst="roundRect">
            <a:avLst>
              <a:gd name="adj" fmla="val 5302"/>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timbre-sir-james-simpson-chloroform-1847.jpg"/>
          <p:cNvPicPr>
            <a:picLocks noChangeAspect="1"/>
          </p:cNvPicPr>
          <p:nvPr/>
        </p:nvPicPr>
        <p:blipFill>
          <a:blip r:embed="rId2" cstate="print">
            <a:lum bright="10000" contrast="10000"/>
          </a:blip>
          <a:stretch>
            <a:fillRect/>
          </a:stretch>
        </p:blipFill>
        <p:spPr>
          <a:xfrm>
            <a:off x="1691680" y="476672"/>
            <a:ext cx="5880254" cy="4419379"/>
          </a:xfrm>
          <a:prstGeom prst="rect">
            <a:avLst/>
          </a:prstGeom>
        </p:spPr>
      </p:pic>
      <p:sp>
        <p:nvSpPr>
          <p:cNvPr id="9" name="Прямоугольник 8"/>
          <p:cNvSpPr/>
          <p:nvPr/>
        </p:nvSpPr>
        <p:spPr>
          <a:xfrm>
            <a:off x="539552" y="4941168"/>
            <a:ext cx="8136904" cy="1323439"/>
          </a:xfrm>
          <a:prstGeom prst="rect">
            <a:avLst/>
          </a:prstGeom>
        </p:spPr>
        <p:txBody>
          <a:bodyPr wrap="square">
            <a:spAutoFit/>
          </a:bodyPr>
          <a:lstStyle/>
          <a:p>
            <a:pPr algn="ctr"/>
            <a:r>
              <a:rPr lang="ru-RU" sz="1600" dirty="0" smtClean="0">
                <a:solidFill>
                  <a:srgbClr val="990033"/>
                </a:solidFill>
                <a:latin typeface="Cambria" pitchFamily="18" charset="0"/>
                <a:ea typeface="Cambria" pitchFamily="18" charset="0"/>
              </a:rPr>
              <a:t>Медицинский интерес к хлороформу проявляется, </a:t>
            </a:r>
          </a:p>
          <a:p>
            <a:pPr algn="ctr"/>
            <a:r>
              <a:rPr lang="ru-RU" sz="1600" dirty="0" smtClean="0">
                <a:solidFill>
                  <a:srgbClr val="990033"/>
                </a:solidFill>
                <a:latin typeface="Cambria" pitchFamily="18" charset="0"/>
                <a:ea typeface="Cambria" pitchFamily="18" charset="0"/>
              </a:rPr>
              <a:t>когда 19 января 1847 года, 175 лет назад, шотландский акушер из Эдинбурга</a:t>
            </a:r>
          </a:p>
          <a:p>
            <a:pPr algn="ctr"/>
            <a:r>
              <a:rPr lang="ru-RU" sz="1600" dirty="0" smtClean="0">
                <a:solidFill>
                  <a:srgbClr val="990033"/>
                </a:solidFill>
                <a:latin typeface="Cambria" pitchFamily="18" charset="0"/>
                <a:ea typeface="Cambria" pitchFamily="18" charset="0"/>
              </a:rPr>
              <a:t>Джеймс Янг Симпсон впервые применил его в качестве акушерского анестетика. </a:t>
            </a:r>
          </a:p>
          <a:p>
            <a:pPr algn="ctr"/>
            <a:r>
              <a:rPr lang="ru-RU" sz="1600" b="1" dirty="0" smtClean="0">
                <a:solidFill>
                  <a:srgbClr val="990033"/>
                </a:solidFill>
                <a:latin typeface="Cambria" pitchFamily="18" charset="0"/>
                <a:ea typeface="Cambria" pitchFamily="18" charset="0"/>
              </a:rPr>
              <a:t>12 ноября 1847 года Джеймс Янг Симпсон опубликует отчет </a:t>
            </a:r>
          </a:p>
          <a:p>
            <a:pPr algn="ctr"/>
            <a:r>
              <a:rPr lang="ru-RU" sz="1600" b="1" dirty="0" smtClean="0">
                <a:solidFill>
                  <a:srgbClr val="990033"/>
                </a:solidFill>
                <a:latin typeface="Cambria" pitchFamily="18" charset="0"/>
                <a:ea typeface="Cambria" pitchFamily="18" charset="0"/>
              </a:rPr>
              <a:t>об этом первом успешном обезболивании родов под хлороформом.</a:t>
            </a:r>
            <a:endParaRPr lang="ru-RU" sz="1600" dirty="0">
              <a:solidFill>
                <a:srgbClr val="990033"/>
              </a:solidFill>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16016" y="620688"/>
            <a:ext cx="3672408" cy="5616624"/>
          </a:xfrm>
        </p:spPr>
        <p:txBody>
          <a:bodyPr>
            <a:normAutofit fontScale="77500" lnSpcReduction="20000"/>
          </a:bodyPr>
          <a:lstStyle/>
          <a:p>
            <a:pPr algn="ctr"/>
            <a:endParaRPr lang="ru-RU" b="1" dirty="0" smtClean="0"/>
          </a:p>
          <a:p>
            <a:pPr algn="ctr"/>
            <a:endParaRPr lang="ru-RU" b="1" dirty="0" smtClean="0"/>
          </a:p>
          <a:p>
            <a:pPr algn="ctr"/>
            <a:r>
              <a:rPr lang="ru-RU" sz="2900" b="1" dirty="0" smtClean="0">
                <a:solidFill>
                  <a:srgbClr val="990033"/>
                </a:solidFill>
              </a:rPr>
              <a:t>Джеймс Янг Симпсон </a:t>
            </a:r>
          </a:p>
          <a:p>
            <a:pPr algn="ctr"/>
            <a:endParaRPr lang="ru-RU" sz="1700" b="1" dirty="0" smtClean="0">
              <a:solidFill>
                <a:srgbClr val="990033"/>
              </a:solidFill>
            </a:endParaRPr>
          </a:p>
          <a:p>
            <a:pPr algn="ctr"/>
            <a:r>
              <a:rPr lang="ru-RU" sz="2900" b="1" dirty="0" smtClean="0">
                <a:solidFill>
                  <a:srgbClr val="990033"/>
                </a:solidFill>
              </a:rPr>
              <a:t>(1811 — 1870)</a:t>
            </a:r>
            <a:endParaRPr lang="ru-RU" b="1" dirty="0" smtClean="0">
              <a:solidFill>
                <a:srgbClr val="990033"/>
              </a:solidFill>
            </a:endParaRPr>
          </a:p>
          <a:p>
            <a:pPr algn="ctr"/>
            <a:endParaRPr lang="ru-RU" b="1" dirty="0" smtClean="0"/>
          </a:p>
          <a:p>
            <a:pPr algn="ctr"/>
            <a:endParaRPr lang="ru-RU" b="1" dirty="0" smtClean="0"/>
          </a:p>
          <a:p>
            <a:pPr algn="just"/>
            <a:r>
              <a:rPr lang="ru-RU" sz="1800" i="1" dirty="0" smtClean="0">
                <a:solidFill>
                  <a:schemeClr val="tx1"/>
                </a:solidFill>
                <a:latin typeface="Cambria" pitchFamily="18" charset="0"/>
                <a:ea typeface="Cambria" pitchFamily="18" charset="0"/>
                <a:cs typeface="Arial" pitchFamily="34" charset="0"/>
              </a:rPr>
              <a:t>С незапамятных времен женщины рожают в муках. Религии называли это платой за грехопадение, атеисты — последствием того, что человек встал на две ноги, но так или иначе женщина во время родов страдала всегда. Если при операциях пациенты испытывали боль по воле хирурга, то причина родовой боли зависит не от врача и кроется где-то в области законов природы. Следует ли считать справедливым то, что наука ищет способы облегчения страданий оперируемых больных, а муки рожающих женщин — нет? Пока богословы и ученые ломали копья, однозначный ответ на этот вопрос дал 175 лет назад  выдающийся шотландский акушер Джеймс Симпсон.</a:t>
            </a:r>
          </a:p>
          <a:p>
            <a:pPr algn="ctr"/>
            <a:endParaRPr lang="ru-RU" i="1" dirty="0"/>
          </a:p>
        </p:txBody>
      </p:sp>
      <p:pic>
        <p:nvPicPr>
          <p:cNvPr id="5" name="Рисунок 4" descr="jys (1).png"/>
          <p:cNvPicPr>
            <a:picLocks noChangeAspect="1"/>
          </p:cNvPicPr>
          <p:nvPr/>
        </p:nvPicPr>
        <p:blipFill>
          <a:blip r:embed="rId2" cstate="print"/>
          <a:srcRect l="50787" t="1701" r="1176" b="2226"/>
          <a:stretch>
            <a:fillRect/>
          </a:stretch>
        </p:blipFill>
        <p:spPr>
          <a:xfrm>
            <a:off x="467544" y="476672"/>
            <a:ext cx="3864430" cy="57966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99992" y="476672"/>
            <a:ext cx="3960440" cy="5256584"/>
          </a:xfrm>
        </p:spPr>
        <p:txBody>
          <a:bodyPr>
            <a:noAutofit/>
          </a:bodyPr>
          <a:lstStyle/>
          <a:p>
            <a:pPr algn="ctr"/>
            <a:endParaRPr lang="ru-RU" sz="1200" b="1" dirty="0" smtClean="0">
              <a:solidFill>
                <a:schemeClr val="tx1"/>
              </a:solidFill>
              <a:latin typeface="Cambria" pitchFamily="18" charset="0"/>
              <a:ea typeface="Cambria" pitchFamily="18" charset="0"/>
            </a:endParaRPr>
          </a:p>
          <a:p>
            <a:pPr algn="ctr"/>
            <a:r>
              <a:rPr lang="ru-RU" sz="1200" b="1" dirty="0" smtClean="0">
                <a:solidFill>
                  <a:srgbClr val="990033"/>
                </a:solidFill>
                <a:latin typeface="Cambria" pitchFamily="18" charset="0"/>
                <a:ea typeface="Cambria" pitchFamily="18" charset="0"/>
              </a:rPr>
              <a:t>Графин Бренди</a:t>
            </a:r>
          </a:p>
          <a:p>
            <a:pPr algn="ctr"/>
            <a:endParaRPr lang="ru-RU" sz="1200" b="1" dirty="0">
              <a:solidFill>
                <a:schemeClr val="tx1"/>
              </a:solidFill>
              <a:latin typeface="Cambria" pitchFamily="18" charset="0"/>
              <a:ea typeface="Cambria" pitchFamily="18" charset="0"/>
            </a:endParaRPr>
          </a:p>
          <a:p>
            <a:pPr algn="just"/>
            <a:r>
              <a:rPr lang="ru-RU" sz="1200" dirty="0">
                <a:solidFill>
                  <a:schemeClr val="tx1"/>
                </a:solidFill>
                <a:latin typeface="Cambria" pitchFamily="18" charset="0"/>
                <a:ea typeface="Cambria" pitchFamily="18" charset="0"/>
              </a:rPr>
              <a:t>Этот графин для коньяка использовался для хранения хлороформа Джеймсом Янгом Симпсоном во время открытия им анестезирующих свойств химического вещества в 1847 году. Слово «БРЕНДИ» написано на передней части графина. Симпсон использовал особенно безрассудный подход к тестированию потенциальных анестезирующих свойств различных химических веществ. В своей резиденции на Квин-стрит Симпсон и его соратники вдыхали пары, выделяемые различными веществами, и записывали эффекты. После небольшого успеха они пришли попробовать хлороформ вечером 8 ноября 1847 года. Вдохнув пары, Симпсон и его коллеги оказались «под красным деревом», потеряв сознание! 10 ноября Симпсон объявил о своем открытии на собрании Эдинбургского медико-хирургического общества. и вскоре он стал использоваться в </a:t>
            </a:r>
            <a:r>
              <a:rPr lang="ru-RU" sz="1200" i="1" dirty="0">
                <a:solidFill>
                  <a:schemeClr val="tx1"/>
                </a:solidFill>
                <a:latin typeface="Cambria" pitchFamily="18" charset="0"/>
                <a:ea typeface="Cambria" pitchFamily="18" charset="0"/>
              </a:rPr>
              <a:t>качестве</a:t>
            </a:r>
            <a:r>
              <a:rPr lang="ru-RU" sz="1200" dirty="0">
                <a:solidFill>
                  <a:schemeClr val="tx1"/>
                </a:solidFill>
                <a:latin typeface="Cambria" pitchFamily="18" charset="0"/>
                <a:ea typeface="Cambria" pitchFamily="18" charset="0"/>
              </a:rPr>
              <a:t> анестетика по всей Европе. Вы можете больше узнать о жизни Джеймса Янга Симпсона и об открытии хлороформа в книге Морриса МакКрея «Симпсон, бурная жизнь пионера медицины», которую можно приобрести в магазине колледжа: www.shop.rcsed.ac.uk</a:t>
            </a:r>
          </a:p>
          <a:p>
            <a:pPr algn="just"/>
            <a:endParaRPr lang="ru-RU" sz="1200" dirty="0">
              <a:latin typeface="Cambria" pitchFamily="18" charset="0"/>
              <a:ea typeface="Cambria" pitchFamily="18" charset="0"/>
            </a:endParaRPr>
          </a:p>
        </p:txBody>
      </p:sp>
      <p:pic>
        <p:nvPicPr>
          <p:cNvPr id="4" name="Рисунок 3" descr="jys.png"/>
          <p:cNvPicPr>
            <a:picLocks noChangeAspect="1"/>
          </p:cNvPicPr>
          <p:nvPr/>
        </p:nvPicPr>
        <p:blipFill>
          <a:blip r:embed="rId2" cstate="print"/>
          <a:srcRect l="1869" t="1869" r="50467" b="2804"/>
          <a:stretch>
            <a:fillRect/>
          </a:stretch>
        </p:blipFill>
        <p:spPr>
          <a:xfrm>
            <a:off x="539552" y="584684"/>
            <a:ext cx="3744416" cy="5616624"/>
          </a:xfrm>
          <a:prstGeom prst="rect">
            <a:avLst/>
          </a:prstGeom>
        </p:spPr>
      </p:pic>
      <p:sp>
        <p:nvSpPr>
          <p:cNvPr id="5" name="Подзаголовок 2"/>
          <p:cNvSpPr txBox="1">
            <a:spLocks/>
          </p:cNvSpPr>
          <p:nvPr/>
        </p:nvSpPr>
        <p:spPr>
          <a:xfrm>
            <a:off x="6804248" y="5949280"/>
            <a:ext cx="1728192" cy="360040"/>
          </a:xfrm>
          <a:prstGeom prst="rect">
            <a:avLst/>
          </a:prstGeom>
        </p:spPr>
        <p:txBody>
          <a:bodyPr vert="horz" lIns="182880" tIns="0">
            <a:normAutofit fontScale="40000" lnSpcReduction="20000"/>
          </a:bodyPr>
          <a:lstStyle/>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6576" algn="r">
              <a:buClr>
                <a:schemeClr val="accent1"/>
              </a:buClr>
              <a:buSzPct val="80000"/>
            </a:pPr>
            <a:r>
              <a:rPr lang="ru-RU" sz="1600" dirty="0" smtClean="0"/>
              <a:t>Источник: </a:t>
            </a:r>
            <a:r>
              <a:rPr lang="en-US" sz="1600" dirty="0" smtClean="0"/>
              <a:t>Surgeons</a:t>
            </a:r>
            <a:r>
              <a:rPr lang="en-US" sz="1600" dirty="0"/>
              <a:t>' Hall Museums</a:t>
            </a:r>
          </a:p>
          <a:p>
            <a:pPr marL="36576" lvl="0" algn="r">
              <a:buClr>
                <a:schemeClr val="accent1"/>
              </a:buClr>
              <a:buSzPct val="80000"/>
            </a:pPr>
            <a:r>
              <a:rPr lang="en-US" sz="1600" dirty="0">
                <a:solidFill>
                  <a:schemeClr val="bg2">
                    <a:shade val="25000"/>
                  </a:schemeClr>
                </a:solidFill>
              </a:rPr>
              <a:t>https://museum.rcsed.ac.uk/</a:t>
            </a:r>
            <a:endParaRPr kumimoji="0" lang="ru-RU" sz="1600" b="0" i="0" u="none" strike="noStrike" kern="1200" cap="none" spc="0" normalizeH="0" baseline="0" noProof="0" dirty="0">
              <a:ln>
                <a:noFill/>
              </a:ln>
              <a:solidFill>
                <a:schemeClr val="bg2">
                  <a:shade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4008" y="548680"/>
            <a:ext cx="3960440" cy="2232248"/>
          </a:xfrm>
        </p:spPr>
        <p:txBody>
          <a:bodyPr>
            <a:noAutofit/>
          </a:bodyPr>
          <a:lstStyle/>
          <a:p>
            <a:pPr algn="ctr"/>
            <a:endParaRPr lang="ru-RU" sz="1200" b="1" dirty="0" smtClean="0">
              <a:solidFill>
                <a:schemeClr val="tx1"/>
              </a:solidFill>
              <a:latin typeface="Cambria" pitchFamily="18" charset="0"/>
              <a:ea typeface="Cambria" pitchFamily="18" charset="0"/>
            </a:endParaRPr>
          </a:p>
          <a:p>
            <a:pPr algn="ctr"/>
            <a:endParaRPr lang="ru-RU" sz="1200" b="1" dirty="0">
              <a:solidFill>
                <a:schemeClr val="tx1"/>
              </a:solidFill>
              <a:latin typeface="Cambria" pitchFamily="18" charset="0"/>
              <a:ea typeface="Cambria" pitchFamily="18" charset="0"/>
            </a:endParaRPr>
          </a:p>
          <a:p>
            <a:pPr algn="ctr"/>
            <a:r>
              <a:rPr lang="ru-RU" sz="1200" b="1" dirty="0" smtClean="0">
                <a:solidFill>
                  <a:srgbClr val="990033"/>
                </a:solidFill>
                <a:latin typeface="Cambria" pitchFamily="18" charset="0"/>
                <a:ea typeface="Cambria" pitchFamily="18" charset="0"/>
              </a:rPr>
              <a:t>Щипцы Симпсона</a:t>
            </a:r>
          </a:p>
          <a:p>
            <a:pPr algn="just"/>
            <a:endParaRPr lang="ru-RU" sz="1200" dirty="0" smtClean="0">
              <a:solidFill>
                <a:schemeClr val="tx1"/>
              </a:solidFill>
              <a:latin typeface="Cambria" pitchFamily="18" charset="0"/>
              <a:ea typeface="Cambria" pitchFamily="18" charset="0"/>
            </a:endParaRPr>
          </a:p>
          <a:p>
            <a:pPr algn="just"/>
            <a:r>
              <a:rPr lang="ru-RU" sz="1200" dirty="0" smtClean="0">
                <a:solidFill>
                  <a:schemeClr val="tx1"/>
                </a:solidFill>
                <a:latin typeface="Cambria" pitchFamily="18" charset="0"/>
                <a:ea typeface="Cambria" pitchFamily="18" charset="0"/>
              </a:rPr>
              <a:t>Эти щипцы, созданные по проекту Джеймса Янга Симпсона, использовал и его племянник, сэр Александр Рассел Симпсон. Подобные щипцы использовались для родовспоможения. В некоторых случаях использование щипцов обеспечивало более легкое и быстрое родоразрешение, что было бы невозможно без них.</a:t>
            </a:r>
          </a:p>
          <a:p>
            <a:pPr algn="just"/>
            <a:endParaRPr lang="ru-RU" sz="1200" dirty="0">
              <a:latin typeface="Cambria" pitchFamily="18" charset="0"/>
              <a:ea typeface="Cambria" pitchFamily="18" charset="0"/>
            </a:endParaRPr>
          </a:p>
        </p:txBody>
      </p:sp>
      <p:pic>
        <p:nvPicPr>
          <p:cNvPr id="6" name="Рисунок 5" descr="hc-i-30-53.jpg"/>
          <p:cNvPicPr>
            <a:picLocks noChangeAspect="1"/>
          </p:cNvPicPr>
          <p:nvPr/>
        </p:nvPicPr>
        <p:blipFill>
          <a:blip r:embed="rId2" cstate="print"/>
          <a:stretch>
            <a:fillRect/>
          </a:stretch>
        </p:blipFill>
        <p:spPr>
          <a:xfrm>
            <a:off x="683568" y="548680"/>
            <a:ext cx="3384376" cy="2423182"/>
          </a:xfrm>
          <a:prstGeom prst="rect">
            <a:avLst/>
          </a:prstGeom>
        </p:spPr>
      </p:pic>
      <p:pic>
        <p:nvPicPr>
          <p:cNvPr id="7" name="Рисунок 6" descr="-fqm.png"/>
          <p:cNvPicPr>
            <a:picLocks noChangeAspect="1"/>
          </p:cNvPicPr>
          <p:nvPr/>
        </p:nvPicPr>
        <p:blipFill>
          <a:blip r:embed="rId3" cstate="print"/>
          <a:stretch>
            <a:fillRect/>
          </a:stretch>
        </p:blipFill>
        <p:spPr>
          <a:xfrm>
            <a:off x="971600" y="3068960"/>
            <a:ext cx="2836490" cy="3261964"/>
          </a:xfrm>
          <a:prstGeom prst="rect">
            <a:avLst/>
          </a:prstGeom>
        </p:spPr>
      </p:pic>
      <p:sp>
        <p:nvSpPr>
          <p:cNvPr id="8" name="Подзаголовок 2"/>
          <p:cNvSpPr txBox="1">
            <a:spLocks/>
          </p:cNvSpPr>
          <p:nvPr/>
        </p:nvSpPr>
        <p:spPr>
          <a:xfrm>
            <a:off x="4716016" y="2924944"/>
            <a:ext cx="3816424" cy="3384376"/>
          </a:xfrm>
          <a:prstGeom prst="rect">
            <a:avLst/>
          </a:prstGeom>
        </p:spPr>
        <p:txBody>
          <a:bodyPr vert="horz" lIns="182880" tIns="0">
            <a:normAutofit/>
          </a:bodyPr>
          <a:lstStyle/>
          <a:p>
            <a:pPr marL="36576"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ru-RU" sz="1200" b="1" i="0" u="none" strike="noStrike" kern="1200" cap="none" spc="0" normalizeH="0" baseline="0" noProof="0" dirty="0" smtClean="0">
              <a:ln>
                <a:noFill/>
              </a:ln>
              <a:solidFill>
                <a:schemeClr val="tx1"/>
              </a:solidFill>
              <a:effectLst/>
              <a:uLnTx/>
              <a:uFillTx/>
              <a:latin typeface="Cambria" pitchFamily="18" charset="0"/>
              <a:ea typeface="Cambria" pitchFamily="18" charset="0"/>
            </a:endParaRPr>
          </a:p>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u-RU" sz="1200" b="1" i="0" u="none" strike="noStrike" kern="1200" cap="none" spc="0" normalizeH="0" baseline="0" noProof="0" dirty="0" smtClean="0">
                <a:ln>
                  <a:noFill/>
                </a:ln>
                <a:solidFill>
                  <a:srgbClr val="990033"/>
                </a:solidFill>
                <a:effectLst/>
                <a:uLnTx/>
                <a:uFillTx/>
                <a:latin typeface="Cambria" pitchFamily="18" charset="0"/>
                <a:ea typeface="Cambria" pitchFamily="18" charset="0"/>
              </a:rPr>
              <a:t>Аптечка Джеймса Янга Симпсона</a:t>
            </a:r>
          </a:p>
          <a:p>
            <a:pPr marL="36576"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ru-RU" sz="1200" b="0" i="0" u="none" strike="noStrike" kern="1200" cap="none" spc="0" normalizeH="0" baseline="0" noProof="0" dirty="0" smtClean="0">
              <a:ln>
                <a:noFill/>
              </a:ln>
              <a:solidFill>
                <a:schemeClr val="tx1"/>
              </a:solidFill>
              <a:effectLst/>
              <a:uLnTx/>
              <a:uFillTx/>
              <a:latin typeface="Cambria" pitchFamily="18" charset="0"/>
              <a:ea typeface="Cambria" pitchFamily="18" charset="0"/>
            </a:endParaRPr>
          </a:p>
          <a:p>
            <a:pPr marL="36576"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ru-RU" sz="1200" b="0" i="0" u="none" strike="noStrike" kern="1200" cap="none" spc="0" normalizeH="0" baseline="0" noProof="0" dirty="0" smtClean="0">
                <a:ln>
                  <a:noFill/>
                </a:ln>
                <a:solidFill>
                  <a:schemeClr val="tx1"/>
                </a:solidFill>
                <a:effectLst/>
                <a:uLnTx/>
                <a:uFillTx/>
                <a:latin typeface="Cambria" pitchFamily="18" charset="0"/>
                <a:ea typeface="Cambria" pitchFamily="18" charset="0"/>
              </a:rPr>
              <a:t>Аптечка, принадлежащая Джеймсу Янгу Симпсону. В подобных случаях использовались различные лекарства того времени, которые врачи применяли к своим пациентам. Верхняя часть корпуса была украшена тиснением в виде буквы S и красной руки, а также имела три съемных ящика. На передней части корпуса также есть привлекательный латунный замок.</a:t>
            </a:r>
            <a:endParaRPr kumimoji="0" lang="ru-RU" sz="1200" b="0" i="0" u="none" strike="noStrike" kern="1200" cap="none" spc="0" normalizeH="0" baseline="0" noProof="0" dirty="0">
              <a:ln>
                <a:noFill/>
              </a:ln>
              <a:solidFill>
                <a:schemeClr val="tx1"/>
              </a:solidFill>
              <a:effectLst/>
              <a:uLnTx/>
              <a:uFillTx/>
              <a:latin typeface="Cambria" pitchFamily="18" charset="0"/>
              <a:ea typeface="Cambria" pitchFamily="18" charset="0"/>
            </a:endParaRPr>
          </a:p>
        </p:txBody>
      </p:sp>
      <p:sp>
        <p:nvSpPr>
          <p:cNvPr id="9" name="Подзаголовок 2"/>
          <p:cNvSpPr txBox="1">
            <a:spLocks/>
          </p:cNvSpPr>
          <p:nvPr/>
        </p:nvSpPr>
        <p:spPr>
          <a:xfrm>
            <a:off x="6804248" y="5949280"/>
            <a:ext cx="1728192" cy="360040"/>
          </a:xfrm>
          <a:prstGeom prst="rect">
            <a:avLst/>
          </a:prstGeom>
        </p:spPr>
        <p:txBody>
          <a:bodyPr vert="horz" lIns="182880" tIns="0">
            <a:normAutofit fontScale="40000" lnSpcReduction="20000"/>
          </a:bodyPr>
          <a:lstStyle/>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6576" algn="r">
              <a:buClr>
                <a:schemeClr val="accent1"/>
              </a:buClr>
              <a:buSzPct val="80000"/>
            </a:pPr>
            <a:r>
              <a:rPr lang="ru-RU" sz="1600" dirty="0" smtClean="0"/>
              <a:t>Источник: </a:t>
            </a:r>
            <a:r>
              <a:rPr lang="en-US" sz="1600" dirty="0" smtClean="0"/>
              <a:t>Surgeons</a:t>
            </a:r>
            <a:r>
              <a:rPr lang="en-US" sz="1600" dirty="0"/>
              <a:t>' Hall Museums</a:t>
            </a:r>
          </a:p>
          <a:p>
            <a:pPr marL="36576" lvl="0" algn="r">
              <a:buClr>
                <a:schemeClr val="accent1"/>
              </a:buClr>
              <a:buSzPct val="80000"/>
            </a:pPr>
            <a:r>
              <a:rPr lang="en-US" sz="1600" dirty="0">
                <a:solidFill>
                  <a:schemeClr val="bg2">
                    <a:shade val="25000"/>
                  </a:schemeClr>
                </a:solidFill>
              </a:rPr>
              <a:t>https://museum.rcsed.ac.uk/</a:t>
            </a:r>
            <a:endParaRPr kumimoji="0" lang="ru-RU" sz="1600" b="0" i="0" u="none" strike="noStrike" kern="1200" cap="none" spc="0" normalizeH="0" baseline="0" noProof="0" dirty="0">
              <a:ln>
                <a:noFill/>
              </a:ln>
              <a:solidFill>
                <a:schemeClr val="bg2">
                  <a:shade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4008" y="620688"/>
            <a:ext cx="3816424" cy="4104456"/>
          </a:xfrm>
        </p:spPr>
        <p:txBody>
          <a:bodyPr>
            <a:normAutofit/>
          </a:bodyPr>
          <a:lstStyle/>
          <a:p>
            <a:pPr algn="just"/>
            <a:endParaRPr lang="ru-RU" sz="1200" b="1" dirty="0" smtClean="0">
              <a:solidFill>
                <a:schemeClr val="tx1"/>
              </a:solidFill>
              <a:latin typeface="Cambria" pitchFamily="18" charset="0"/>
              <a:ea typeface="Cambria" pitchFamily="18" charset="0"/>
            </a:endParaRPr>
          </a:p>
          <a:p>
            <a:pPr algn="ctr"/>
            <a:r>
              <a:rPr lang="ru-RU" sz="1200" b="1" dirty="0" smtClean="0">
                <a:solidFill>
                  <a:srgbClr val="990033"/>
                </a:solidFill>
                <a:latin typeface="Cambria" pitchFamily="18" charset="0"/>
                <a:ea typeface="Cambria" pitchFamily="18" charset="0"/>
              </a:rPr>
              <a:t>Акушерское кресло</a:t>
            </a:r>
          </a:p>
          <a:p>
            <a:endParaRPr lang="ru-RU" sz="1200" b="1" dirty="0" smtClean="0">
              <a:solidFill>
                <a:schemeClr val="tx1"/>
              </a:solidFill>
              <a:latin typeface="Cambria" pitchFamily="18" charset="0"/>
              <a:ea typeface="Cambria" pitchFamily="18" charset="0"/>
            </a:endParaRPr>
          </a:p>
          <a:p>
            <a:pPr algn="just"/>
            <a:r>
              <a:rPr lang="ru-RU" sz="1200" dirty="0" smtClean="0">
                <a:solidFill>
                  <a:schemeClr val="tx1"/>
                </a:solidFill>
                <a:latin typeface="Cambria" pitchFamily="18" charset="0"/>
                <a:ea typeface="Cambria" pitchFamily="18" charset="0"/>
              </a:rPr>
              <a:t>Это акушерское кресло середины 18 века для родов использовал Джеймс Янг Симпсон.</a:t>
            </a:r>
          </a:p>
          <a:p>
            <a:pPr algn="just"/>
            <a:r>
              <a:rPr lang="ru-RU" sz="1200" dirty="0" smtClean="0">
                <a:solidFill>
                  <a:schemeClr val="tx1"/>
                </a:solidFill>
                <a:latin typeface="Cambria" pitchFamily="18" charset="0"/>
                <a:ea typeface="Cambria" pitchFamily="18" charset="0"/>
              </a:rPr>
              <a:t>Такой стул использовали во время родов. Подголовник сзади регулируется по высоте, обеспечивая необходимую поддержку в соответствии с потребностями пациента. В дополнение к этому основание можно крепить к полу во время родов, обеспечивая устойчивость. У этого конкретного кресла для родов в музее четыре ножки, но у некоторых их три.</a:t>
            </a:r>
            <a:endParaRPr lang="ru-RU" sz="1200" dirty="0">
              <a:solidFill>
                <a:schemeClr val="tx1"/>
              </a:solidFill>
              <a:latin typeface="Cambria" pitchFamily="18" charset="0"/>
              <a:ea typeface="Cambria" pitchFamily="18" charset="0"/>
            </a:endParaRPr>
          </a:p>
        </p:txBody>
      </p:sp>
      <p:pic>
        <p:nvPicPr>
          <p:cNvPr id="5" name="Рисунок 4" descr="-kkn.png"/>
          <p:cNvPicPr>
            <a:picLocks noChangeAspect="1"/>
          </p:cNvPicPr>
          <p:nvPr/>
        </p:nvPicPr>
        <p:blipFill>
          <a:blip r:embed="rId2" cstate="print"/>
          <a:stretch>
            <a:fillRect/>
          </a:stretch>
        </p:blipFill>
        <p:spPr>
          <a:xfrm>
            <a:off x="971600" y="548680"/>
            <a:ext cx="2952328" cy="5757040"/>
          </a:xfrm>
          <a:prstGeom prst="rect">
            <a:avLst/>
          </a:prstGeom>
        </p:spPr>
      </p:pic>
      <p:sp>
        <p:nvSpPr>
          <p:cNvPr id="6" name="Подзаголовок 2"/>
          <p:cNvSpPr txBox="1">
            <a:spLocks/>
          </p:cNvSpPr>
          <p:nvPr/>
        </p:nvSpPr>
        <p:spPr>
          <a:xfrm>
            <a:off x="6804248" y="5949280"/>
            <a:ext cx="1728192" cy="360040"/>
          </a:xfrm>
          <a:prstGeom prst="rect">
            <a:avLst/>
          </a:prstGeom>
        </p:spPr>
        <p:txBody>
          <a:bodyPr vert="horz" lIns="182880" tIns="0">
            <a:normAutofit fontScale="40000" lnSpcReduction="20000"/>
          </a:bodyPr>
          <a:lstStyle/>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6576" algn="r">
              <a:buClr>
                <a:schemeClr val="accent1"/>
              </a:buClr>
              <a:buSzPct val="80000"/>
            </a:pPr>
            <a:r>
              <a:rPr lang="ru-RU" sz="1600" dirty="0" smtClean="0"/>
              <a:t>Источник: </a:t>
            </a:r>
            <a:r>
              <a:rPr lang="en-US" sz="1600" dirty="0" smtClean="0"/>
              <a:t>Surgeons</a:t>
            </a:r>
            <a:r>
              <a:rPr lang="en-US" sz="1600" dirty="0"/>
              <a:t>' Hall Museums</a:t>
            </a:r>
          </a:p>
          <a:p>
            <a:pPr marL="36576" lvl="0" algn="r">
              <a:buClr>
                <a:schemeClr val="accent1"/>
              </a:buClr>
              <a:buSzPct val="80000"/>
            </a:pPr>
            <a:r>
              <a:rPr lang="en-US" sz="1600" dirty="0">
                <a:solidFill>
                  <a:schemeClr val="bg2">
                    <a:shade val="25000"/>
                  </a:schemeClr>
                </a:solidFill>
              </a:rPr>
              <a:t>https://museum.rcsed.ac.uk/</a:t>
            </a:r>
            <a:endParaRPr kumimoji="0" lang="ru-RU" sz="1600" b="0" i="0" u="none" strike="noStrike" kern="1200" cap="none" spc="0" normalizeH="0" baseline="0" noProof="0" dirty="0">
              <a:ln>
                <a:noFill/>
              </a:ln>
              <a:solidFill>
                <a:schemeClr val="bg2">
                  <a:shade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16016" y="476672"/>
            <a:ext cx="3816424" cy="4896544"/>
          </a:xfrm>
        </p:spPr>
        <p:txBody>
          <a:bodyPr>
            <a:normAutofit/>
          </a:bodyPr>
          <a:lstStyle/>
          <a:p>
            <a:pPr algn="just"/>
            <a:endParaRPr lang="en-US" sz="1200" i="1" dirty="0" smtClean="0">
              <a:solidFill>
                <a:schemeClr val="tx1"/>
              </a:solidFill>
              <a:latin typeface="Cambria" pitchFamily="18" charset="0"/>
              <a:ea typeface="Cambria" pitchFamily="18" charset="0"/>
            </a:endParaRPr>
          </a:p>
          <a:p>
            <a:pPr algn="just"/>
            <a:r>
              <a:rPr lang="ru-RU" sz="1200" dirty="0" smtClean="0">
                <a:solidFill>
                  <a:schemeClr val="tx1"/>
                </a:solidFill>
                <a:latin typeface="Cambria" pitchFamily="18" charset="0"/>
                <a:ea typeface="Cambria" pitchFamily="18" charset="0"/>
              </a:rPr>
              <a:t>Родился в шотландском городке Батгейте, что под Эдинбургом 7 июня 1811 года. Умер в Эдинбурге 6 мая 1870 года и похоронен там на Уорристоунском кладбище. Он был сыном пекаря Дэвида Симпсона и его жены Мэри (Джарви) и получил образование в Эдинбургском университете. Он получил высшее образование в 1832 году, а затем побывал в больницах Европы. Вернувшись в Эдинбург, он был назначен в городской родильный дом и занимал кафедру акушерства в университете. Хотя его помнят во всем мире за его работу с хлороформом, он также работал над решением проблемы внутрибольничных инфекций. 26 декабря 1839 года он женился на своей кузине Джесси Гриндли, но только пятеро из их девяти детей пережили его. В 1847 году он был назначен одним из врачей королевы в Шотландии, а позже стал президентом Королевского колледжа врачей Эдинбурга и получил титул баронета. Семья Симпсона отклонила предложение похоронить его в Вестминстерском аббатстве, и там на стене часовни Святого Андрея был установлен бюст великому шотландцу. </a:t>
            </a:r>
          </a:p>
          <a:p>
            <a:pPr algn="just"/>
            <a:endParaRPr lang="ru-RU" sz="1200" dirty="0">
              <a:solidFill>
                <a:schemeClr val="tx1"/>
              </a:solidFill>
              <a:latin typeface="Cambria" pitchFamily="18" charset="0"/>
              <a:ea typeface="Cambr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27584" y="476672"/>
            <a:ext cx="3024336" cy="4766354"/>
          </a:xfrm>
          <a:prstGeom prst="rect">
            <a:avLst/>
          </a:prstGeom>
          <a:noFill/>
          <a:ln w="9525">
            <a:noFill/>
            <a:miter lim="800000"/>
            <a:headEnd/>
            <a:tailEnd/>
          </a:ln>
          <a:effectLst/>
        </p:spPr>
      </p:pic>
      <p:sp>
        <p:nvSpPr>
          <p:cNvPr id="6" name="Прямоугольник 5"/>
          <p:cNvSpPr/>
          <p:nvPr/>
        </p:nvSpPr>
        <p:spPr>
          <a:xfrm>
            <a:off x="5220072" y="5733257"/>
            <a:ext cx="3384376" cy="507831"/>
          </a:xfrm>
          <a:prstGeom prst="rect">
            <a:avLst/>
          </a:prstGeom>
        </p:spPr>
        <p:txBody>
          <a:bodyPr wrap="square">
            <a:spAutoFit/>
          </a:bodyPr>
          <a:lstStyle/>
          <a:p>
            <a:pPr algn="r"/>
            <a:r>
              <a:rPr lang="ru-RU" sz="900" dirty="0">
                <a:latin typeface="Cambria" pitchFamily="18" charset="0"/>
                <a:ea typeface="Cambria" pitchFamily="18" charset="0"/>
              </a:rPr>
              <a:t>Бюст сэра Джеймса Янга Симпсона</a:t>
            </a:r>
          </a:p>
          <a:p>
            <a:pPr algn="r"/>
            <a:r>
              <a:rPr lang="en-US" sz="900" dirty="0" smtClean="0">
                <a:latin typeface="Cambria" pitchFamily="18" charset="0"/>
                <a:ea typeface="Cambria" pitchFamily="18" charset="0"/>
              </a:rPr>
              <a:t>https://www.westminster-abbey.org/</a:t>
            </a:r>
            <a:endParaRPr lang="ru-RU" sz="900" dirty="0">
              <a:latin typeface="Cambria" pitchFamily="18" charset="0"/>
              <a:ea typeface="Cambria" pitchFamily="18" charset="0"/>
            </a:endParaRPr>
          </a:p>
          <a:p>
            <a:pPr algn="r"/>
            <a:r>
              <a:rPr lang="ru-RU" sz="900" dirty="0">
                <a:latin typeface="Cambria" pitchFamily="18" charset="0"/>
                <a:ea typeface="Cambria" pitchFamily="18" charset="0"/>
              </a:rPr>
              <a:t>Image © 2022 Декан и Капитул Вестминстера</a:t>
            </a:r>
          </a:p>
        </p:txBody>
      </p:sp>
      <p:sp>
        <p:nvSpPr>
          <p:cNvPr id="7" name="Прямоугольник 6"/>
          <p:cNvSpPr/>
          <p:nvPr/>
        </p:nvSpPr>
        <p:spPr>
          <a:xfrm>
            <a:off x="539552" y="5301208"/>
            <a:ext cx="3816424" cy="1084912"/>
          </a:xfrm>
          <a:prstGeom prst="rect">
            <a:avLst/>
          </a:prstGeom>
        </p:spPr>
        <p:txBody>
          <a:bodyPr wrap="square">
            <a:spAutoFit/>
          </a:bodyPr>
          <a:lstStyle/>
          <a:p>
            <a:pPr algn="ctr"/>
            <a:r>
              <a:rPr lang="ru-RU" sz="1100" dirty="0" smtClean="0">
                <a:solidFill>
                  <a:schemeClr val="tx1"/>
                </a:solidFill>
                <a:latin typeface="Cambria" pitchFamily="18" charset="0"/>
                <a:ea typeface="Cambria" pitchFamily="18" charset="0"/>
              </a:rPr>
              <a:t>Сэр Джеймс Янг Симпсон, баронет, доктор медицины Эдинбурга, </a:t>
            </a:r>
            <a:r>
              <a:rPr lang="ru-RU" sz="1100" i="1" dirty="0" smtClean="0">
                <a:solidFill>
                  <a:schemeClr val="tx1"/>
                </a:solidFill>
                <a:latin typeface="Cambria" pitchFamily="18" charset="0"/>
                <a:ea typeface="Cambria" pitchFamily="18" charset="0"/>
              </a:rPr>
              <a:t>«Чьему гению и благожелательности мир обязан благословениями, полученными от использования хлороформа для облегчения страданий».</a:t>
            </a:r>
          </a:p>
          <a:p>
            <a:pPr algn="ctr"/>
            <a:r>
              <a:rPr lang="ru-RU" sz="1050" i="1" dirty="0" smtClean="0">
                <a:solidFill>
                  <a:schemeClr val="tx1"/>
                </a:solidFill>
                <a:latin typeface="Cambria" pitchFamily="18" charset="0"/>
                <a:ea typeface="Cambria" pitchFamily="18" charset="0"/>
              </a:rPr>
              <a:t> </a:t>
            </a:r>
          </a:p>
          <a:p>
            <a:pPr algn="r"/>
            <a:r>
              <a:rPr lang="ru-RU" sz="1000" i="1" dirty="0" smtClean="0">
                <a:solidFill>
                  <a:schemeClr val="tx1"/>
                </a:solidFill>
                <a:latin typeface="Cambria" pitchFamily="18" charset="0"/>
                <a:ea typeface="Cambria" pitchFamily="18" charset="0"/>
              </a:rPr>
              <a:t>Работа скульптора Уильяма Броди, 1879 год</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276</TotalTime>
  <Words>387</Words>
  <Application>Microsoft Office PowerPoint</Application>
  <PresentationFormat>Экран (4:3)</PresentationFormat>
  <Paragraphs>49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Аспект</vt:lpstr>
      <vt:lpstr>ВЕЛИКИЕ ИСТОРИИ  МЕДИЦИНСКИХ ИЗОБРЕТЕНИЙ</vt:lpstr>
      <vt:lpstr>Слайд 2</vt:lpstr>
      <vt:lpstr>Слайд 3</vt:lpstr>
      <vt:lpstr>Слайд 4</vt:lpstr>
      <vt:lpstr>Слайд 5</vt:lpstr>
      <vt:lpstr>Слайд 6</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36</cp:revision>
  <dcterms:created xsi:type="dcterms:W3CDTF">2022-03-13T02:37:28Z</dcterms:created>
  <dcterms:modified xsi:type="dcterms:W3CDTF">2022-03-17T22:11:49Z</dcterms:modified>
</cp:coreProperties>
</file>