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  <Override PartName="/ppt/charts/style7.xml" ContentType="application/vnd.ms-office.chartstyle+xml"/>
  <Override PartName="/ppt/charts/colors7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299" r:id="rId3"/>
    <p:sldId id="302" r:id="rId4"/>
    <p:sldId id="301" r:id="rId5"/>
    <p:sldId id="303" r:id="rId6"/>
    <p:sldId id="304" r:id="rId7"/>
    <p:sldId id="305" r:id="rId8"/>
    <p:sldId id="307" r:id="rId9"/>
    <p:sldId id="308" r:id="rId10"/>
    <p:sldId id="309" r:id="rId11"/>
    <p:sldId id="306" r:id="rId12"/>
    <p:sldId id="312" r:id="rId13"/>
    <p:sldId id="320" r:id="rId14"/>
    <p:sldId id="322" r:id="rId15"/>
    <p:sldId id="313" r:id="rId16"/>
    <p:sldId id="314" r:id="rId17"/>
    <p:sldId id="315" r:id="rId18"/>
    <p:sldId id="316" r:id="rId19"/>
    <p:sldId id="317" r:id="rId20"/>
    <p:sldId id="27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589"/>
    <p:restoredTop sz="94316" autoAdjust="0"/>
  </p:normalViewPr>
  <p:slideViewPr>
    <p:cSldViewPr>
      <p:cViewPr>
        <p:scale>
          <a:sx n="60" d="100"/>
          <a:sy n="60" d="100"/>
        </p:scale>
        <p:origin x="-156" y="-11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9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569-6C44-8442-BAA7E8D5354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569-6C44-8442-BAA7E8D5354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569-6C44-8442-BAA7E8D5354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569-6C44-8442-BAA7E8D5354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569-6C44-8442-BAA7E8D53549}"/>
              </c:ext>
            </c:extLst>
          </c:dPt>
          <c:dLbls>
            <c:dLbl>
              <c:idx val="0"/>
              <c:layout>
                <c:manualLayout>
                  <c:x val="4.7705838520747971E-3"/>
                  <c:y val="1.616281497678545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По настоянию родителей</c:v>
                </c:pt>
                <c:pt idx="1">
                  <c:v>Выбрав профессию врача по своему желанию</c:v>
                </c:pt>
                <c:pt idx="2">
                  <c:v>Случайно</c:v>
                </c:pt>
                <c:pt idx="3">
                  <c:v>50% моего желания , 50% родителей</c:v>
                </c:pt>
                <c:pt idx="4">
                  <c:v>Продолжить династию врачей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3</c:v>
                </c:pt>
                <c:pt idx="1">
                  <c:v>90.4</c:v>
                </c:pt>
                <c:pt idx="2">
                  <c:v>0</c:v>
                </c:pt>
                <c:pt idx="3">
                  <c:v>3.6</c:v>
                </c:pt>
                <c:pt idx="4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067-1041-B09D-4878A1F9285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F03-E04C-A152-8D00774AD04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F03-E04C-A152-8D00774AD04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F03-E04C-A152-8D00774AD04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F03-E04C-A152-8D00774AD04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F03-E04C-A152-8D00774AD044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Высокая квалификация специалистов</c:v>
                </c:pt>
                <c:pt idx="1">
                  <c:v>Высокий рейтинг в рейтинге ВУЗов России</c:v>
                </c:pt>
                <c:pt idx="2">
                  <c:v>Международное сотрудничество</c:v>
                </c:pt>
                <c:pt idx="3">
                  <c:v>Хорошие отзывы студентов и их родителей</c:v>
                </c:pt>
                <c:pt idx="4">
                  <c:v>Все перечисленное в комплексе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65.2</c:v>
                </c:pt>
                <c:pt idx="1">
                  <c:v>14.6</c:v>
                </c:pt>
                <c:pt idx="2">
                  <c:v>9.1999999999999993</c:v>
                </c:pt>
                <c:pt idx="3">
                  <c:v>5</c:v>
                </c:pt>
                <c:pt idx="4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A5C-CF49-A38D-C1AB3A5AF17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573690465369172"/>
          <c:y val="8.9888009059615401E-2"/>
          <c:w val="0.33357404732807466"/>
          <c:h val="0.909997078245033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Больше 6 часов</c:v>
                </c:pt>
                <c:pt idx="1">
                  <c:v>Меньше 1 часа</c:v>
                </c:pt>
                <c:pt idx="2">
                  <c:v>1-3 часа</c:v>
                </c:pt>
                <c:pt idx="3">
                  <c:v>3-6 часов</c:v>
                </c:pt>
                <c:pt idx="4">
                  <c:v>Не готовлюсь к занятиям вообще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57.9</c:v>
                </c:pt>
                <c:pt idx="1">
                  <c:v>22.7</c:v>
                </c:pt>
                <c:pt idx="2">
                  <c:v>11.2</c:v>
                </c:pt>
                <c:pt idx="3">
                  <c:v>8.1999999999999993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21-5849-B094-BE44DBB0227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Лекции наглядные, интересные и информативные</c:v>
                </c:pt>
                <c:pt idx="1">
                  <c:v>Необходимы для практических занятий</c:v>
                </c:pt>
                <c:pt idx="2">
                  <c:v>Неинтересные</c:v>
                </c:pt>
                <c:pt idx="3">
                  <c:v>Невостребованные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78.900000000000006</c:v>
                </c:pt>
                <c:pt idx="1">
                  <c:v>20.100000000000001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21-5849-B094-BE44DBB0227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Занятия наглядные, интересные и информативные</c:v>
                </c:pt>
                <c:pt idx="1">
                  <c:v>Развивают клиническое мышление </c:v>
                </c:pt>
                <c:pt idx="2">
                  <c:v>Неинтересные</c:v>
                </c:pt>
                <c:pt idx="3">
                  <c:v>Невостребованные</c:v>
                </c:pt>
              </c:strCache>
            </c:strRef>
          </c:cat>
          <c:val>
            <c:numRef>
              <c:f>Лист1!$B$2:$B$5</c:f>
              <c:numCache>
                <c:formatCode>0.00</c:formatCode>
                <c:ptCount val="4"/>
                <c:pt idx="0">
                  <c:v>81.400000000000006</c:v>
                </c:pt>
                <c:pt idx="1">
                  <c:v>18.600000000000001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21-5849-B094-BE44DBB0227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Занимаетесь, потом что нравится</c:v>
                </c:pt>
                <c:pt idx="1">
                  <c:v>Занимаетесь, чтобы повысить свой учебный рейтинг</c:v>
                </c:pt>
                <c:pt idx="2">
                  <c:v>Не занимаетесь </c:v>
                </c:pt>
              </c:strCache>
            </c:strRef>
          </c:cat>
          <c:val>
            <c:numRef>
              <c:f>Лист1!$B$2:$B$4</c:f>
              <c:numCache>
                <c:formatCode>0.00</c:formatCode>
                <c:ptCount val="3"/>
                <c:pt idx="0">
                  <c:v>91.8</c:v>
                </c:pt>
                <c:pt idx="1">
                  <c:v>6.7</c:v>
                </c:pt>
                <c:pt idx="2">
                  <c:v>1.5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638-4444-A1DD-D3A4A8F691A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600" baseline="0"/>
            </a:pPr>
            <a:endParaRPr lang="ru-RU"/>
          </a:p>
        </c:txPr>
      </c:legendEntry>
      <c:layout>
        <c:manualLayout>
          <c:xMode val="edge"/>
          <c:yMode val="edge"/>
          <c:x val="0.66197529776385"/>
          <c:y val="7.1754821983197367E-2"/>
          <c:w val="0.32890215263438161"/>
          <c:h val="0.9282451780168026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1"/>
              <c:layout>
                <c:manualLayout>
                  <c:x val="-3.2296459397231727E-3"/>
                  <c:y val="1.656996480320165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Занимаетесь, потом что нравится</c:v>
                </c:pt>
                <c:pt idx="1">
                  <c:v>Занимаетесь, чтобы повысить свой учебный рейтинг
</c:v>
                </c:pt>
                <c:pt idx="2">
                  <c:v>Не занимаетесь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96.1</c:v>
                </c:pt>
                <c:pt idx="1">
                  <c:v>0.7</c:v>
                </c:pt>
                <c:pt idx="2">
                  <c:v>3.2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833-D545-81E7-4CD3AFD2BCE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600" baseline="0"/>
            </a:pPr>
            <a:endParaRPr lang="ru-RU"/>
          </a:p>
        </c:txPr>
      </c:legendEntry>
      <c:layout>
        <c:manualLayout>
          <c:xMode val="edge"/>
          <c:yMode val="edge"/>
          <c:x val="0.66197529776385"/>
          <c:y val="7.1754821983197367E-2"/>
          <c:w val="0.32890215263438161"/>
          <c:h val="0.9071316921238765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Участвую, потом что нравится</c:v>
                </c:pt>
                <c:pt idx="1">
                  <c:v>Учасвтую, чтобы повысить свой учебный рейтинг</c:v>
                </c:pt>
                <c:pt idx="2">
                  <c:v>Не участвую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94.7</c:v>
                </c:pt>
                <c:pt idx="1">
                  <c:v>4.5999999999999996</c:v>
                </c:pt>
                <c:pt idx="2">
                  <c:v>0.7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174-A442-BFD1-E2E6D405E89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600" baseline="0"/>
            </a:pPr>
            <a:endParaRPr lang="ru-RU"/>
          </a:p>
        </c:txPr>
      </c:legendEntry>
      <c:layout>
        <c:manualLayout>
          <c:xMode val="edge"/>
          <c:yMode val="edge"/>
          <c:x val="0.66197529776385"/>
          <c:y val="7.1754821983197367E-2"/>
          <c:w val="0.32890215263438161"/>
          <c:h val="0.9278486023426240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Хорошие</c:v>
                </c:pt>
                <c:pt idx="1">
                  <c:v>Нормальные</c:v>
                </c:pt>
                <c:pt idx="2">
                  <c:v>Неплохие с некоторыми </c:v>
                </c:pt>
                <c:pt idx="3">
                  <c:v>Не складываются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79.2</c:v>
                </c:pt>
                <c:pt idx="1">
                  <c:v>17.3</c:v>
                </c:pt>
                <c:pt idx="2">
                  <c:v>3</c:v>
                </c:pt>
                <c:pt idx="3">
                  <c:v>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0BD-6C41-AE29-A175B3B4053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600" baseline="0"/>
            </a:pPr>
            <a:endParaRPr lang="ru-RU"/>
          </a:p>
        </c:txPr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Вам нравится</c:v>
                </c:pt>
                <c:pt idx="1">
                  <c:v>Оказалась трудной</c:v>
                </c:pt>
                <c:pt idx="2">
                  <c:v>Кажется неинтересной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88.4</c:v>
                </c:pt>
                <c:pt idx="1">
                  <c:v>6</c:v>
                </c:pt>
                <c:pt idx="2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C94-1D48-94F1-90286B6EC62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600" baseline="0"/>
            </a:pPr>
            <a:endParaRPr lang="ru-RU"/>
          </a:p>
        </c:txPr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numRef>
              <c:f>Лист1!$A$2:$A$11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4</c:v>
                </c:pt>
                <c:pt idx="1">
                  <c:v>10</c:v>
                </c:pt>
                <c:pt idx="2">
                  <c:v>3.5</c:v>
                </c:pt>
                <c:pt idx="3">
                  <c:v>4.5</c:v>
                </c:pt>
                <c:pt idx="4">
                  <c:v>8.1</c:v>
                </c:pt>
                <c:pt idx="5">
                  <c:v>9.1</c:v>
                </c:pt>
                <c:pt idx="6">
                  <c:v>20</c:v>
                </c:pt>
                <c:pt idx="7">
                  <c:v>50</c:v>
                </c:pt>
                <c:pt idx="8">
                  <c:v>90</c:v>
                </c:pt>
                <c:pt idx="9">
                  <c:v>135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630-7E40-9D48-EF993D4931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9096704"/>
        <c:axId val="128975616"/>
      </c:barChart>
      <c:catAx>
        <c:axId val="129096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8975616"/>
        <c:crosses val="autoZero"/>
        <c:auto val="1"/>
        <c:lblAlgn val="ctr"/>
        <c:lblOffset val="100"/>
        <c:noMultiLvlLbl val="0"/>
      </c:catAx>
      <c:valAx>
        <c:axId val="128975616"/>
        <c:scaling>
          <c:orientation val="minMax"/>
          <c:max val="150"/>
        </c:scaling>
        <c:delete val="0"/>
        <c:axPos val="l"/>
        <c:majorGridlines>
          <c:spPr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29096704"/>
        <c:crosses val="autoZero"/>
        <c:crossBetween val="between"/>
        <c:majorUnit val="20"/>
      </c:valAx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83E-DC4F-8085-1734B4CB42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83E-DC4F-8085-1734B4CB42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83E-DC4F-8085-1734B4CB42AD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Гордитесь этим</c:v>
                </c:pt>
                <c:pt idx="1">
                  <c:v>Спокойно относитесь к этому</c:v>
                </c:pt>
                <c:pt idx="2">
                  <c:v>Жалеете, что так случилось</c:v>
                </c:pt>
              </c:strCache>
            </c:strRef>
          </c:cat>
          <c:val>
            <c:numRef>
              <c:f>Лист1!$B$2:$B$4</c:f>
              <c:numCache>
                <c:formatCode>0.00</c:formatCode>
                <c:ptCount val="3"/>
                <c:pt idx="0">
                  <c:v>76.599999999999994</c:v>
                </c:pt>
                <c:pt idx="1">
                  <c:v>22</c:v>
                </c:pt>
                <c:pt idx="2">
                  <c:v>1.4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C83E-DC4F-8085-1734B4CB42A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613-6B4F-B5B0-2B4E2AD938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613-6B4F-B5B0-2B4E2AD938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613-6B4F-B5B0-2B4E2AD938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613-6B4F-B5B0-2B4E2AD938A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613-6B4F-B5B0-2B4E2AD938A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1613-6B4F-B5B0-2B4E2AD938A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1613-6B4F-B5B0-2B4E2AD938AD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От учителей в школе</c:v>
                </c:pt>
                <c:pt idx="1">
                  <c:v>Из источников интернета</c:v>
                </c:pt>
                <c:pt idx="2">
                  <c:v>От друзей, знакомых </c:v>
                </c:pt>
                <c:pt idx="3">
                  <c:v>От родителей и родственников</c:v>
                </c:pt>
                <c:pt idx="4">
                  <c:v>От преподавателей ВУЗа</c:v>
                </c:pt>
                <c:pt idx="5">
                  <c:v>От студентов ВУЗа</c:v>
                </c:pt>
                <c:pt idx="6">
                  <c:v>Из других источников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16</c:v>
                </c:pt>
                <c:pt idx="1">
                  <c:v>11.8</c:v>
                </c:pt>
                <c:pt idx="2">
                  <c:v>8.3000000000000007</c:v>
                </c:pt>
                <c:pt idx="3">
                  <c:v>17.399999999999999</c:v>
                </c:pt>
                <c:pt idx="4">
                  <c:v>33.299999999999997</c:v>
                </c:pt>
                <c:pt idx="5">
                  <c:v>11.2</c:v>
                </c:pt>
                <c:pt idx="6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2E3-1143-AB56-B4A8E00244D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967-8044-9087-FBFF422E3A81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967-8044-9087-FBFF422E3A8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79</c:v>
                </c:pt>
                <c:pt idx="1">
                  <c:v>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967-8044-9087-FBFF422E3A8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AD2-354A-8200-A5F03CC8574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AD2-354A-8200-A5F03CC8574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AD2-354A-8200-A5F03CC8574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AD2-354A-8200-A5F03CC8574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AD2-354A-8200-A5F03CC85741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Престижность профессии</c:v>
                </c:pt>
                <c:pt idx="1">
                  <c:v>Высокая заработная плата</c:v>
                </c:pt>
                <c:pt idx="2">
                  <c:v>Гарантированность трудоустройства</c:v>
                </c:pt>
                <c:pt idx="3">
                  <c:v>Стремление быть полезным людям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61.4</c:v>
                </c:pt>
                <c:pt idx="1">
                  <c:v>24</c:v>
                </c:pt>
                <c:pt idx="2">
                  <c:v>7.6</c:v>
                </c:pt>
                <c:pt idx="3">
                  <c:v>7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A82-AF4B-A848-F04ED68DC04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Полностью осведомлен</c:v>
                </c:pt>
                <c:pt idx="1">
                  <c:v>Осведомлен частично</c:v>
                </c:pt>
                <c:pt idx="2">
                  <c:v>Не осведомлен</c:v>
                </c:pt>
                <c:pt idx="3">
                  <c:v>Затрудняюсь ответить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86.3</c:v>
                </c:pt>
                <c:pt idx="1">
                  <c:v>9.1999999999999993</c:v>
                </c:pt>
                <c:pt idx="2">
                  <c:v>1</c:v>
                </c:pt>
                <c:pt idx="3">
                  <c:v>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AFE-8A4D-81EE-DB6539C7EBD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Хорошие отзывы об уровне подготовки в вузе</c:v>
                </c:pt>
                <c:pt idx="1">
                  <c:v>Хорошие бытовые условия</c:v>
                </c:pt>
                <c:pt idx="2">
                  <c:v>Высокая квалификация преподавателей и хорошее материально-техническое оснащение учебного процесса</c:v>
                </c:pt>
                <c:pt idx="3">
                  <c:v>Местонахождение вуза (близость к дому)</c:v>
                </c:pt>
                <c:pt idx="4">
                  <c:v>Решение родителей и родственников</c:v>
                </c:pt>
                <c:pt idx="5">
                  <c:v>Все перечисленное в комплексе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84.1</c:v>
                </c:pt>
                <c:pt idx="1">
                  <c:v>4.7</c:v>
                </c:pt>
                <c:pt idx="2">
                  <c:v>0.5</c:v>
                </c:pt>
                <c:pt idx="3">
                  <c:v>3.3</c:v>
                </c:pt>
                <c:pt idx="4">
                  <c:v>4.8</c:v>
                </c:pt>
                <c:pt idx="5">
                  <c:v>2.6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4A7-E145-BD99-E69C2494906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7916027201238152"/>
          <c:y val="0"/>
          <c:w val="0.42083972798761848"/>
          <c:h val="0.97467933195486434"/>
        </c:manualLayout>
      </c:layout>
      <c:overlay val="0"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2045551806769E-2"/>
          <c:y val="7.1900741187487099E-2"/>
          <c:w val="0.51956649890889228"/>
          <c:h val="0.7848109469318224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Возможные проблемы общения с преподавателями и одногруппниками
</c:v>
                </c:pt>
                <c:pt idx="1">
                  <c:v>Смогу ли освоить требования высшей школы</c:v>
                </c:pt>
                <c:pt idx="2">
                  <c:v>Трудности, связанные с самостоятельной организацией распорядка дня и быта
</c:v>
                </c:pt>
                <c:pt idx="3">
                  <c:v>Возможность проживания в общежитии
</c:v>
                </c:pt>
              </c:strCache>
            </c:strRef>
          </c:cat>
          <c:val>
            <c:numRef>
              <c:f>Лист1!$B$2:$B$5</c:f>
              <c:numCache>
                <c:formatCode>0.00</c:formatCode>
                <c:ptCount val="4"/>
                <c:pt idx="0">
                  <c:v>21.7</c:v>
                </c:pt>
                <c:pt idx="1">
                  <c:v>60.9</c:v>
                </c:pt>
                <c:pt idx="2" formatCode="0.0">
                  <c:v>9.1</c:v>
                </c:pt>
                <c:pt idx="3">
                  <c:v>8.3000000000000007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110-2C46-A096-109C17FF7B6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7039128182014598"/>
          <c:y val="4.1935320678654756E-2"/>
          <c:w val="0.42543867041803141"/>
          <c:h val="0.9056310211563795"/>
        </c:manualLayout>
      </c:layout>
      <c:overlay val="0"/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868-ED48-83EB-E974129702B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868-ED48-83EB-E974129702B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90.3</c:v>
                </c:pt>
                <c:pt idx="1">
                  <c:v>9.6999999999999993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868-ED48-83EB-E974129702B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10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>
  <cs:dataPoint3D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1">
      <a:schemeClr val="dk1"/>
    </cs:effectRef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1">
      <a:schemeClr val="dk1"/>
    </cs:effectRef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10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>
  <cs:dataPoint3D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1">
      <a:schemeClr val="dk1"/>
    </cs:effectRef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1">
      <a:schemeClr val="dk1"/>
    </cs:effectRef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10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>
  <cs:dataPoint3D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1">
      <a:schemeClr val="dk1"/>
    </cs:effectRef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1">
      <a:schemeClr val="dk1"/>
    </cs:effectRef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848D09-4FD7-4F5F-92D4-5E8768874074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577332-C760-4129-80E9-E81F6B15B5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354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523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431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9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47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836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379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8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953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6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6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457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148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9663" y="2492896"/>
            <a:ext cx="8252817" cy="1752600"/>
          </a:xfrm>
        </p:spPr>
        <p:txBody>
          <a:bodyPr>
            <a:normAutofit fontScale="92500"/>
          </a:bodyPr>
          <a:lstStyle/>
          <a:p>
            <a:pPr algn="l"/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Результаты анкетирования студентов 1 курса,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обучающихся по 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ОПОП ВО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специальность 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31.05.01 Лечебное дело</a:t>
            </a:r>
          </a:p>
        </p:txBody>
      </p:sp>
      <p:pic>
        <p:nvPicPr>
          <p:cNvPr id="1026" name="Picture 2" descr="C:\Users\User\Downloads\GlduDhVJ8ng (1)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  <a14:imgEffect>
                      <a14:colorTemperature colorTemp="4700"/>
                    </a14:imgEffect>
                    <a14:imgEffect>
                      <a14:saturation sat="300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678" y="0"/>
            <a:ext cx="2159322" cy="2070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611560" y="4005064"/>
            <a:ext cx="7848872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7756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6591813"/>
              </p:ext>
            </p:extLst>
          </p:nvPr>
        </p:nvGraphicFramePr>
        <p:xfrm>
          <a:off x="1331640" y="1628800"/>
          <a:ext cx="7704856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C32D2E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600" dirty="0" smtClean="0">
                <a:solidFill>
                  <a:srgbClr val="C32D2E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Амурской ГМА Вы обучаетесь по специальности, </a:t>
            </a:r>
            <a:r>
              <a:rPr lang="ru-RU" sz="3600" dirty="0">
                <a:solidFill>
                  <a:srgbClr val="C32D2E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 которой мечтали?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098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646535798"/>
              </p:ext>
            </p:extLst>
          </p:nvPr>
        </p:nvGraphicFramePr>
        <p:xfrm>
          <a:off x="1331640" y="1340768"/>
          <a:ext cx="7128792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Вы полагаете,  какая информация лучше всего подтверждает  высокое качество образования 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Амурской ГМА?</a:t>
            </a:r>
            <a:endParaRPr lang="ru-RU" sz="3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123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Сколько времени Вы тратите на подготовку к занятиям?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69426579"/>
              </p:ext>
            </p:extLst>
          </p:nvPr>
        </p:nvGraphicFramePr>
        <p:xfrm>
          <a:off x="611560" y="1318189"/>
          <a:ext cx="8352928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3198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Удовлетворены ли вы качеством лекционных занятий?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991956508"/>
              </p:ext>
            </p:extLst>
          </p:nvPr>
        </p:nvGraphicFramePr>
        <p:xfrm>
          <a:off x="611560" y="1318189"/>
          <a:ext cx="8352928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1546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Удовлетворены ли вы качеством семинарских занятий?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650871221"/>
              </p:ext>
            </p:extLst>
          </p:nvPr>
        </p:nvGraphicFramePr>
        <p:xfrm>
          <a:off x="611560" y="1318189"/>
          <a:ext cx="8352928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3611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научно-исследовательской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работе: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450680702"/>
              </p:ext>
            </p:extLst>
          </p:nvPr>
        </p:nvGraphicFramePr>
        <p:xfrm>
          <a:off x="611560" y="1340768"/>
          <a:ext cx="8352928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1919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Занимаетесь ли вы физической культурой и спортом, в том числе в спортивных секциях Амурской ГМА: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626117454"/>
              </p:ext>
            </p:extLst>
          </p:nvPr>
        </p:nvGraphicFramePr>
        <p:xfrm>
          <a:off x="611560" y="1484784"/>
          <a:ext cx="8352928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92395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культурно-массовых мероприятиях Вы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593800223"/>
              </p:ext>
            </p:extLst>
          </p:nvPr>
        </p:nvGraphicFramePr>
        <p:xfrm>
          <a:off x="611560" y="1340768"/>
          <a:ext cx="8352928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08913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Отношения в группе со студентами у Вас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628559192"/>
              </p:ext>
            </p:extLst>
          </p:nvPr>
        </p:nvGraphicFramePr>
        <p:xfrm>
          <a:off x="611560" y="1340768"/>
          <a:ext cx="8352928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27742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Студенческая жизнь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215493382"/>
              </p:ext>
            </p:extLst>
          </p:nvPr>
        </p:nvGraphicFramePr>
        <p:xfrm>
          <a:off x="611560" y="1340768"/>
          <a:ext cx="8352928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1498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 поступили в Амурскую ГМА: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040194285"/>
              </p:ext>
            </p:extLst>
          </p:nvPr>
        </p:nvGraphicFramePr>
        <p:xfrm>
          <a:off x="1475656" y="1340768"/>
          <a:ext cx="7128792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8716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Оцените по 10-балльной шкале уровень Вашей удовлетворенности начальным этапом обучения обучением в Амурской ГМА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806480683"/>
              </p:ext>
            </p:extLst>
          </p:nvPr>
        </p:nvGraphicFramePr>
        <p:xfrm>
          <a:off x="1259632" y="1700808"/>
          <a:ext cx="6768752" cy="4990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7719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 студент Амурской ГМА и:</a:t>
            </a:r>
          </a:p>
        </p:txBody>
      </p:sp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val="166042309"/>
              </p:ext>
            </p:extLst>
          </p:nvPr>
        </p:nvGraphicFramePr>
        <p:xfrm>
          <a:off x="1331640" y="1628800"/>
          <a:ext cx="7704856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4041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Источник информации о ВУЗе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221517462"/>
              </p:ext>
            </p:extLst>
          </p:nvPr>
        </p:nvGraphicFramePr>
        <p:xfrm>
          <a:off x="1475656" y="1340768"/>
          <a:ext cx="7128792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0074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09304026"/>
              </p:ext>
            </p:extLst>
          </p:nvPr>
        </p:nvGraphicFramePr>
        <p:xfrm>
          <a:off x="1331640" y="1628800"/>
          <a:ext cx="7704856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570186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Участвовали ли Вы во время обучения в школе в мероприятиях, проводимых сотрудниками и студентами 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Амурской ГМА?</a:t>
            </a:r>
            <a:endParaRPr lang="ru-RU" sz="3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902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мотивы выбора профессии: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98947815"/>
              </p:ext>
            </p:extLst>
          </p:nvPr>
        </p:nvGraphicFramePr>
        <p:xfrm>
          <a:off x="1475656" y="1340768"/>
          <a:ext cx="7128792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8580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Информированность об этапах и сроках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получения высшего медицинского образования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269934552"/>
              </p:ext>
            </p:extLst>
          </p:nvPr>
        </p:nvGraphicFramePr>
        <p:xfrm>
          <a:off x="1475656" y="1340768"/>
          <a:ext cx="7128792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4762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Решающим фактором выбора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Амурской ГМА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является: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242347902"/>
              </p:ext>
            </p:extLst>
          </p:nvPr>
        </p:nvGraphicFramePr>
        <p:xfrm>
          <a:off x="3768" y="1340768"/>
          <a:ext cx="9252520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7800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тревоги, связанные с возможностью  поступления в вуз: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086149956"/>
              </p:ext>
            </p:extLst>
          </p:nvPr>
        </p:nvGraphicFramePr>
        <p:xfrm>
          <a:off x="34710" y="1124744"/>
          <a:ext cx="9136586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05786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1596</TotalTime>
  <Words>184</Words>
  <Application>Microsoft Office PowerPoint</Application>
  <PresentationFormat>Экран (4:3)</PresentationFormat>
  <Paragraphs>22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Вы поступили в Амурскую ГМА:</vt:lpstr>
      <vt:lpstr>Вы студент Амурской ГМА и:</vt:lpstr>
      <vt:lpstr>Источник информации о ВУЗе</vt:lpstr>
      <vt:lpstr>Участвовали ли Вы во время обучения в школе в мероприятиях, проводимых сотрудниками и студентами Амурской ГМА?</vt:lpstr>
      <vt:lpstr>Основные мотивы выбора профессии:</vt:lpstr>
      <vt:lpstr>Информированность об этапах и сроках получения высшего медицинского образования:</vt:lpstr>
      <vt:lpstr>Решающим фактором выбора Амурской ГМА является:</vt:lpstr>
      <vt:lpstr>Основные тревоги, связанные с возможностью  поступления в вуз:</vt:lpstr>
      <vt:lpstr> В Амурской ГМА Вы обучаетесь по специальности, о которой мечтали?</vt:lpstr>
      <vt:lpstr>Как Вы полагаете,  какая информация лучше всего подтверждает  высокое качество образования в Амурской ГМА?</vt:lpstr>
      <vt:lpstr>Сколько времени Вы тратите на подготовку к занятиям?</vt:lpstr>
      <vt:lpstr>Удовлетворены ли вы качеством лекционных занятий?</vt:lpstr>
      <vt:lpstr>Удовлетворены ли вы качеством семинарских занятий?</vt:lpstr>
      <vt:lpstr>В научно-исследовательской работе:</vt:lpstr>
      <vt:lpstr>Занимаетесь ли вы физической культурой и спортом, в том числе в спортивных секциях Амурской ГМА: </vt:lpstr>
      <vt:lpstr>В культурно-массовых мероприятиях Вы</vt:lpstr>
      <vt:lpstr>Отношения в группе со студентами у Вас</vt:lpstr>
      <vt:lpstr>Студенческая жизнь </vt:lpstr>
      <vt:lpstr>Оцените по 10-балльной шкале уровень Вашей удовлетворенности начальным этапом обучения обучением в Амурской ГМА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49</cp:revision>
  <dcterms:created xsi:type="dcterms:W3CDTF">2023-05-16T04:30:20Z</dcterms:created>
  <dcterms:modified xsi:type="dcterms:W3CDTF">2024-05-02T06:04:20Z</dcterms:modified>
</cp:coreProperties>
</file>