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99" r:id="rId3"/>
    <p:sldId id="302" r:id="rId4"/>
    <p:sldId id="301" r:id="rId5"/>
    <p:sldId id="303" r:id="rId6"/>
    <p:sldId id="304" r:id="rId7"/>
    <p:sldId id="305" r:id="rId8"/>
    <p:sldId id="307" r:id="rId9"/>
    <p:sldId id="308" r:id="rId10"/>
    <p:sldId id="309" r:id="rId11"/>
    <p:sldId id="306" r:id="rId12"/>
    <p:sldId id="312" r:id="rId13"/>
    <p:sldId id="320" r:id="rId14"/>
    <p:sldId id="322" r:id="rId15"/>
    <p:sldId id="313" r:id="rId16"/>
    <p:sldId id="314" r:id="rId17"/>
    <p:sldId id="315" r:id="rId18"/>
    <p:sldId id="316" r:id="rId19"/>
    <p:sldId id="317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89"/>
    <p:restoredTop sz="94316" autoAdjust="0"/>
  </p:normalViewPr>
  <p:slideViewPr>
    <p:cSldViewPr>
      <p:cViewPr>
        <p:scale>
          <a:sx n="60" d="100"/>
          <a:sy n="60" d="100"/>
        </p:scale>
        <p:origin x="-156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569-6C44-8442-BAA7E8D535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569-6C44-8442-BAA7E8D535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569-6C44-8442-BAA7E8D5354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569-6C44-8442-BAA7E8D535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569-6C44-8442-BAA7E8D53549}"/>
              </c:ext>
            </c:extLst>
          </c:dPt>
          <c:dLbls>
            <c:dLbl>
              <c:idx val="0"/>
              <c:layout>
                <c:manualLayout>
                  <c:x val="4.7705838520747971E-3"/>
                  <c:y val="1.61628149767854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 настоянию родителей</c:v>
                </c:pt>
                <c:pt idx="1">
                  <c:v>Выбрав профессию врача по своему желанию</c:v>
                </c:pt>
                <c:pt idx="2">
                  <c:v>Случайно</c:v>
                </c:pt>
                <c:pt idx="3">
                  <c:v>50% моего желания , 50% родителей</c:v>
                </c:pt>
                <c:pt idx="4">
                  <c:v>Продолжить династию врачей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</c:v>
                </c:pt>
                <c:pt idx="1">
                  <c:v>90.4</c:v>
                </c:pt>
                <c:pt idx="2">
                  <c:v>0</c:v>
                </c:pt>
                <c:pt idx="3">
                  <c:v>3.6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67-1041-B09D-4878A1F9285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03-E04C-A152-8D00774AD0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03-E04C-A152-8D00774AD0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03-E04C-A152-8D00774AD0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03-E04C-A152-8D00774AD0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03-E04C-A152-8D00774AD04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Высокая квалификация специалистов</c:v>
                </c:pt>
                <c:pt idx="1">
                  <c:v>Высокий рейтинг в рейтинге ВУЗов России</c:v>
                </c:pt>
                <c:pt idx="2">
                  <c:v>Международное сотрудничество</c:v>
                </c:pt>
                <c:pt idx="3">
                  <c:v>Хорошие отзывы студентов и их родителей</c:v>
                </c:pt>
                <c:pt idx="4">
                  <c:v>Все перечисленное в комплексе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65.2</c:v>
                </c:pt>
                <c:pt idx="1">
                  <c:v>14.6</c:v>
                </c:pt>
                <c:pt idx="2">
                  <c:v>9.1999999999999993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5C-CF49-A38D-C1AB3A5AF1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573690465369172"/>
          <c:y val="8.9888009059615401E-2"/>
          <c:w val="0.33357404732807466"/>
          <c:h val="0.909997078245033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Больше 6 часов</c:v>
                </c:pt>
                <c:pt idx="1">
                  <c:v>Меньше 1 часа</c:v>
                </c:pt>
                <c:pt idx="2">
                  <c:v>1-3 часа</c:v>
                </c:pt>
                <c:pt idx="3">
                  <c:v>3-6 часов</c:v>
                </c:pt>
                <c:pt idx="4">
                  <c:v>Не готовлюсь к занятиям вообще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57.9</c:v>
                </c:pt>
                <c:pt idx="1">
                  <c:v>22.7</c:v>
                </c:pt>
                <c:pt idx="2">
                  <c:v>11.2</c:v>
                </c:pt>
                <c:pt idx="3">
                  <c:v>8.1999999999999993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Лекции наглядные, интересные и информативные</c:v>
                </c:pt>
                <c:pt idx="1">
                  <c:v>Необходимы для практических занятий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78.900000000000006</c:v>
                </c:pt>
                <c:pt idx="1">
                  <c:v>20.100000000000001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Занятия наглядные, интересные и информативные</c:v>
                </c:pt>
                <c:pt idx="1">
                  <c:v>Развивают клиническое мышление 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81.400000000000006</c:v>
                </c:pt>
                <c:pt idx="1">
                  <c:v>18.600000000000001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Занимаетесь, потом что нравится</c:v>
                </c:pt>
                <c:pt idx="1">
                  <c:v>Занимаетесь, чтобы повысить свой учебный рейтинг</c:v>
                </c:pt>
                <c:pt idx="2">
                  <c:v>Не занимаетесь 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91.8</c:v>
                </c:pt>
                <c:pt idx="1">
                  <c:v>6.7</c:v>
                </c:pt>
                <c:pt idx="2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38-4444-A1DD-D3A4A8F691A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6197529776385"/>
          <c:y val="7.1754821983197367E-2"/>
          <c:w val="0.32890215263438161"/>
          <c:h val="0.928245178016802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3.2296459397231727E-3"/>
                  <c:y val="1.65699648032016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Занимаетесь, потом что нравится</c:v>
                </c:pt>
                <c:pt idx="1">
                  <c:v>Занимаетесь, чтобы повысить свой учебный рейтинг
</c:v>
                </c:pt>
                <c:pt idx="2">
                  <c:v>Не занимаетесь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96.1</c:v>
                </c:pt>
                <c:pt idx="1">
                  <c:v>0.7</c:v>
                </c:pt>
                <c:pt idx="2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33-D545-81E7-4CD3AFD2BCE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6197529776385"/>
          <c:y val="7.1754821983197367E-2"/>
          <c:w val="0.32890215263438161"/>
          <c:h val="0.907131692123876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Участвую, потом что нравится</c:v>
                </c:pt>
                <c:pt idx="1">
                  <c:v>Учасвтую, чтобы повысить свой учебный рейтинг</c:v>
                </c:pt>
                <c:pt idx="2">
                  <c:v>Не участвую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94.7</c:v>
                </c:pt>
                <c:pt idx="1">
                  <c:v>4.5999999999999996</c:v>
                </c:pt>
                <c:pt idx="2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74-A442-BFD1-E2E6D405E89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>
        <c:manualLayout>
          <c:xMode val="edge"/>
          <c:yMode val="edge"/>
          <c:x val="0.66197529776385"/>
          <c:y val="7.1754821983197367E-2"/>
          <c:w val="0.32890215263438161"/>
          <c:h val="0.92784860234262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Хорошие</c:v>
                </c:pt>
                <c:pt idx="1">
                  <c:v>Нормальные</c:v>
                </c:pt>
                <c:pt idx="2">
                  <c:v>Неплохие с некоторыми </c:v>
                </c:pt>
                <c:pt idx="3">
                  <c:v>Не складываются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79.2</c:v>
                </c:pt>
                <c:pt idx="1">
                  <c:v>17.3</c:v>
                </c:pt>
                <c:pt idx="2">
                  <c:v>3</c:v>
                </c:pt>
                <c:pt idx="3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BD-6C41-AE29-A175B3B4053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Вам нравится</c:v>
                </c:pt>
                <c:pt idx="1">
                  <c:v>Оказалась трудной</c:v>
                </c:pt>
                <c:pt idx="2">
                  <c:v>Кажется неинтересной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88.4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94-1D48-94F1-90286B6EC62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aseline="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10</c:v>
                </c:pt>
                <c:pt idx="2">
                  <c:v>3.5</c:v>
                </c:pt>
                <c:pt idx="3">
                  <c:v>4.5</c:v>
                </c:pt>
                <c:pt idx="4">
                  <c:v>8.1</c:v>
                </c:pt>
                <c:pt idx="5">
                  <c:v>9.1</c:v>
                </c:pt>
                <c:pt idx="6">
                  <c:v>20</c:v>
                </c:pt>
                <c:pt idx="7">
                  <c:v>50</c:v>
                </c:pt>
                <c:pt idx="8">
                  <c:v>90</c:v>
                </c:pt>
                <c:pt idx="9">
                  <c:v>135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30-7E40-9D48-EF993D493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096704"/>
        <c:axId val="128975616"/>
      </c:barChart>
      <c:catAx>
        <c:axId val="12909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975616"/>
        <c:crosses val="autoZero"/>
        <c:auto val="1"/>
        <c:lblAlgn val="ctr"/>
        <c:lblOffset val="100"/>
        <c:noMultiLvlLbl val="0"/>
      </c:catAx>
      <c:valAx>
        <c:axId val="128975616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29096704"/>
        <c:crosses val="autoZero"/>
        <c:crossBetween val="between"/>
        <c:majorUnit val="20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3E-DC4F-8085-1734B4CB42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3E-DC4F-8085-1734B4CB42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3E-DC4F-8085-1734B4CB42A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Гордитесь этим</c:v>
                </c:pt>
                <c:pt idx="1">
                  <c:v>Спокойно относитесь к этому</c:v>
                </c:pt>
                <c:pt idx="2">
                  <c:v>Жалеете, что так случилось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76.599999999999994</c:v>
                </c:pt>
                <c:pt idx="1">
                  <c:v>22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83E-DC4F-8085-1734B4CB42A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13-6B4F-B5B0-2B4E2AD938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13-6B4F-B5B0-2B4E2AD938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13-6B4F-B5B0-2B4E2AD938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613-6B4F-B5B0-2B4E2AD938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613-6B4F-B5B0-2B4E2AD938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613-6B4F-B5B0-2B4E2AD938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613-6B4F-B5B0-2B4E2AD938A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От учителей в школе</c:v>
                </c:pt>
                <c:pt idx="1">
                  <c:v>Из источников интернета</c:v>
                </c:pt>
                <c:pt idx="2">
                  <c:v>От друзей, знакомых </c:v>
                </c:pt>
                <c:pt idx="3">
                  <c:v>От родителей и родственников</c:v>
                </c:pt>
                <c:pt idx="4">
                  <c:v>От преподавателей ВУЗа</c:v>
                </c:pt>
                <c:pt idx="5">
                  <c:v>От студентов ВУЗа</c:v>
                </c:pt>
                <c:pt idx="6">
                  <c:v>Из других источников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</c:v>
                </c:pt>
                <c:pt idx="1">
                  <c:v>11.8</c:v>
                </c:pt>
                <c:pt idx="2">
                  <c:v>8.3000000000000007</c:v>
                </c:pt>
                <c:pt idx="3">
                  <c:v>17.399999999999999</c:v>
                </c:pt>
                <c:pt idx="4">
                  <c:v>33.299999999999997</c:v>
                </c:pt>
                <c:pt idx="5">
                  <c:v>11.2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3-1143-AB56-B4A8E00244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67-8044-9087-FBFF422E3A8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67-8044-9087-FBFF422E3A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</c:v>
                </c:pt>
                <c:pt idx="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967-8044-9087-FBFF422E3A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D2-354A-8200-A5F03CC857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D2-354A-8200-A5F03CC857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D2-354A-8200-A5F03CC857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AD2-354A-8200-A5F03CC857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AD2-354A-8200-A5F03CC8574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Престижность профессии</c:v>
                </c:pt>
                <c:pt idx="1">
                  <c:v>Высокая заработная плата</c:v>
                </c:pt>
                <c:pt idx="2">
                  <c:v>Гарантированность трудоустройства</c:v>
                </c:pt>
                <c:pt idx="3">
                  <c:v>Стремление быть полезным людям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61.4</c:v>
                </c:pt>
                <c:pt idx="1">
                  <c:v>24</c:v>
                </c:pt>
                <c:pt idx="2">
                  <c:v>7.6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82-AF4B-A848-F04ED68DC04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осведомлен</c:v>
                </c:pt>
                <c:pt idx="1">
                  <c:v>Осведомлен частично</c:v>
                </c:pt>
                <c:pt idx="2">
                  <c:v>Не осведомлен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86.3</c:v>
                </c:pt>
                <c:pt idx="1">
                  <c:v>9.1999999999999993</c:v>
                </c:pt>
                <c:pt idx="2">
                  <c:v>1</c:v>
                </c:pt>
                <c:pt idx="3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FE-8A4D-81EE-DB6539C7EBD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Хорошие отзывы об уровне подготовки в вузе</c:v>
                </c:pt>
                <c:pt idx="1">
                  <c:v>Хорошие бытовые условия</c:v>
                </c:pt>
                <c:pt idx="2">
                  <c:v>Высокая квалификация преподавателей и хорошее материально-техническое оснащение учебного процесса</c:v>
                </c:pt>
                <c:pt idx="3">
                  <c:v>Местонахождение вуза (близость к дому)</c:v>
                </c:pt>
                <c:pt idx="4">
                  <c:v>Решение родителей и родственников</c:v>
                </c:pt>
                <c:pt idx="5">
                  <c:v>Все перечисленное в комплексе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84.1</c:v>
                </c:pt>
                <c:pt idx="1">
                  <c:v>4.7</c:v>
                </c:pt>
                <c:pt idx="2">
                  <c:v>0.5</c:v>
                </c:pt>
                <c:pt idx="3">
                  <c:v>3.3</c:v>
                </c:pt>
                <c:pt idx="4">
                  <c:v>4.8</c:v>
                </c:pt>
                <c:pt idx="5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A7-E145-BD99-E69C249490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916027201238152"/>
          <c:y val="0"/>
          <c:w val="0.42083972798761848"/>
          <c:h val="0.97467933195486434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045551806769E-2"/>
          <c:y val="7.1900741187487099E-2"/>
          <c:w val="0.51956649890889228"/>
          <c:h val="0.7848109469318224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Возможные проблемы общения с преподавателями и одногруппниками
</c:v>
                </c:pt>
                <c:pt idx="1">
                  <c:v>Смогу ли освоить требования высшей школы</c:v>
                </c:pt>
                <c:pt idx="2">
                  <c:v>Трудности, связанные с самостоятельной организацией распорядка дня и быта
</c:v>
                </c:pt>
                <c:pt idx="3">
                  <c:v>Возможность проживания в общежитии
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21.7</c:v>
                </c:pt>
                <c:pt idx="1">
                  <c:v>60.9</c:v>
                </c:pt>
                <c:pt idx="2" formatCode="0.0">
                  <c:v>9.1</c:v>
                </c:pt>
                <c:pt idx="3">
                  <c:v>8.3000000000000007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10-2C46-A096-109C17FF7B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039128182014598"/>
          <c:y val="4.1935320678654756E-2"/>
          <c:w val="0.42543867041803141"/>
          <c:h val="0.9056310211563795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868-ED48-83EB-E974129702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868-ED48-83EB-E974129702B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90.3</c:v>
                </c:pt>
                <c:pt idx="1">
                  <c:v>9.6999999999999993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868-ED48-83EB-E974129702B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48D09-4FD7-4F5F-92D4-5E8768874074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77332-C760-4129-80E9-E81F6B15B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35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43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7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9663" y="2492896"/>
            <a:ext cx="8252817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Результаты анкетирования студентов 1 курса,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обучающихся по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ОПОП ВО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специальность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31.05.01 Лечебное дело</a:t>
            </a:r>
          </a:p>
        </p:txBody>
      </p:sp>
      <p:pic>
        <p:nvPicPr>
          <p:cNvPr id="1026" name="Picture 2" descr="C:\Users\User\Downloads\GlduDhVJ8ng (1)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78" y="0"/>
            <a:ext cx="2159322" cy="207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4005064"/>
            <a:ext cx="78488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5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591813"/>
              </p:ext>
            </p:extLst>
          </p:nvPr>
        </p:nvGraphicFramePr>
        <p:xfrm>
          <a:off x="1331640" y="1628800"/>
          <a:ext cx="77048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smtClean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Амурской ГМА Вы обучаетесь по специальности, </a:t>
            </a:r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 которой мечтали?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98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46535798"/>
              </p:ext>
            </p:extLst>
          </p:nvPr>
        </p:nvGraphicFramePr>
        <p:xfrm>
          <a:off x="1331640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Вы полагаете,  какая информация лучше всего подтверждает  высокое качество образования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Амурской ГМА?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23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времени Вы тратите на подготовку к занятиям?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9426579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19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лекционных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91956508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154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семинарских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50871221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611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научно-исследовательской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работе: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50680702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91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Занимаетесь ли вы физической культурой и спортом, в том числе в спортивных секциях Амурской ГМА: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26117454"/>
              </p:ext>
            </p:extLst>
          </p:nvPr>
        </p:nvGraphicFramePr>
        <p:xfrm>
          <a:off x="611560" y="1484784"/>
          <a:ext cx="835292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9239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культурно-массовых мероприятиях Вы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93800223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891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 в группе со студентами у Вас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28559192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774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Студенческая жизнь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15493382"/>
              </p:ext>
            </p:extLst>
          </p:nvPr>
        </p:nvGraphicFramePr>
        <p:xfrm>
          <a:off x="611560" y="1340768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49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поступили в Амурскую ГМА: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40194285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8716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по 10-балльной шкале уровень Вашей удовлетворенности начальным этапом обучения обучением в Амурской ГМА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06480683"/>
              </p:ext>
            </p:extLst>
          </p:nvPr>
        </p:nvGraphicFramePr>
        <p:xfrm>
          <a:off x="1259632" y="1700808"/>
          <a:ext cx="6768752" cy="499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771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студент Амурской ГМА и:</a:t>
            </a: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66042309"/>
              </p:ext>
            </p:extLst>
          </p:nvPr>
        </p:nvGraphicFramePr>
        <p:xfrm>
          <a:off x="1331640" y="1628800"/>
          <a:ext cx="77048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404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 информации о ВУЗе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21517462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007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9304026"/>
              </p:ext>
            </p:extLst>
          </p:nvPr>
        </p:nvGraphicFramePr>
        <p:xfrm>
          <a:off x="1331640" y="1628800"/>
          <a:ext cx="77048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Участвовали ли Вы во время обучения в школе в мероприятиях, проводимых сотрудниками и студентами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Амурской ГМА?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0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мотивы выбора профессии: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8947815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58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Информированность об этапах и сроках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получения высшего медицинского образования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69934552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476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Решающим фактором выбора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Амурской ГМА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42347902"/>
              </p:ext>
            </p:extLst>
          </p:nvPr>
        </p:nvGraphicFramePr>
        <p:xfrm>
          <a:off x="3768" y="1340768"/>
          <a:ext cx="925252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80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тревоги, связанные с возможностью  поступления в вуз: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86149956"/>
              </p:ext>
            </p:extLst>
          </p:nvPr>
        </p:nvGraphicFramePr>
        <p:xfrm>
          <a:off x="34710" y="1124744"/>
          <a:ext cx="913658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578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184</Words>
  <Application>Microsoft Office PowerPoint</Application>
  <PresentationFormat>Экран (4:3)</PresentationFormat>
  <Paragraphs>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Вы поступили в Амурскую ГМА:</vt:lpstr>
      <vt:lpstr>Вы студент Амурской ГМА и:</vt:lpstr>
      <vt:lpstr>Источник информации о ВУЗе</vt:lpstr>
      <vt:lpstr>Участвовали ли Вы во время обучения в школе в мероприятиях, проводимых сотрудниками и студентами Амурской ГМА?</vt:lpstr>
      <vt:lpstr>Основные мотивы выбора профессии:</vt:lpstr>
      <vt:lpstr>Информированность об этапах и сроках получения высшего медицинского образования:</vt:lpstr>
      <vt:lpstr>Решающим фактором выбора Амурской ГМА является:</vt:lpstr>
      <vt:lpstr>Основные тревоги, связанные с возможностью  поступления в вуз:</vt:lpstr>
      <vt:lpstr> В Амурской ГМА Вы обучаетесь по специальности, о которой мечтали?</vt:lpstr>
      <vt:lpstr>Как Вы полагаете,  какая информация лучше всего подтверждает  высокое качество образования в Амурской ГМА?</vt:lpstr>
      <vt:lpstr>Сколько времени Вы тратите на подготовку к занятиям?</vt:lpstr>
      <vt:lpstr>Удовлетворены ли вы качеством лекционных занятий?</vt:lpstr>
      <vt:lpstr>Удовлетворены ли вы качеством семинарских занятий?</vt:lpstr>
      <vt:lpstr>В научно-исследовательской работе:</vt:lpstr>
      <vt:lpstr>Занимаетесь ли вы физической культурой и спортом, в том числе в спортивных секциях Амурской ГМА: </vt:lpstr>
      <vt:lpstr>В культурно-массовых мероприятиях Вы</vt:lpstr>
      <vt:lpstr>Отношения в группе со студентами у Вас</vt:lpstr>
      <vt:lpstr>Студенческая жизнь </vt:lpstr>
      <vt:lpstr>Оцените по 10-балльной шкале уровень Вашей удовлетворенности начальным этапом обучения обучением в Амурской ГМА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dcterms:created xsi:type="dcterms:W3CDTF">2023-05-16T04:30:20Z</dcterms:created>
  <dcterms:modified xsi:type="dcterms:W3CDTF">2024-05-02T06:04:20Z</dcterms:modified>
</cp:coreProperties>
</file>