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309" r:id="rId3"/>
    <p:sldId id="323" r:id="rId4"/>
    <p:sldId id="315" r:id="rId5"/>
    <p:sldId id="316" r:id="rId6"/>
    <p:sldId id="324" r:id="rId7"/>
    <p:sldId id="325" r:id="rId8"/>
    <p:sldId id="319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077"/>
    <p:restoredTop sz="94665"/>
  </p:normalViewPr>
  <p:slideViewPr>
    <p:cSldViewPr>
      <p:cViewPr>
        <p:scale>
          <a:sx n="90" d="100"/>
          <a:sy n="90" d="100"/>
        </p:scale>
        <p:origin x="-2244" y="-5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6.xlsx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7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rgbClr val="0070C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F4D6-8940-9F1E-012125A0B7BF}"/>
              </c:ext>
            </c:extLst>
          </c:dPt>
          <c:dPt>
            <c:idx val="1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F4D6-8940-9F1E-012125A0B7BF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Лист1!$A$2:$A$7</c:f>
              <c:strCache>
                <c:ptCount val="6"/>
                <c:pt idx="0">
                  <c:v>1 год</c:v>
                </c:pt>
                <c:pt idx="1">
                  <c:v>2 года</c:v>
                </c:pt>
                <c:pt idx="2">
                  <c:v>3 года</c:v>
                </c:pt>
                <c:pt idx="3">
                  <c:v>более 5 лет</c:v>
                </c:pt>
                <c:pt idx="4">
                  <c:v>более 15 лет </c:v>
                </c:pt>
                <c:pt idx="5">
                  <c:v>более 20 лет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11</c:v>
                </c:pt>
                <c:pt idx="1">
                  <c:v>38</c:v>
                </c:pt>
                <c:pt idx="2">
                  <c:v>9</c:v>
                </c:pt>
                <c:pt idx="3">
                  <c:v>21</c:v>
                </c:pt>
                <c:pt idx="4">
                  <c:v>11</c:v>
                </c:pt>
                <c:pt idx="5">
                  <c:v>10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F4D6-8940-9F1E-012125A0B7BF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rgbClr val="0070C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F4D6-8940-9F1E-012125A0B7BF}"/>
              </c:ext>
            </c:extLst>
          </c:dPt>
          <c:dPt>
            <c:idx val="1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F4D6-8940-9F1E-012125A0B7BF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Полностью удовлетворен </c:v>
                </c:pt>
                <c:pt idx="1">
                  <c:v>Удовлетворен в большей мере</c:v>
                </c:pt>
                <c:pt idx="2">
                  <c:v>Не в полной мере</c:v>
                </c:pt>
                <c:pt idx="3">
                  <c:v>Не удовлетворен 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80.7</c:v>
                </c:pt>
                <c:pt idx="1">
                  <c:v>12.9</c:v>
                </c:pt>
                <c:pt idx="2">
                  <c:v>6</c:v>
                </c:pt>
                <c:pt idx="3">
                  <c:v>0.4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F4D6-8940-9F1E-012125A0B7BF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rgbClr val="0070C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DF3F-CF47-9809-BA9EBB52693D}"/>
              </c:ext>
            </c:extLst>
          </c:dPt>
          <c:dPt>
            <c:idx val="1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DF3F-CF47-9809-BA9EBB52693D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Полностью удовлетворен</c:v>
                </c:pt>
                <c:pt idx="1">
                  <c:v>Удовлетворен в большей мере</c:v>
                </c:pt>
                <c:pt idx="2">
                  <c:v>Не в полной мере</c:v>
                </c:pt>
                <c:pt idx="3">
                  <c:v>Не удовлетворен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81.7</c:v>
                </c:pt>
                <c:pt idx="1">
                  <c:v>13.8</c:v>
                </c:pt>
                <c:pt idx="2">
                  <c:v>4.2</c:v>
                </c:pt>
                <c:pt idx="3">
                  <c:v>0.3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DF3F-CF47-9809-BA9EBB52693D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rgbClr val="0070C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F544-9D42-9C81-FD52EA1AC27D}"/>
              </c:ext>
            </c:extLst>
          </c:dPt>
          <c:dPt>
            <c:idx val="1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F544-9D42-9C81-FD52EA1AC27D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Полностью удовлетворен</c:v>
                </c:pt>
                <c:pt idx="1">
                  <c:v>Удовлетворен в большей мере</c:v>
                </c:pt>
                <c:pt idx="2">
                  <c:v>Не в полной мере</c:v>
                </c:pt>
                <c:pt idx="3">
                  <c:v>Не удовлетворен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82.9</c:v>
                </c:pt>
                <c:pt idx="1">
                  <c:v>14.5</c:v>
                </c:pt>
                <c:pt idx="2">
                  <c:v>2.2999999999999998</c:v>
                </c:pt>
                <c:pt idx="3">
                  <c:v>0.3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F544-9D42-9C81-FD52EA1AC27D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rgbClr val="0070C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F544-9D42-9C81-FD52EA1AC27D}"/>
              </c:ext>
            </c:extLst>
          </c:dPt>
          <c:dPt>
            <c:idx val="1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F544-9D42-9C81-FD52EA1AC27D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Полностью удовлетворен</c:v>
                </c:pt>
                <c:pt idx="1">
                  <c:v>Удовлетворен в большей мере</c:v>
                </c:pt>
                <c:pt idx="2">
                  <c:v>Не в полной мере</c:v>
                </c:pt>
                <c:pt idx="3">
                  <c:v>Не удовлетворен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86.2</c:v>
                </c:pt>
                <c:pt idx="1">
                  <c:v>11.9</c:v>
                </c:pt>
                <c:pt idx="2">
                  <c:v>19</c:v>
                </c:pt>
                <c:pt idx="3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F544-9D42-9C81-FD52EA1AC27D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rgbClr val="0070C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DF3F-CF47-9809-BA9EBB52693D}"/>
              </c:ext>
            </c:extLst>
          </c:dPt>
          <c:dPt>
            <c:idx val="1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DF3F-CF47-9809-BA9EBB52693D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Полностью удовлетворен</c:v>
                </c:pt>
                <c:pt idx="1">
                  <c:v>Удовлетворен в большей мере</c:v>
                </c:pt>
                <c:pt idx="2">
                  <c:v>Не в полной мере</c:v>
                </c:pt>
                <c:pt idx="3">
                  <c:v>Не удовлетворен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77.099999999999994</c:v>
                </c:pt>
                <c:pt idx="1">
                  <c:v>19.7</c:v>
                </c:pt>
                <c:pt idx="2">
                  <c:v>3.2</c:v>
                </c:pt>
                <c:pt idx="3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DF3F-CF47-9809-BA9EBB52693D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rgbClr val="0070C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5D35-E34F-BA26-D68A03BEE0E2}"/>
              </c:ext>
            </c:extLst>
          </c:dPt>
          <c:dPt>
            <c:idx val="1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5D35-E34F-BA26-D68A03BEE0E2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numRef>
              <c:f>Лист1!$A$2:$A$6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0</c:v>
                </c:pt>
                <c:pt idx="1">
                  <c:v>0.7</c:v>
                </c:pt>
                <c:pt idx="2">
                  <c:v>5.6</c:v>
                </c:pt>
                <c:pt idx="3">
                  <c:v>15.5</c:v>
                </c:pt>
                <c:pt idx="4">
                  <c:v>78.2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5D35-E34F-BA26-D68A03BEE0E2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84950387132478544"/>
          <c:y val="7.7178613653209341E-2"/>
          <c:w val="0.10441505980124742"/>
          <c:h val="0.8517471939270429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2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05238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1431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596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9470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1836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1379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188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5953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062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867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457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5148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2896436"/>
            <a:ext cx="8832070" cy="1872253"/>
          </a:xfrm>
        </p:spPr>
        <p:txBody>
          <a:bodyPr>
            <a:normAutofit/>
          </a:bodyPr>
          <a:lstStyle/>
          <a:p>
            <a:r>
              <a:rPr lang="ru-RU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entury Schoolbook" pitchFamily="18" charset="0"/>
              </a:rPr>
              <a:t>Результаты анкетирования работодателей выпускников по специальности  31.05.01 Лечебное дело</a:t>
            </a:r>
          </a:p>
        </p:txBody>
      </p:sp>
      <p:pic>
        <p:nvPicPr>
          <p:cNvPr id="1026" name="Picture 2" descr="C:\Users\User\Downloads\GlduDhVJ8ng (1).png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hotocopy/>
                    </a14:imgEffect>
                    <a14:imgEffect>
                      <a14:sharpenSoften amount="50000"/>
                    </a14:imgEffect>
                    <a14:imgEffect>
                      <a14:colorTemperature colorTemp="4700"/>
                    </a14:imgEffect>
                    <a14:imgEffect>
                      <a14:saturation sat="300000"/>
                    </a14:imgEffect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4678" y="0"/>
            <a:ext cx="2159322" cy="2070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Прямая соединительная линия 4"/>
          <p:cNvCxnSpPr/>
          <p:nvPr/>
        </p:nvCxnSpPr>
        <p:spPr>
          <a:xfrm>
            <a:off x="611560" y="4005064"/>
            <a:ext cx="7848872" cy="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77562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давно Вы сотрудничаете с Амурской ГМА</a:t>
            </a: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90522895"/>
              </p:ext>
            </p:extLst>
          </p:nvPr>
        </p:nvGraphicFramePr>
        <p:xfrm>
          <a:off x="1259632" y="1988840"/>
          <a:ext cx="7056784" cy="46531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728678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Насколько вы удовлетворены уровнем теоретической подготовки выпускников Амурской ГМА?</a:t>
            </a: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277328175"/>
              </p:ext>
            </p:extLst>
          </p:nvPr>
        </p:nvGraphicFramePr>
        <p:xfrm>
          <a:off x="1259632" y="1988840"/>
          <a:ext cx="7056784" cy="46531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665159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515291046"/>
              </p:ext>
            </p:extLst>
          </p:nvPr>
        </p:nvGraphicFramePr>
        <p:xfrm>
          <a:off x="1259632" y="1772816"/>
          <a:ext cx="6912768" cy="4869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570186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Насколько вы удовлетворены уровнем практической подготовки выпускников Амурской ГМА? </a:t>
            </a:r>
          </a:p>
        </p:txBody>
      </p:sp>
    </p:spTree>
    <p:extLst>
      <p:ext uri="{BB962C8B-B14F-4D97-AF65-F5344CB8AC3E}">
        <p14:creationId xmlns:p14="http://schemas.microsoft.com/office/powerpoint/2010/main" val="11780384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Насколько вы удовлетворены коммуникативными качествами выпускников Амурской ГМА?</a:t>
            </a: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150076916"/>
              </p:ext>
            </p:extLst>
          </p:nvPr>
        </p:nvGraphicFramePr>
        <p:xfrm>
          <a:off x="1259632" y="1772816"/>
          <a:ext cx="6912768" cy="4869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478992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9036496" cy="1143000"/>
          </a:xfrm>
        </p:spPr>
        <p:txBody>
          <a:bodyPr>
            <a:noAutofit/>
          </a:bodyPr>
          <a:lstStyle/>
          <a:p>
            <a:r>
              <a:rPr lang="ru-RU" sz="36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Насколько вы удовлетворены способностями выпускников Амурской ГМА к системному и критическому мышлению?</a:t>
            </a: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4024655901"/>
              </p:ext>
            </p:extLst>
          </p:nvPr>
        </p:nvGraphicFramePr>
        <p:xfrm>
          <a:off x="1259632" y="1772816"/>
          <a:ext cx="6912768" cy="4869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463202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643909742"/>
              </p:ext>
            </p:extLst>
          </p:nvPr>
        </p:nvGraphicFramePr>
        <p:xfrm>
          <a:off x="1259632" y="1772816"/>
          <a:ext cx="6912768" cy="4869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570186"/>
          </a:xfrm>
        </p:spPr>
        <p:txBody>
          <a:bodyPr>
            <a:noAutofit/>
          </a:bodyPr>
          <a:lstStyle/>
          <a:p>
            <a:r>
              <a:rPr lang="ru-RU" sz="36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Насколько вы удовлетворены способностями выпускников Амурской ГМА к командной работе и их лидерскими качествами?</a:t>
            </a:r>
          </a:p>
        </p:txBody>
      </p:sp>
    </p:spTree>
    <p:extLst>
      <p:ext uri="{BB962C8B-B14F-4D97-AF65-F5344CB8AC3E}">
        <p14:creationId xmlns:p14="http://schemas.microsoft.com/office/powerpoint/2010/main" val="37610310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2002234"/>
          </a:xfrm>
        </p:spPr>
        <p:txBody>
          <a:bodyPr>
            <a:noAutofit/>
          </a:bodyPr>
          <a:lstStyle/>
          <a:p>
            <a:r>
              <a:rPr lang="ru-RU" sz="36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Отметьте степень Вашей удовлетворенности качеством образования в Амурской ГМА в целом (1 балл – низшая оценка, 5 баллов – высшая оценка)</a:t>
            </a: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230350044"/>
              </p:ext>
            </p:extLst>
          </p:nvPr>
        </p:nvGraphicFramePr>
        <p:xfrm>
          <a:off x="899592" y="2204864"/>
          <a:ext cx="7704856" cy="4824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1400510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олнцестояние">
    <a:dk1>
      <a:sysClr val="windowText" lastClr="000000"/>
    </a:dk1>
    <a:lt1>
      <a:sysClr val="window" lastClr="FFFFFF"/>
    </a:lt1>
    <a:dk2>
      <a:srgbClr val="4F271C"/>
    </a:dk2>
    <a:lt2>
      <a:srgbClr val="E7DEC9"/>
    </a:lt2>
    <a:accent1>
      <a:srgbClr val="3891A7"/>
    </a:accent1>
    <a:accent2>
      <a:srgbClr val="FEB80A"/>
    </a:accent2>
    <a:accent3>
      <a:srgbClr val="C32D2E"/>
    </a:accent3>
    <a:accent4>
      <a:srgbClr val="84AA33"/>
    </a:accent4>
    <a:accent5>
      <a:srgbClr val="964305"/>
    </a:accent5>
    <a:accent6>
      <a:srgbClr val="475A8D"/>
    </a:accent6>
    <a:hlink>
      <a:srgbClr val="8DC765"/>
    </a:hlink>
    <a:folHlink>
      <a:srgbClr val="AA8A14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2826</TotalTime>
  <Words>89</Words>
  <Application>Microsoft Office PowerPoint</Application>
  <PresentationFormat>Экран (4:3)</PresentationFormat>
  <Paragraphs>8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Презентация PowerPoint</vt:lpstr>
      <vt:lpstr>Как давно Вы сотрудничаете с Амурской ГМА</vt:lpstr>
      <vt:lpstr>Насколько вы удовлетворены уровнем теоретической подготовки выпускников Амурской ГМА?</vt:lpstr>
      <vt:lpstr>Насколько вы удовлетворены уровнем практической подготовки выпускников Амурской ГМА? </vt:lpstr>
      <vt:lpstr>Насколько вы удовлетворены коммуникативными качествами выпускников Амурской ГМА?</vt:lpstr>
      <vt:lpstr>Насколько вы удовлетворены способностями выпускников Амурской ГМА к системному и критическому мышлению?</vt:lpstr>
      <vt:lpstr>Насколько вы удовлетворены способностями выпускников Амурской ГМА к командной работе и их лидерскими качествами?</vt:lpstr>
      <vt:lpstr>Отметьте степень Вашей удовлетворенности качеством образования в Амурской ГМА в целом (1 балл – низшая оценка, 5 баллов – высшая оценка)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50</cp:revision>
  <cp:lastPrinted>2023-10-09T09:59:16Z</cp:lastPrinted>
  <dcterms:created xsi:type="dcterms:W3CDTF">2023-05-16T04:30:20Z</dcterms:created>
  <dcterms:modified xsi:type="dcterms:W3CDTF">2026-04-05T06:25:28Z</dcterms:modified>
</cp:coreProperties>
</file>