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1.xml" ContentType="application/vnd.openxmlformats-officedocument.themeOverrid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2" r:id="rId3"/>
    <p:sldId id="304" r:id="rId4"/>
    <p:sldId id="305" r:id="rId5"/>
    <p:sldId id="306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20" r:id="rId14"/>
    <p:sldId id="322" r:id="rId15"/>
    <p:sldId id="302" r:id="rId16"/>
    <p:sldId id="301" r:id="rId17"/>
    <p:sldId id="30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02"/>
    <p:restoredTop sz="94665"/>
  </p:normalViewPr>
  <p:slideViewPr>
    <p:cSldViewPr>
      <p:cViewPr>
        <p:scale>
          <a:sx n="80" d="100"/>
          <a:sy n="80" d="100"/>
        </p:scale>
        <p:origin x="-14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Спокойно отношусь к этому </c:v>
                </c:pt>
                <c:pt idx="1">
                  <c:v>Горжусь этим</c:v>
                </c:pt>
                <c:pt idx="2">
                  <c:v>Жалею, что так случилось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6.1</c:v>
                </c:pt>
                <c:pt idx="1">
                  <c:v>93.8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2C-A445-98E0-46F88BCACC6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E4-DF4C-8D8A-BF8A1F7B4B1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E4-DF4C-8D8A-BF8A1F7B4B10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E4-DF4C-8D8A-BF8A1F7B4B10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E4-DF4C-8D8A-BF8A1F7B4B1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E4-DF4C-8D8A-BF8A1F7B4B1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Учебными пособиями, подготовленными коллективом кафедры</c:v>
                </c:pt>
                <c:pt idx="1">
                  <c:v>Учебной литературой на странице кафедры сайта Амурской ГМА</c:v>
                </c:pt>
                <c:pt idx="2">
                  <c:v>Учебной литературой из библиотеки Амурской ГМА</c:v>
                </c:pt>
                <c:pt idx="3">
                  <c:v>Интернетом
 </c:v>
                </c:pt>
                <c:pt idx="4">
                  <c:v>Лекциями </c:v>
                </c:pt>
                <c:pt idx="5">
                  <c:v>Электронной библиотечной системой «Консультант студента»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50.2</c:v>
                </c:pt>
                <c:pt idx="1">
                  <c:v>18.5</c:v>
                </c:pt>
                <c:pt idx="2">
                  <c:v>9.4</c:v>
                </c:pt>
                <c:pt idx="3">
                  <c:v>3.2</c:v>
                </c:pt>
                <c:pt idx="4">
                  <c:v>14.5</c:v>
                </c:pt>
                <c:pt idx="5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1E4-DF4C-8D8A-BF8A1F7B4B1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1D-F547-8210-011862B3586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1D-F547-8210-011862B35867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1D-F547-8210-011862B35867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21D-F547-8210-011862B3586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21D-F547-8210-011862B3586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Больше 6 часов
</c:v>
                </c:pt>
                <c:pt idx="1">
                  <c:v>Меньше 1 часа
</c:v>
                </c:pt>
                <c:pt idx="2">
                  <c:v>1-3 часа
</c:v>
                </c:pt>
                <c:pt idx="3">
                  <c:v>3-6 часов
 </c:v>
                </c:pt>
                <c:pt idx="4">
                  <c:v>Не готовлюсь к занятиям вообще
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32.4</c:v>
                </c:pt>
                <c:pt idx="1">
                  <c:v>11.5</c:v>
                </c:pt>
                <c:pt idx="2">
                  <c:v>46</c:v>
                </c:pt>
                <c:pt idx="3">
                  <c:v>7.2</c:v>
                </c:pt>
                <c:pt idx="4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21D-F547-8210-011862B35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Лекции наглядные, интересные и информативные</c:v>
                </c:pt>
                <c:pt idx="1">
                  <c:v>Необходимы для практических занятий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76.400000000000006</c:v>
                </c:pt>
                <c:pt idx="1">
                  <c:v>21</c:v>
                </c:pt>
                <c:pt idx="2">
                  <c:v>2</c:v>
                </c:pt>
                <c:pt idx="3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Занятия наглядные, интересные и информативные</c:v>
                </c:pt>
                <c:pt idx="1">
                  <c:v>Развивают клиническое мышление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74.900000000000006</c:v>
                </c:pt>
                <c:pt idx="1">
                  <c:v>23.1</c:v>
                </c:pt>
                <c:pt idx="2">
                  <c:v>0.5</c:v>
                </c:pt>
                <c:pt idx="3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42B-1F41-BEEB-878DB0E7FC9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42B-1F41-BEEB-878DB0E7FC9B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42B-1F41-BEEB-878DB0E7FC9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90.4</c:v>
                </c:pt>
                <c:pt idx="1">
                  <c:v>8.3000000000000007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42B-1F41-BEEB-878DB0E7FC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A1-3144-A76C-8A4FDC01A99A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A1-3144-A76C-8A4FDC01A99A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A1-3144-A76C-8A4FDC01A99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89.4</c:v>
                </c:pt>
                <c:pt idx="1">
                  <c:v>9.3000000000000007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CA1-3144-A76C-8A4FDC01A9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D6-884D-8A2C-779D14749AA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D6-884D-8A2C-779D14749AA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D6-884D-8A2C-779D14749A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Занимаюсь, потому что нравится
</c:v>
                </c:pt>
                <c:pt idx="1">
                  <c:v>Занимаюсь, чтобы повысить свой учебный рейтинг</c:v>
                </c:pt>
                <c:pt idx="2">
                  <c:v>Не занимаюсь 
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92.1</c:v>
                </c:pt>
                <c:pt idx="1">
                  <c:v>6.4</c:v>
                </c:pt>
                <c:pt idx="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2D6-884D-8A2C-779D14749A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01840655697753"/>
          <c:y val="0.16814821121878989"/>
          <c:w val="0.31012070940743741"/>
          <c:h val="0.831851788781210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8.1</c:v>
                </c:pt>
                <c:pt idx="5">
                  <c:v>30</c:v>
                </c:pt>
                <c:pt idx="6">
                  <c:v>12.4</c:v>
                </c:pt>
                <c:pt idx="7">
                  <c:v>16.3</c:v>
                </c:pt>
                <c:pt idx="8">
                  <c:v>50</c:v>
                </c:pt>
                <c:pt idx="9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DC-224D-A97C-0771E77A0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447616"/>
        <c:axId val="214449152"/>
      </c:barChart>
      <c:catAx>
        <c:axId val="21444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449152"/>
        <c:crosses val="autoZero"/>
        <c:auto val="1"/>
        <c:lblAlgn val="ctr"/>
        <c:lblOffset val="100"/>
        <c:noMultiLvlLbl val="0"/>
      </c:catAx>
      <c:valAx>
        <c:axId val="214449152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14447616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Lbls>
            <c:dLbl>
              <c:idx val="2"/>
              <c:layout>
                <c:manualLayout>
                  <c:x val="-9.9952418305934588E-3"/>
                  <c:y val="-2.39165219080872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1347911399294582E-2"/>
                  <c:y val="1.3121797307055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Снова в Амурскую ГМА</c:v>
                </c:pt>
                <c:pt idx="1">
                  <c:v>В другой не медицинский вуз</c:v>
                </c:pt>
                <c:pt idx="2">
                  <c:v>В другой медицинский вуз</c:v>
                </c:pt>
                <c:pt idx="3">
                  <c:v>В Амурскую ГМА, но на другой факультет</c:v>
                </c:pt>
                <c:pt idx="4">
                  <c:v>Затрудняюсь ответить
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93.2</c:v>
                </c:pt>
                <c:pt idx="1">
                  <c:v>1.5</c:v>
                </c:pt>
                <c:pt idx="2">
                  <c:v>2.2999999999999998</c:v>
                </c:pt>
                <c:pt idx="3">
                  <c:v>2.7</c:v>
                </c:pt>
                <c:pt idx="4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D7-4A47-A6AE-BCAA868F54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Осталось стабильно высоким </c:v>
                </c:pt>
                <c:pt idx="1">
                  <c:v>Усилилось</c:v>
                </c:pt>
                <c:pt idx="2">
                  <c:v>Ослабло, но без медицины себя не
представляю
</c:v>
                </c:pt>
                <c:pt idx="3">
                  <c:v>Ослабло, буду пытаться найти работу вне медецины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9.6999999999999993</c:v>
                </c:pt>
                <c:pt idx="1">
                  <c:v>89.2</c:v>
                </c:pt>
                <c:pt idx="2">
                  <c:v>0.8</c:v>
                </c:pt>
                <c:pt idx="3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03-8942-9DB5-5A5A36FC551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Lbls>
            <c:dLbl>
              <c:idx val="3"/>
              <c:layout>
                <c:manualLayout>
                  <c:x val="6.5751206855152289E-2"/>
                  <c:y val="1.79986615243808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</c:v>
                </c:pt>
                <c:pt idx="1">
                  <c:v>Частично</c:v>
                </c:pt>
                <c:pt idx="2">
                  <c:v>Недостаточно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92.5</c:v>
                </c:pt>
                <c:pt idx="1">
                  <c:v>6</c:v>
                </c:pt>
                <c:pt idx="2">
                  <c:v>0</c:v>
                </c:pt>
                <c:pt idx="3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9E-F842-9A2F-772B785BDB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552-5A4F-90D3-290FE4CDE20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552-5A4F-90D3-290FE4CDE20E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552-5A4F-90D3-290FE4CDE20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87.3</c:v>
                </c:pt>
                <c:pt idx="1">
                  <c:v>1.2</c:v>
                </c:pt>
                <c:pt idx="2">
                  <c:v>4.0999999999999996</c:v>
                </c:pt>
                <c:pt idx="3">
                  <c:v>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552-5A4F-90D3-290FE4CDE20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525344406177097"/>
          <c:y val="0.2627778423332946"/>
          <c:w val="0.3645714044593335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C5-6B4C-83E7-561CE2980E5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C5-6B4C-83E7-561CE2980E5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C5-6B4C-83E7-561CE2980E5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88.6</c:v>
                </c:pt>
                <c:pt idx="1">
                  <c:v>1</c:v>
                </c:pt>
                <c:pt idx="2">
                  <c:v>2.9</c:v>
                </c:pt>
                <c:pt idx="3">
                  <c:v>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9C5-6B4C-83E7-561CE2980E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070796880174052"/>
          <c:y val="0.2627778423332946"/>
          <c:w val="0.3590180918409281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8B-C141-8766-879DAC348CD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8B-C141-8766-879DAC348CD8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8B-C141-8766-879DAC348CD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Удовлетворительный</c:v>
                </c:pt>
                <c:pt idx="1">
                  <c:v>Неудовлетворительный</c:v>
                </c:pt>
                <c:pt idx="2">
                  <c:v>Затрудняюсь ответить </c:v>
                </c:pt>
                <c:pt idx="3">
                  <c:v>Скорее удовлетворительный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83.4</c:v>
                </c:pt>
                <c:pt idx="1">
                  <c:v>1.3</c:v>
                </c:pt>
                <c:pt idx="2">
                  <c:v>2.5</c:v>
                </c:pt>
                <c:pt idx="3">
                  <c:v>12.8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08B-C141-8766-879DAC348CD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27778423332946"/>
          <c:w val="0.3692920311982595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D6-CE42-A029-FC287AB9ECB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D6-CE42-A029-FC287AB9ECB4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D6-CE42-A029-FC287AB9ECB4}"/>
              </c:ext>
            </c:extLst>
          </c:dPt>
          <c:dLbls>
            <c:dLbl>
              <c:idx val="2"/>
              <c:layout>
                <c:manualLayout>
                  <c:x val="2.1973825993444093E-2"/>
                  <c:y val="-4.17170954242881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92.4</c:v>
                </c:pt>
                <c:pt idx="1">
                  <c:v>0.5</c:v>
                </c:pt>
                <c:pt idx="2">
                  <c:v>1.2</c:v>
                </c:pt>
                <c:pt idx="3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4D6-CE42-A029-FC287AB9ECB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98190815907186"/>
          <c:y val="0.2627778423332946"/>
          <c:w val="0.34874415248359675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05-4A40-B5D6-786A6260FDC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05-4A40-B5D6-786A6260FDCF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05-4A40-B5D6-786A6260FDC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Удовлетворен</c:v>
                </c:pt>
                <c:pt idx="1">
                  <c:v>Неудовлетворен</c:v>
                </c:pt>
                <c:pt idx="2">
                  <c:v>Затрудняюсь ответить </c:v>
                </c:pt>
                <c:pt idx="3">
                  <c:v>Скорее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86.5</c:v>
                </c:pt>
                <c:pt idx="1">
                  <c:v>2.7</c:v>
                </c:pt>
                <c:pt idx="2">
                  <c:v>2.2999999999999998</c:v>
                </c:pt>
                <c:pt idx="3">
                  <c:v>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805-4A40-B5D6-786A6260FDC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43402944440906"/>
          <c:y val="0.26038216195252101"/>
          <c:w val="0.35045647570981864"/>
          <c:h val="0.4744443153334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8280920" cy="18002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выпускников,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обучающихся по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ОПОП ВО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специальность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31.05.01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Лечебное дело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Удовлетворены ли Вы </a:t>
            </a:r>
            <a:r>
              <a:rPr lang="ru-RU" sz="3600" dirty="0" err="1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симуляционным</a:t>
            </a:r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обучением в ВУЗе?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86394540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808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подготовке к занятиям Вы чаще пользуетесь: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73984555"/>
              </p:ext>
            </p:extLst>
          </p:nvPr>
        </p:nvGraphicFramePr>
        <p:xfrm>
          <a:off x="323528" y="980728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618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времени Вы тратите на подготовку к занятиям?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81130662"/>
              </p:ext>
            </p:extLst>
          </p:nvPr>
        </p:nvGraphicFramePr>
        <p:xfrm>
          <a:off x="323528" y="1268760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12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лекционных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52206835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7301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семинарских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5817571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525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34741843"/>
              </p:ext>
            </p:extLst>
          </p:nvPr>
        </p:nvGraphicFramePr>
        <p:xfrm>
          <a:off x="323528" y="980728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аучно-исследовательской работой: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7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Занимаетесь ли вы физической культурой и спортом, в том числе в спортивных секциях Амурской ГМА: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50314092"/>
              </p:ext>
            </p:extLst>
          </p:nvPr>
        </p:nvGraphicFramePr>
        <p:xfrm>
          <a:off x="395536" y="1484784"/>
          <a:ext cx="8568952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3046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8231573"/>
              </p:ext>
            </p:extLst>
          </p:nvPr>
        </p:nvGraphicFramePr>
        <p:xfrm>
          <a:off x="323528" y="980728"/>
          <a:ext cx="864096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культурно-массовых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мероприятиях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547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по 10-балльной шкале уровень Вашей удовлетворенности начальным этапом обучения обучением в Амурской ГМА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49395155"/>
              </p:ext>
            </p:extLst>
          </p:nvPr>
        </p:nvGraphicFramePr>
        <p:xfrm>
          <a:off x="1259632" y="1700808"/>
          <a:ext cx="6768752" cy="499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71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выпускник Амурской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ГМА: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91615806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16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в какой ВУЗ стали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 Вы поступать: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37842114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304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настоящее время желание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посвятить свою жизнь медицине: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41604676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5821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удовлетворены уровнем формирования умений и навыков, необходимых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работы в практическом здравоохранении?</a:t>
            </a:r>
            <a:endParaRPr lang="ru-RU" sz="36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92433777"/>
              </p:ext>
            </p:extLst>
          </p:nvPr>
        </p:nvGraphicFramePr>
        <p:xfrm>
          <a:off x="1403648" y="2292414"/>
          <a:ext cx="66967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488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44758196"/>
              </p:ext>
            </p:extLst>
          </p:nvPr>
        </p:nvGraphicFramePr>
        <p:xfrm>
          <a:off x="1259632" y="1556792"/>
          <a:ext cx="7488832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" y="274638"/>
            <a:ext cx="9062112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уровень учебно-методического  обеспечения учебного процесса в ВУЗе:</a:t>
            </a:r>
          </a:p>
        </p:txBody>
      </p:sp>
    </p:spTree>
    <p:extLst>
      <p:ext uri="{BB962C8B-B14F-4D97-AF65-F5344CB8AC3E}">
        <p14:creationId xmlns:p14="http://schemas.microsoft.com/office/powerpoint/2010/main" val="315807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материально-технического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86777157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200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Оцените уровень   информационного обеспечения  учебного процесса в ВУЗе: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9226432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91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Удовлетворены ли Вы  содержанием электронной информационно-образовательной среды ?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5954893"/>
              </p:ext>
            </p:extLst>
          </p:nvPr>
        </p:nvGraphicFramePr>
        <p:xfrm>
          <a:off x="1259632" y="1556792"/>
          <a:ext cx="741682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2186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169</Words>
  <Application>Microsoft Office PowerPoint</Application>
  <PresentationFormat>Экран (4:3)</PresentationFormat>
  <Paragraphs>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Вы выпускник Амурской ГМА:</vt:lpstr>
      <vt:lpstr>В настоящее время в какой ВУЗ стали бы Вы поступать:</vt:lpstr>
      <vt:lpstr>В настоящее время желание посвятить свою жизнь медицине:</vt:lpstr>
      <vt:lpstr>Вы удовлетворены уровнем формирования умений и навыков, необходимых для работы в практическом здравоохранении?</vt:lpstr>
      <vt:lpstr>Оцените уровень учебно-методического  обеспечения учебного процесса в ВУЗе:</vt:lpstr>
      <vt:lpstr>Оцените уровень  материально-технического обеспечения  учебного процесса в ВУЗе:</vt:lpstr>
      <vt:lpstr>Оцените уровень   информационного обеспечения  учебного процесса в ВУЗе:</vt:lpstr>
      <vt:lpstr>Удовлетворены ли Вы  содержанием электронной информационно-образовательной среды ?</vt:lpstr>
      <vt:lpstr>Удовлетворены ли Вы симуляционным обучением в ВУЗе?</vt:lpstr>
      <vt:lpstr>При подготовке к занятиям Вы чаще пользуетесь:</vt:lpstr>
      <vt:lpstr>Сколько времени Вы тратите на подготовку к занятиям?</vt:lpstr>
      <vt:lpstr>Удовлетворены ли вы качеством лекционных занятий?</vt:lpstr>
      <vt:lpstr>Удовлетворены ли вы качеством семинарских занятий?</vt:lpstr>
      <vt:lpstr>Научно-исследовательской работой:</vt:lpstr>
      <vt:lpstr>Занимаетесь ли вы физической культурой и спортом, в том числе в спортивных секциях Амурской ГМА: </vt:lpstr>
      <vt:lpstr>В культурно-массовых мероприятиях</vt:lpstr>
      <vt:lpstr>Оцените по 10-балльной шкале уровень Вашей удовлетворенности начальным этапом обучения обучением в Амурской ГМА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</cp:revision>
  <dcterms:created xsi:type="dcterms:W3CDTF">2023-05-16T04:30:20Z</dcterms:created>
  <dcterms:modified xsi:type="dcterms:W3CDTF">2024-05-02T08:01:03Z</dcterms:modified>
</cp:coreProperties>
</file>