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theme/themeOverride1.xml" ContentType="application/vnd.openxmlformats-officedocument.themeOverride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2" r:id="rId3"/>
    <p:sldId id="304" r:id="rId4"/>
    <p:sldId id="305" r:id="rId5"/>
    <p:sldId id="306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20" r:id="rId14"/>
    <p:sldId id="322" r:id="rId15"/>
    <p:sldId id="313" r:id="rId16"/>
    <p:sldId id="302" r:id="rId17"/>
    <p:sldId id="301" r:id="rId18"/>
    <p:sldId id="30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902"/>
    <p:restoredTop sz="94665"/>
  </p:normalViewPr>
  <p:slideViewPr>
    <p:cSldViewPr>
      <p:cViewPr>
        <p:scale>
          <a:sx n="88" d="100"/>
          <a:sy n="88" d="100"/>
        </p:scale>
        <p:origin x="-2304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7.xlsx"/><Relationship Id="rId1" Type="http://schemas.openxmlformats.org/officeDocument/2006/relationships/themeOverride" Target="../theme/themeOverride1.xm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Спокойно относитесь к этому </c:v>
                </c:pt>
                <c:pt idx="1">
                  <c:v>Гордитесь этим</c:v>
                </c:pt>
                <c:pt idx="2">
                  <c:v>Жалеете, что так случилось</c:v>
                </c:pt>
                <c:pt idx="3">
                  <c:v>Без разницы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60.3</c:v>
                </c:pt>
                <c:pt idx="1">
                  <c:v>36.700000000000003</c:v>
                </c:pt>
                <c:pt idx="2">
                  <c:v>0</c:v>
                </c:pt>
                <c:pt idx="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2C-A445-98E0-46F88BCACC6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1E4-DF4C-8D8A-BF8A1F7B4B10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1E4-DF4C-8D8A-BF8A1F7B4B10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1E4-DF4C-8D8A-BF8A1F7B4B10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1E4-DF4C-8D8A-BF8A1F7B4B10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1E4-DF4C-8D8A-BF8A1F7B4B10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Учебными пособиями, подготовленными коллективом кафедры</c:v>
                </c:pt>
                <c:pt idx="1">
                  <c:v>Учебной литературой на странице кафедры сайта Амурской ГМА</c:v>
                </c:pt>
                <c:pt idx="2">
                  <c:v>Учебной литературой из библиотеки Амурской ГМА</c:v>
                </c:pt>
                <c:pt idx="3">
                  <c:v>Интернетом
 </c:v>
                </c:pt>
                <c:pt idx="4">
                  <c:v>Лекциями </c:v>
                </c:pt>
                <c:pt idx="5">
                  <c:v>Электронной библиотечной системой «Консультант студента»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47</c:v>
                </c:pt>
                <c:pt idx="1">
                  <c:v>20</c:v>
                </c:pt>
                <c:pt idx="2">
                  <c:v>10</c:v>
                </c:pt>
                <c:pt idx="3">
                  <c:v>2</c:v>
                </c:pt>
                <c:pt idx="4">
                  <c:v>15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D1E4-DF4C-8D8A-BF8A1F7B4B1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21D-F547-8210-011862B35867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21D-F547-8210-011862B35867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21D-F547-8210-011862B35867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21D-F547-8210-011862B35867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21D-F547-8210-011862B35867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Больше 6 часов
</c:v>
                </c:pt>
                <c:pt idx="1">
                  <c:v>Меньше 1 часа
</c:v>
                </c:pt>
                <c:pt idx="2">
                  <c:v>1-3 часа
</c:v>
                </c:pt>
                <c:pt idx="3">
                  <c:v>3-6 часов
 </c:v>
                </c:pt>
                <c:pt idx="4">
                  <c:v>Не готовлюсь к занятиям вообще
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35</c:v>
                </c:pt>
                <c:pt idx="1">
                  <c:v>12</c:v>
                </c:pt>
                <c:pt idx="2">
                  <c:v>50</c:v>
                </c:pt>
                <c:pt idx="3">
                  <c:v>10</c:v>
                </c:pt>
                <c:pt idx="4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221D-F547-8210-011862B3586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Лекции наглядные, интересные и информативные</c:v>
                </c:pt>
                <c:pt idx="1">
                  <c:v>Необходимы для практических занятий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75</c:v>
                </c:pt>
                <c:pt idx="1">
                  <c:v>23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Занятия наглядные, интересные и информативные</c:v>
                </c:pt>
                <c:pt idx="1">
                  <c:v>Развивают клиническое мышление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70</c:v>
                </c:pt>
                <c:pt idx="1">
                  <c:v>25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 что нравится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62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638-4444-A1DD-D3A4A8F691A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>
        <c:manualLayout>
          <c:xMode val="edge"/>
          <c:yMode val="edge"/>
          <c:x val="0.66197529776385"/>
          <c:y val="7.1754821983197367E-2"/>
          <c:w val="0.32890215263438161"/>
          <c:h val="0.928245178016802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42B-1F41-BEEB-878DB0E7FC9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42B-1F41-BEEB-878DB0E7FC9B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42B-1F41-BEEB-878DB0E7FC9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
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
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86</c:v>
                </c:pt>
                <c:pt idx="1">
                  <c:v>7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42B-1F41-BEEB-878DB0E7FC9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CA1-3144-A76C-8A4FDC01A99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CA1-3144-A76C-8A4FDC01A99A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CA1-3144-A76C-8A4FDC01A99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
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
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85.5</c:v>
                </c:pt>
                <c:pt idx="1">
                  <c:v>7.1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CA1-3144-A76C-8A4FDC01A99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D6-884D-8A2C-779D14749AA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D6-884D-8A2C-779D14749AAC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D6-884D-8A2C-779D14749AAC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
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
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86</c:v>
                </c:pt>
                <c:pt idx="1">
                  <c:v>7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72D6-884D-8A2C-779D14749AA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2.5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8.1</c:v>
                </c:pt>
                <c:pt idx="5">
                  <c:v>30</c:v>
                </c:pt>
                <c:pt idx="6">
                  <c:v>12.4</c:v>
                </c:pt>
                <c:pt idx="7">
                  <c:v>16.3</c:v>
                </c:pt>
                <c:pt idx="8">
                  <c:v>50</c:v>
                </c:pt>
                <c:pt idx="9">
                  <c:v>120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FDC-224D-A97C-0771E77A01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093952"/>
        <c:axId val="144095488"/>
      </c:barChart>
      <c:catAx>
        <c:axId val="144093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4095488"/>
        <c:crosses val="autoZero"/>
        <c:auto val="1"/>
        <c:lblAlgn val="ctr"/>
        <c:lblOffset val="100"/>
        <c:noMultiLvlLbl val="0"/>
      </c:catAx>
      <c:valAx>
        <c:axId val="144095488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44093952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Снова в Амурскую ГМА</c:v>
                </c:pt>
                <c:pt idx="1">
                  <c:v>В другой не медицинский вуз</c:v>
                </c:pt>
                <c:pt idx="2">
                  <c:v>В другой медицинский вуз</c:v>
                </c:pt>
                <c:pt idx="3">
                  <c:v>В Амурскую ГМА, но на другой факультет</c:v>
                </c:pt>
                <c:pt idx="4">
                  <c:v>Затрудняюсь ответить
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92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D7-4A47-A6AE-BCAA868F540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Стабильное</c:v>
                </c:pt>
                <c:pt idx="1">
                  <c:v>Усилилось</c:v>
                </c:pt>
                <c:pt idx="2">
                  <c:v>Ослабло, но без медицины себя не
представляю
</c:v>
                </c:pt>
                <c:pt idx="3">
                  <c:v>Буду пытаться найти работу вне
медицине
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</c:v>
                </c:pt>
                <c:pt idx="1">
                  <c:v>93.2</c:v>
                </c:pt>
                <c:pt idx="2">
                  <c:v>1.8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03-8942-9DB5-5A5A36FC551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</c:v>
                </c:pt>
                <c:pt idx="1">
                  <c:v>Частично</c:v>
                </c:pt>
                <c:pt idx="2">
                  <c:v>Недостаточно</c:v>
                </c:pt>
                <c:pt idx="3">
                  <c:v>Затрудняюсь ответить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78.3</c:v>
                </c:pt>
                <c:pt idx="1">
                  <c:v>19.7</c:v>
                </c:pt>
                <c:pt idx="2">
                  <c:v>0</c:v>
                </c:pt>
                <c:pt idx="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69E-F842-9A2F-772B785BDB6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552-5A4F-90D3-290FE4CDE20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552-5A4F-90D3-290FE4CDE20E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552-5A4F-90D3-290FE4CDE20E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86</c:v>
                </c:pt>
                <c:pt idx="1">
                  <c:v>1</c:v>
                </c:pt>
                <c:pt idx="2">
                  <c:v>3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552-5A4F-90D3-290FE4CDE20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525344406177097"/>
          <c:y val="0.2627778423332946"/>
          <c:w val="0.3645714044593335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9C5-6B4C-83E7-561CE2980E5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9C5-6B4C-83E7-561CE2980E5C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9C5-6B4C-83E7-561CE2980E5C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87</c:v>
                </c:pt>
                <c:pt idx="1">
                  <c:v>1</c:v>
                </c:pt>
                <c:pt idx="2">
                  <c:v>3</c:v>
                </c:pt>
                <c:pt idx="3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9C5-6B4C-83E7-561CE2980E5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070796880174052"/>
          <c:y val="0.2627778423332946"/>
          <c:w val="0.3590180918409281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08B-C141-8766-879DAC348CD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08B-C141-8766-879DAC348CD8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08B-C141-8766-879DAC348CD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удовлетворительное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85</c:v>
                </c:pt>
                <c:pt idx="1">
                  <c:v>1</c:v>
                </c:pt>
                <c:pt idx="2">
                  <c:v>3</c:v>
                </c:pt>
                <c:pt idx="3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08B-C141-8766-879DAC348CD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043402944440906"/>
          <c:y val="0.2627778423332946"/>
          <c:w val="0.3692920311982595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4D6-CE42-A029-FC287AB9ECB4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4D6-CE42-A029-FC287AB9ECB4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4D6-CE42-A029-FC287AB9ECB4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Удовлетворен</c:v>
                </c:pt>
                <c:pt idx="1">
                  <c:v>Неудовлетворен</c:v>
                </c:pt>
                <c:pt idx="2">
                  <c:v>Затрудняюсь ответить </c:v>
                </c:pt>
                <c:pt idx="3">
                  <c:v>Скорее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81.8</c:v>
                </c:pt>
                <c:pt idx="1">
                  <c:v>1</c:v>
                </c:pt>
                <c:pt idx="2">
                  <c:v>1</c:v>
                </c:pt>
                <c:pt idx="3">
                  <c:v>16.2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4D6-CE42-A029-FC287AB9ECB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098190815907186"/>
          <c:y val="0.2627778423332946"/>
          <c:w val="0.34874415248359675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805-4A40-B5D6-786A6260FDC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805-4A40-B5D6-786A6260FDCF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805-4A40-B5D6-786A6260FDCF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Удовлетворен</c:v>
                </c:pt>
                <c:pt idx="1">
                  <c:v>Неудовлетворен</c:v>
                </c:pt>
                <c:pt idx="2">
                  <c:v>Затрудняюсь ответить </c:v>
                </c:pt>
                <c:pt idx="3">
                  <c:v>Скорее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87</c:v>
                </c:pt>
                <c:pt idx="1">
                  <c:v>1</c:v>
                </c:pt>
                <c:pt idx="2">
                  <c:v>2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805-4A40-B5D6-786A6260FDC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043402944440906"/>
          <c:y val="0.26038216195252101"/>
          <c:w val="0.3504564757098186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52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4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9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47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83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37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8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95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45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14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050218" cy="1800200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Результаты анкетирования выпускников, обучающихся ОПОП ВО по специальности 31.05.01 Лечебное дело</a:t>
            </a:r>
          </a:p>
        </p:txBody>
      </p:sp>
      <p:pic>
        <p:nvPicPr>
          <p:cNvPr id="1026" name="Picture 2" descr="C:\Users\User\Downloads\GlduDhVJ8ng (1)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678" y="0"/>
            <a:ext cx="2159322" cy="207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11560" y="4005064"/>
            <a:ext cx="784887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756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Удовлетворены ли Вы </a:t>
            </a:r>
            <a:r>
              <a:rPr lang="ru-RU" sz="3600" dirty="0" err="1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симуляционным</a:t>
            </a:r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обучением в ВУЗе?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89250739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808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подготовке к занятиям Вы чаще пользуетесь: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428013561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6186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Сколько времени Вы тратите на подготовку к занятиям?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62417127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4120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лекционных занятий?</a:t>
            </a:r>
          </a:p>
        </p:txBody>
      </p:sp>
      <p:graphicFrame>
        <p:nvGraphicFramePr>
          <p:cNvPr id="3" name="Диаграмма 2"/>
          <p:cNvGraphicFramePr/>
          <p:nvPr>
            <p:extLst/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7301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семинарских занятий?</a:t>
            </a:r>
          </a:p>
        </p:txBody>
      </p:sp>
      <p:graphicFrame>
        <p:nvGraphicFramePr>
          <p:cNvPr id="3" name="Диаграмма 2"/>
          <p:cNvGraphicFramePr/>
          <p:nvPr>
            <p:extLst/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6525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научно-исследовательской работе студентов (СНО) Вы: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/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9217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558852190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-3650" y="11663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научно-исследовательской работой в Амурской ГМА: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376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физической культурой и спортом, в том числе в спортивных секциях Амурской ГМА: 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99726847"/>
              </p:ext>
            </p:extLst>
          </p:nvPr>
        </p:nvGraphicFramePr>
        <p:xfrm>
          <a:off x="395536" y="1484784"/>
          <a:ext cx="8568952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3046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468066275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-9625" y="8574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культурно-массовой деятельностью в Амурской ГМА: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25476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Оцените по 10-балльной шкале уровень Вашей удовлетворенности начальным этапом обучения обучением в Амурской ГМА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49395155"/>
              </p:ext>
            </p:extLst>
          </p:nvPr>
        </p:nvGraphicFramePr>
        <p:xfrm>
          <a:off x="1259632" y="1700808"/>
          <a:ext cx="6768752" cy="4990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7719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выпускник Амурской ГМА и: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57782064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0169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точки зрения сегодняшнего опыта стали бы Вы поступать: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535345225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3046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настоящему моменту желание посвятить свою жизнь медицине: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13905316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4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858218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Вы считаете, насколько достаточно на данном этапе обучения формируются умения и навыки, необходимые для работы в практическом здравоохранении?</a:t>
            </a:r>
            <a:endParaRPr lang="ru-RU" sz="36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61427113"/>
              </p:ext>
            </p:extLst>
          </p:nvPr>
        </p:nvGraphicFramePr>
        <p:xfrm>
          <a:off x="1403648" y="2292414"/>
          <a:ext cx="669674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4880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877981495"/>
              </p:ext>
            </p:extLst>
          </p:nvPr>
        </p:nvGraphicFramePr>
        <p:xfrm>
          <a:off x="1259632" y="1556792"/>
          <a:ext cx="7488832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" y="274638"/>
            <a:ext cx="9062112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Оцените уровень учебно-методического  обеспечения учебного процесса в ВУЗе:</a:t>
            </a:r>
          </a:p>
        </p:txBody>
      </p:sp>
    </p:spTree>
    <p:extLst>
      <p:ext uri="{BB962C8B-B14F-4D97-AF65-F5344CB8AC3E}">
        <p14:creationId xmlns:p14="http://schemas.microsoft.com/office/powerpoint/2010/main" val="3158070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Оцените уровень  материально-технического обеспечения  учебного процесса в ВУЗе: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08876324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2008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Оцените уровень   информационного обеспечения  учебного процесса в ВУЗе: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69517212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6917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Удовлетворены ли Вы  содержанием электронной информационно-образовательной среды ?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13760397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21862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олнцестояние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1404</TotalTime>
  <Words>191</Words>
  <Application>Microsoft Office PowerPoint</Application>
  <PresentationFormat>Экран (4:3)</PresentationFormat>
  <Paragraphs>19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Вы выпускник Амурской ГМА и:</vt:lpstr>
      <vt:lpstr>С точки зрения сегодняшнего опыта стали бы Вы поступать:</vt:lpstr>
      <vt:lpstr>К настоящему моменту желание посвятить свою жизнь медицине:</vt:lpstr>
      <vt:lpstr>Как Вы считаете, насколько достаточно на данном этапе обучения формируются умения и навыки, необходимые для работы в практическом здравоохранении?</vt:lpstr>
      <vt:lpstr>Оцените уровень учебно-методического  обеспечения учебного процесса в ВУЗе:</vt:lpstr>
      <vt:lpstr>Оцените уровень  материально-технического обеспечения  учебного процесса в ВУЗе:</vt:lpstr>
      <vt:lpstr>Оцените уровень   информационного обеспечения  учебного процесса в ВУЗе:</vt:lpstr>
      <vt:lpstr>Удовлетворены ли Вы  содержанием электронной информационно-образовательной среды ?</vt:lpstr>
      <vt:lpstr>Удовлетворены ли Вы симуляционным обучением в ВУЗе?</vt:lpstr>
      <vt:lpstr>При подготовке к занятиям Вы чаще пользуетесь:</vt:lpstr>
      <vt:lpstr>Сколько времени Вы тратите на подготовку к занятиям?</vt:lpstr>
      <vt:lpstr>Удовлетворены ли вы качеством лекционных занятий?</vt:lpstr>
      <vt:lpstr>Удовлетворены ли вы качеством семинарских занятий?</vt:lpstr>
      <vt:lpstr>В научно-исследовательской работе студентов (СНО) Вы:</vt:lpstr>
      <vt:lpstr>Презентация PowerPoint</vt:lpstr>
      <vt:lpstr>Занимаетесь ли вы физической культурой и спортом, в том числе в спортивных секциях Амурской ГМА: </vt:lpstr>
      <vt:lpstr>Презентация PowerPoint</vt:lpstr>
      <vt:lpstr>Оцените по 10-балльной шкале уровень Вашей удовлетворенности начальным этапом обучения обучением в Амурской ГМА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35</cp:revision>
  <dcterms:created xsi:type="dcterms:W3CDTF">2023-05-16T04:30:20Z</dcterms:created>
  <dcterms:modified xsi:type="dcterms:W3CDTF">2026-04-05T06:23:41Z</dcterms:modified>
</cp:coreProperties>
</file>