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theme/themeOverride1.xml" ContentType="application/vnd.openxmlformats-officedocument.themeOverride+xml"/>
  <Override PartName="/ppt/charts/chart1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92" r:id="rId3"/>
    <p:sldId id="304" r:id="rId4"/>
    <p:sldId id="305" r:id="rId5"/>
    <p:sldId id="306" r:id="rId6"/>
    <p:sldId id="294" r:id="rId7"/>
    <p:sldId id="295" r:id="rId8"/>
    <p:sldId id="296" r:id="rId9"/>
    <p:sldId id="297" r:id="rId10"/>
    <p:sldId id="298" r:id="rId11"/>
    <p:sldId id="299" r:id="rId12"/>
    <p:sldId id="300" r:id="rId13"/>
    <p:sldId id="320" r:id="rId14"/>
    <p:sldId id="322" r:id="rId15"/>
    <p:sldId id="302" r:id="rId16"/>
    <p:sldId id="301" r:id="rId17"/>
    <p:sldId id="303" r:id="rId18"/>
    <p:sldId id="274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74"/>
    <p:restoredTop sz="94715"/>
  </p:normalViewPr>
  <p:slideViewPr>
    <p:cSldViewPr>
      <p:cViewPr>
        <p:scale>
          <a:sx n="106" d="100"/>
          <a:sy n="106" d="100"/>
        </p:scale>
        <p:origin x="-2046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1.xlsx"/></Relationships>
</file>

<file path=ppt/charts/_rels/chart12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Excel12.xlsx"/></Relationships>
</file>

<file path=ppt/charts/_rels/chart13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_____Microsoft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5.xlsx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6.xlsx"/><Relationship Id="rId1" Type="http://schemas.openxmlformats.org/officeDocument/2006/relationships/themeOverride" Target="../theme/themeOverride1.xm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7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Спокойно относитесь к этому </c:v>
                </c:pt>
                <c:pt idx="1">
                  <c:v>Гордитесь этим</c:v>
                </c:pt>
                <c:pt idx="2">
                  <c:v>Жалеете, что так случилось</c:v>
                </c:pt>
                <c:pt idx="3">
                  <c:v>Без разницы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</c:v>
                </c:pt>
                <c:pt idx="1">
                  <c:v>87</c:v>
                </c:pt>
                <c:pt idx="2">
                  <c:v>1</c:v>
                </c:pt>
                <c:pt idx="3">
                  <c:v>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E79-7141-9440-260CED5BD9E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c:spPr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0D81-1841-99C1-B7DD29B19429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D81-1841-99C1-B7DD29B19429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0D81-1841-99C1-B7DD29B19429}"/>
              </c:ext>
            </c:extLst>
          </c:dPt>
          <c:dPt>
            <c:idx val="3"/>
            <c:bubble3D val="0"/>
            <c:spPr>
              <a:solidFill>
                <a:srgbClr val="7030A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0D81-1841-99C1-B7DD29B19429}"/>
              </c:ext>
            </c:extLst>
          </c:dPt>
          <c:dPt>
            <c:idx val="4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0D81-1841-99C1-B7DD29B19429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Учебными пособиями, подготовленными коллективом кафедры</c:v>
                </c:pt>
                <c:pt idx="1">
                  <c:v>Учебной литературой на странице кафедры сайта Амурской ГМА</c:v>
                </c:pt>
                <c:pt idx="2">
                  <c:v>Учебной литературой из библиотеки Амурской ГМА</c:v>
                </c:pt>
                <c:pt idx="3">
                  <c:v>Интернетом
 </c:v>
                </c:pt>
                <c:pt idx="4">
                  <c:v>Лекциями </c:v>
                </c:pt>
                <c:pt idx="5">
                  <c:v>Электронной библиотечной системой «Консультант студента»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35</c:v>
                </c:pt>
                <c:pt idx="1">
                  <c:v>20</c:v>
                </c:pt>
                <c:pt idx="2">
                  <c:v>10</c:v>
                </c:pt>
                <c:pt idx="3">
                  <c:v>2</c:v>
                </c:pt>
                <c:pt idx="4">
                  <c:v>15</c:v>
                </c:pt>
                <c:pt idx="5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0D81-1841-99C1-B7DD29B19429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6901840655697753"/>
          <c:y val="0.16814821121878989"/>
          <c:w val="0.31012070940743741"/>
          <c:h val="0.8318517887812101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c:spPr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CE3-C04E-867F-EA9AD7ECEA9D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CE3-C04E-867F-EA9AD7ECEA9D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1CE3-C04E-867F-EA9AD7ECEA9D}"/>
              </c:ext>
            </c:extLst>
          </c:dPt>
          <c:dPt>
            <c:idx val="3"/>
            <c:bubble3D val="0"/>
            <c:spPr>
              <a:solidFill>
                <a:srgbClr val="7030A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1CE3-C04E-867F-EA9AD7ECEA9D}"/>
              </c:ext>
            </c:extLst>
          </c:dPt>
          <c:dPt>
            <c:idx val="4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1CE3-C04E-867F-EA9AD7ECEA9D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Больше 6 часов
</c:v>
                </c:pt>
                <c:pt idx="1">
                  <c:v>Меньше 1 часа
</c:v>
                </c:pt>
                <c:pt idx="2">
                  <c:v>1-3 часа
</c:v>
                </c:pt>
                <c:pt idx="3">
                  <c:v>3-6 часов
 </c:v>
                </c:pt>
                <c:pt idx="4">
                  <c:v>Не готовлюсь к занятиям вообще
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35</c:v>
                </c:pt>
                <c:pt idx="1">
                  <c:v>12</c:v>
                </c:pt>
                <c:pt idx="2">
                  <c:v>36</c:v>
                </c:pt>
                <c:pt idx="3">
                  <c:v>10</c:v>
                </c:pt>
                <c:pt idx="4">
                  <c:v>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1CE3-C04E-867F-EA9AD7ECEA9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6901840655697753"/>
          <c:y val="0.16814821121878989"/>
          <c:w val="0.31012070940743741"/>
          <c:h val="0.8318517887812101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1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</c:dPt>
          <c:dPt>
            <c:idx val="2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shade val="95000"/>
                      <a:satMod val="105000"/>
                    </a:schemeClr>
                  </a:solidFill>
                  <a:prstDash val="solid"/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Лекции наглядные, интересные и информативные</c:v>
                </c:pt>
                <c:pt idx="1">
                  <c:v>Необходимы для практических занятий</c:v>
                </c:pt>
                <c:pt idx="2">
                  <c:v>Неинтересные</c:v>
                </c:pt>
                <c:pt idx="3">
                  <c:v>Невостребованные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78</c:v>
                </c:pt>
                <c:pt idx="1">
                  <c:v>21</c:v>
                </c:pt>
                <c:pt idx="2">
                  <c:v>1</c:v>
                </c:pt>
                <c:pt idx="3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021-5849-B094-BE44DBB0227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1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</c:dPt>
          <c:dPt>
            <c:idx val="2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shade val="95000"/>
                      <a:satMod val="105000"/>
                    </a:schemeClr>
                  </a:solidFill>
                  <a:prstDash val="solid"/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Занятия наглядные, интересные и информативные</c:v>
                </c:pt>
                <c:pt idx="1">
                  <c:v>Развивают клиническое мышление </c:v>
                </c:pt>
                <c:pt idx="2">
                  <c:v>Неинтересные</c:v>
                </c:pt>
                <c:pt idx="3">
                  <c:v>Невостребованные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81</c:v>
                </c:pt>
                <c:pt idx="1">
                  <c:v>19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021-5849-B094-BE44DBB0227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c:spPr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46E-344C-B49F-DA0A4AF3B7FC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46E-344C-B49F-DA0A4AF3B7FC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446E-344C-B49F-DA0A4AF3B7FC}"/>
              </c:ext>
            </c:extLst>
          </c:dPt>
          <c:dPt>
            <c:idx val="3"/>
            <c:bubble3D val="0"/>
            <c:spPr>
              <a:solidFill>
                <a:srgbClr val="7030A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446E-344C-B49F-DA0A4AF3B7FC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Занимаетесь, потому что нравится
</c:v>
                </c:pt>
                <c:pt idx="1">
                  <c:v>Занимаетесь, чтобы повысить свой учебный рейтинг</c:v>
                </c:pt>
                <c:pt idx="2">
                  <c:v>Не занимаетесь 
</c:v>
                </c:pt>
                <c:pt idx="3">
                  <c:v>Занимаетесь, потому что привыкли
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86</c:v>
                </c:pt>
                <c:pt idx="1">
                  <c:v>5</c:v>
                </c:pt>
                <c:pt idx="2">
                  <c:v>1</c:v>
                </c:pt>
                <c:pt idx="3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446E-344C-B49F-DA0A4AF3B7F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6901840655697753"/>
          <c:y val="0.16814821121878989"/>
          <c:w val="0.31012070940743741"/>
          <c:h val="0.8318517887812101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c:spPr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3F3-A245-ACCC-5F2CCECDD1F2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3F3-A245-ACCC-5F2CCECDD1F2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F3F3-A245-ACCC-5F2CCECDD1F2}"/>
              </c:ext>
            </c:extLst>
          </c:dPt>
          <c:dPt>
            <c:idx val="3"/>
            <c:bubble3D val="0"/>
            <c:spPr>
              <a:solidFill>
                <a:srgbClr val="7030A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F3F3-A245-ACCC-5F2CCECDD1F2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Занимаетесь, потому что нравится
</c:v>
                </c:pt>
                <c:pt idx="1">
                  <c:v>Занимаетесь, чтобы повысить свой учебный рейтинг</c:v>
                </c:pt>
                <c:pt idx="2">
                  <c:v>Не занимаетесь 
</c:v>
                </c:pt>
                <c:pt idx="3">
                  <c:v>Занимаетесь, потому что привыкли
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82</c:v>
                </c:pt>
                <c:pt idx="1">
                  <c:v>7</c:v>
                </c:pt>
                <c:pt idx="2">
                  <c:v>1</c:v>
                </c:pt>
                <c:pt idx="3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F3F3-A245-ACCC-5F2CCECDD1F2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6901840655697753"/>
          <c:y val="0.16814821121878989"/>
          <c:w val="0.31012070940743741"/>
          <c:h val="0.8318517887812101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c:spPr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198-214A-A2EE-50FF63A75347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198-214A-A2EE-50FF63A75347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B198-214A-A2EE-50FF63A75347}"/>
              </c:ext>
            </c:extLst>
          </c:dPt>
          <c:dPt>
            <c:idx val="3"/>
            <c:bubble3D val="0"/>
            <c:spPr>
              <a:solidFill>
                <a:srgbClr val="7030A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B198-214A-A2EE-50FF63A75347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Занимаетесь, потому что нравится
</c:v>
                </c:pt>
                <c:pt idx="1">
                  <c:v>Занимаетесь, чтобы повысить свой учебный рейтинг</c:v>
                </c:pt>
                <c:pt idx="2">
                  <c:v>Не занимаетесь 
</c:v>
                </c:pt>
                <c:pt idx="3">
                  <c:v>Занимаетесь, потому что привыкли
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83</c:v>
                </c:pt>
                <c:pt idx="1">
                  <c:v>7</c:v>
                </c:pt>
                <c:pt idx="2">
                  <c:v>1</c:v>
                </c:pt>
                <c:pt idx="3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B198-214A-A2EE-50FF63A75347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6901840655697753"/>
          <c:y val="0.16814821121878989"/>
          <c:w val="0.31012070940743741"/>
          <c:h val="0.8318517887812101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cat>
            <c:numRef>
              <c:f>Лист1!$A$2:$A$11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3</c:v>
                </c:pt>
                <c:pt idx="5">
                  <c:v>4</c:v>
                </c:pt>
                <c:pt idx="6">
                  <c:v>10</c:v>
                </c:pt>
                <c:pt idx="7">
                  <c:v>5</c:v>
                </c:pt>
                <c:pt idx="8">
                  <c:v>7</c:v>
                </c:pt>
                <c:pt idx="9">
                  <c:v>15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D03-624E-991F-525735DB59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6723328"/>
        <c:axId val="186725120"/>
      </c:barChart>
      <c:catAx>
        <c:axId val="1867233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86725120"/>
        <c:crosses val="autoZero"/>
        <c:auto val="1"/>
        <c:lblAlgn val="ctr"/>
        <c:lblOffset val="100"/>
        <c:noMultiLvlLbl val="0"/>
      </c:catAx>
      <c:valAx>
        <c:axId val="1867251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shade val="95000"/>
                  <a:satMod val="105000"/>
                </a:schemeClr>
              </a:solidFill>
              <a:prstDash val="solid"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186723328"/>
        <c:crosses val="autoZero"/>
        <c:crossBetween val="between"/>
      </c:valAx>
    </c:plotArea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6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Снова в Амурскую ГМА</c:v>
                </c:pt>
                <c:pt idx="1">
                  <c:v>В другой не медицинский вуз</c:v>
                </c:pt>
                <c:pt idx="2">
                  <c:v>В другой медицинский вуз</c:v>
                </c:pt>
                <c:pt idx="3">
                  <c:v>В Амурскую ГМА, но на другой факультет</c:v>
                </c:pt>
                <c:pt idx="4">
                  <c:v>Затрудняюсь ответить
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94</c:v>
                </c:pt>
                <c:pt idx="1">
                  <c:v>0</c:v>
                </c:pt>
                <c:pt idx="2">
                  <c:v>4</c:v>
                </c:pt>
                <c:pt idx="3">
                  <c:v>7</c:v>
                </c:pt>
                <c:pt idx="4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492-CC42-A789-B50E4D45107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Стабильное</c:v>
                </c:pt>
                <c:pt idx="1">
                  <c:v>Усилилось</c:v>
                </c:pt>
                <c:pt idx="2">
                  <c:v>Ослабло, но без медицины себя не
представляю
</c:v>
                </c:pt>
                <c:pt idx="3">
                  <c:v>Буду пытаться найти работу вне
медицине
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</c:v>
                </c:pt>
                <c:pt idx="1">
                  <c:v>87</c:v>
                </c:pt>
                <c:pt idx="2">
                  <c:v>2</c:v>
                </c:pt>
                <c:pt idx="3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2B1-544C-9E74-BE032418764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Полностью</c:v>
                </c:pt>
                <c:pt idx="1">
                  <c:v>Частично</c:v>
                </c:pt>
                <c:pt idx="2">
                  <c:v>Недостаточно</c:v>
                </c:pt>
                <c:pt idx="3">
                  <c:v>Затрудняюсь ответить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89</c:v>
                </c:pt>
                <c:pt idx="1">
                  <c:v>4</c:v>
                </c:pt>
                <c:pt idx="2">
                  <c:v>1</c:v>
                </c:pt>
                <c:pt idx="3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00F-904B-AF6B-94A5E4E3C1B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c:spPr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219-7B48-849D-9C59E2EC8978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9219-7B48-849D-9C59E2EC8978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9219-7B48-849D-9C59E2EC8978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Удовлетворительное</c:v>
                </c:pt>
                <c:pt idx="1">
                  <c:v>Неудовлетворительное </c:v>
                </c:pt>
                <c:pt idx="2">
                  <c:v>Затрудняюсь ответить </c:v>
                </c:pt>
                <c:pt idx="3">
                  <c:v>Скорее удовлетворительно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83</c:v>
                </c:pt>
                <c:pt idx="1">
                  <c:v>1</c:v>
                </c:pt>
                <c:pt idx="2">
                  <c:v>3</c:v>
                </c:pt>
                <c:pt idx="3">
                  <c:v>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9219-7B48-849D-9C59E2EC8978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c:spPr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5AFF-4C49-B986-5C4E811FDEE3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5AFF-4C49-B986-5C4E811FDEE3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5AFF-4C49-B986-5C4E811FDEE3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Удовлетворительное</c:v>
                </c:pt>
                <c:pt idx="1">
                  <c:v>Неудовлетворительное </c:v>
                </c:pt>
                <c:pt idx="2">
                  <c:v>Затрудняюсь ответить </c:v>
                </c:pt>
                <c:pt idx="3">
                  <c:v>Скорее удовлетворительно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84</c:v>
                </c:pt>
                <c:pt idx="1">
                  <c:v>0</c:v>
                </c:pt>
                <c:pt idx="2">
                  <c:v>3</c:v>
                </c:pt>
                <c:pt idx="3">
                  <c:v>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5AFF-4C49-B986-5C4E811FDEE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3070796880174052"/>
          <c:y val="0.2627778423332946"/>
          <c:w val="0.35901809184092814"/>
          <c:h val="0.474444315333410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c:spPr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2D3-9A4C-B9D6-C246DDFF77E6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2D3-9A4C-B9D6-C246DDFF77E6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22D3-9A4C-B9D6-C246DDFF77E6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Удовлетворительное</c:v>
                </c:pt>
                <c:pt idx="1">
                  <c:v>Неудовлетворительное </c:v>
                </c:pt>
                <c:pt idx="2">
                  <c:v>Затрудняюсь ответить </c:v>
                </c:pt>
                <c:pt idx="3">
                  <c:v>Скорее удовлетворительно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79</c:v>
                </c:pt>
                <c:pt idx="1">
                  <c:v>1</c:v>
                </c:pt>
                <c:pt idx="2">
                  <c:v>3</c:v>
                </c:pt>
                <c:pt idx="3">
                  <c:v>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22D3-9A4C-B9D6-C246DDFF77E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2043402944440906"/>
          <c:y val="0.2627778423332946"/>
          <c:w val="0.36929203119825954"/>
          <c:h val="0.474444315333410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c:spPr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56B-D74F-AD86-81A09B4FCDAF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56B-D74F-AD86-81A09B4FCDAF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B56B-D74F-AD86-81A09B4FCDAF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Удовлетворительное</c:v>
                </c:pt>
                <c:pt idx="1">
                  <c:v>Неудовлетворительное </c:v>
                </c:pt>
                <c:pt idx="2">
                  <c:v>Затрудняюсь ответить </c:v>
                </c:pt>
                <c:pt idx="3">
                  <c:v>Скорее удовлетворительно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86</c:v>
                </c:pt>
                <c:pt idx="1">
                  <c:v>1</c:v>
                </c:pt>
                <c:pt idx="2">
                  <c:v>1</c:v>
                </c:pt>
                <c:pt idx="3">
                  <c:v>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B56B-D74F-AD86-81A09B4FCDA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4098190815907186"/>
          <c:y val="0.2627778423332946"/>
          <c:w val="0.34874415248359675"/>
          <c:h val="0.474444315333410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c:spPr>
          <c:dPt>
            <c:idx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878-CE47-AECC-30F22646F234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3878-CE47-AECC-30F22646F234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3878-CE47-AECC-30F22646F234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Удовлетворительное</c:v>
                </c:pt>
                <c:pt idx="1">
                  <c:v>Неудовлетворительное </c:v>
                </c:pt>
                <c:pt idx="2">
                  <c:v>Затрудняюсь ответить </c:v>
                </c:pt>
                <c:pt idx="3">
                  <c:v>Скорее удовлетворительно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90</c:v>
                </c:pt>
                <c:pt idx="1">
                  <c:v>1</c:v>
                </c:pt>
                <c:pt idx="2">
                  <c:v>2</c:v>
                </c:pt>
                <c:pt idx="3">
                  <c:v>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3878-CE47-AECC-30F22646F234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2043402944440906"/>
          <c:y val="0.26038216195252101"/>
          <c:w val="0.35045647570981864"/>
          <c:h val="0.474444315333410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523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1431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596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470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1836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1379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188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5953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062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67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457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5148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1" y="2492896"/>
            <a:ext cx="8208911" cy="1752600"/>
          </a:xfrm>
        </p:spPr>
        <p:txBody>
          <a:bodyPr>
            <a:normAutofit fontScale="92500"/>
          </a:bodyPr>
          <a:lstStyle/>
          <a:p>
            <a:pPr algn="l"/>
            <a:r>
              <a:rPr lang="ru-RU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Schoolbook" pitchFamily="18" charset="0"/>
              </a:rPr>
              <a:t>Результаты анкетирования выпускников, обучающихся ОПОП ВО по специальности 31.05.02 Педиатрия </a:t>
            </a:r>
          </a:p>
        </p:txBody>
      </p:sp>
      <p:pic>
        <p:nvPicPr>
          <p:cNvPr id="1026" name="Picture 2" descr="C:\Users\User\Downloads\GlduDhVJ8ng (1).pn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  <a14:imgEffect>
                      <a14:sharpenSoften amount="50000"/>
                    </a14:imgEffect>
                    <a14:imgEffect>
                      <a14:colorTemperature colorTemp="4700"/>
                    </a14:imgEffect>
                    <a14:imgEffect>
                      <a14:saturation sat="300000"/>
                    </a14:imgEffect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4678" y="0"/>
            <a:ext cx="2159322" cy="2070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611560" y="4005064"/>
            <a:ext cx="7848872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77562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>
                <a:solidFill>
                  <a:srgbClr val="C32D2E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Удовлетворены ли Вы </a:t>
            </a:r>
            <a:r>
              <a:rPr lang="ru-RU" sz="3600" dirty="0" err="1">
                <a:solidFill>
                  <a:srgbClr val="C32D2E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симуляционным</a:t>
            </a:r>
            <a:r>
              <a:rPr lang="ru-RU" sz="3600" dirty="0">
                <a:solidFill>
                  <a:srgbClr val="C32D2E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 обучением в ВУЗе?</a:t>
            </a:r>
            <a:endParaRPr lang="ru-RU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337038433"/>
              </p:ext>
            </p:extLst>
          </p:nvPr>
        </p:nvGraphicFramePr>
        <p:xfrm>
          <a:off x="1259632" y="1556792"/>
          <a:ext cx="7416824" cy="5301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98084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 подготовке к занятиям Вы чаще пользуетесь: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095080805"/>
              </p:ext>
            </p:extLst>
          </p:nvPr>
        </p:nvGraphicFramePr>
        <p:xfrm>
          <a:off x="323528" y="980728"/>
          <a:ext cx="8640960" cy="5733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961868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Сколько времени Вы тратите на подготовку к занятиям?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41818698"/>
              </p:ext>
            </p:extLst>
          </p:nvPr>
        </p:nvGraphicFramePr>
        <p:xfrm>
          <a:off x="323528" y="980728"/>
          <a:ext cx="8640960" cy="5733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241202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Удовлетворены ли вы качеством лекционных занятий?</a:t>
            </a: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274641399"/>
              </p:ext>
            </p:extLst>
          </p:nvPr>
        </p:nvGraphicFramePr>
        <p:xfrm>
          <a:off x="611560" y="1318189"/>
          <a:ext cx="8352928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376837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Удовлетворены ли вы качеством семинарских занятий?</a:t>
            </a: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07541195"/>
              </p:ext>
            </p:extLst>
          </p:nvPr>
        </p:nvGraphicFramePr>
        <p:xfrm>
          <a:off x="611560" y="1318189"/>
          <a:ext cx="8352928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353969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995715536"/>
              </p:ext>
            </p:extLst>
          </p:nvPr>
        </p:nvGraphicFramePr>
        <p:xfrm>
          <a:off x="323528" y="980728"/>
          <a:ext cx="8640960" cy="5733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-3650" y="116632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Занимаетесь ли вы научно-исследовательской работой в Амурской ГМА: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43761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Занимаетесь ли вы физической культурой и спортом, в том числе в спортивных секциях Амурской ГМА: 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624341920"/>
              </p:ext>
            </p:extLst>
          </p:nvPr>
        </p:nvGraphicFramePr>
        <p:xfrm>
          <a:off x="395536" y="1484784"/>
          <a:ext cx="8568952" cy="5373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830465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857391216"/>
              </p:ext>
            </p:extLst>
          </p:nvPr>
        </p:nvGraphicFramePr>
        <p:xfrm>
          <a:off x="323528" y="980728"/>
          <a:ext cx="8640960" cy="5733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-9625" y="85742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Занимаетесь ли вы культурно-массовой деятельностью в Амурской ГМА: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25476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Оцените по 10-балльной шкале уровень Вашей удовлетворенности начальным этапом обучения обучением в Амурской ГМА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109272534"/>
              </p:ext>
            </p:extLst>
          </p:nvPr>
        </p:nvGraphicFramePr>
        <p:xfrm>
          <a:off x="1259632" y="1700808"/>
          <a:ext cx="6768752" cy="49905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27719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 выпускник Амурской ГМА и: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876618842"/>
              </p:ext>
            </p:extLst>
          </p:nvPr>
        </p:nvGraphicFramePr>
        <p:xfrm>
          <a:off x="1475656" y="1340768"/>
          <a:ext cx="7128792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90169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 точки зрения сегодняшнего опыта стали бы Вы поступать: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033967774"/>
              </p:ext>
            </p:extLst>
          </p:nvPr>
        </p:nvGraphicFramePr>
        <p:xfrm>
          <a:off x="1475656" y="1340768"/>
          <a:ext cx="7128792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93046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 настоящему моменту желание посвятить свою жизнь медицине:</a:t>
            </a:r>
            <a:endParaRPr lang="ru-RU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260900602"/>
              </p:ext>
            </p:extLst>
          </p:nvPr>
        </p:nvGraphicFramePr>
        <p:xfrm>
          <a:off x="1475656" y="1340768"/>
          <a:ext cx="7128792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14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858218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 Вы считаете, насколько достаточно на данном этапе обучения формируются умения и навыки необходимые для работы в практическом здравоохранении?</a:t>
            </a:r>
            <a:endParaRPr lang="ru-RU" sz="3600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840980270"/>
              </p:ext>
            </p:extLst>
          </p:nvPr>
        </p:nvGraphicFramePr>
        <p:xfrm>
          <a:off x="1403648" y="2292414"/>
          <a:ext cx="6696744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64880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537792373"/>
              </p:ext>
            </p:extLst>
          </p:nvPr>
        </p:nvGraphicFramePr>
        <p:xfrm>
          <a:off x="1259632" y="1556792"/>
          <a:ext cx="7488832" cy="5301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" y="274638"/>
            <a:ext cx="9062112" cy="114300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Оцените уровень учебно-методического  обеспечения учебного процесса в ВУЗе:</a:t>
            </a:r>
          </a:p>
        </p:txBody>
      </p:sp>
    </p:spTree>
    <p:extLst>
      <p:ext uri="{BB962C8B-B14F-4D97-AF65-F5344CB8AC3E}">
        <p14:creationId xmlns:p14="http://schemas.microsoft.com/office/powerpoint/2010/main" val="3158070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>
                <a:solidFill>
                  <a:srgbClr val="C32D2E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Оцените уровень  материально-технического обеспечения  учебного процесса в ВУЗе:</a:t>
            </a:r>
            <a:endParaRPr lang="ru-RU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292916121"/>
              </p:ext>
            </p:extLst>
          </p:nvPr>
        </p:nvGraphicFramePr>
        <p:xfrm>
          <a:off x="1259632" y="1556792"/>
          <a:ext cx="7416824" cy="5301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220081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>
                <a:solidFill>
                  <a:srgbClr val="C32D2E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Оцените уровень   информационного обеспечения  учебного процесса в ВУЗе:</a:t>
            </a:r>
            <a:endParaRPr lang="ru-RU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929932920"/>
              </p:ext>
            </p:extLst>
          </p:nvPr>
        </p:nvGraphicFramePr>
        <p:xfrm>
          <a:off x="1259632" y="1556792"/>
          <a:ext cx="7416824" cy="5301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669171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Удовлетворены ли Вы  содержанием электронной информационно-образовательной среды?</a:t>
            </a: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885704775"/>
              </p:ext>
            </p:extLst>
          </p:nvPr>
        </p:nvGraphicFramePr>
        <p:xfrm>
          <a:off x="1259632" y="1556792"/>
          <a:ext cx="7416824" cy="5301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421862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олнцестояние">
    <a:dk1>
      <a:sysClr val="windowText" lastClr="000000"/>
    </a:dk1>
    <a:lt1>
      <a:sysClr val="window" lastClr="FFFFFF"/>
    </a:lt1>
    <a:dk2>
      <a:srgbClr val="4F271C"/>
    </a:dk2>
    <a:lt2>
      <a:srgbClr val="E7DEC9"/>
    </a:lt2>
    <a:accent1>
      <a:srgbClr val="3891A7"/>
    </a:accent1>
    <a:accent2>
      <a:srgbClr val="FEB80A"/>
    </a:accent2>
    <a:accent3>
      <a:srgbClr val="C32D2E"/>
    </a:accent3>
    <a:accent4>
      <a:srgbClr val="84AA33"/>
    </a:accent4>
    <a:accent5>
      <a:srgbClr val="964305"/>
    </a:accent5>
    <a:accent6>
      <a:srgbClr val="475A8D"/>
    </a:accent6>
    <a:hlink>
      <a:srgbClr val="8DC765"/>
    </a:hlink>
    <a:folHlink>
      <a:srgbClr val="AA8A14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</TotalTime>
  <Words>180</Words>
  <Application>Microsoft Office PowerPoint</Application>
  <PresentationFormat>Экран (4:3)</PresentationFormat>
  <Paragraphs>18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Презентация PowerPoint</vt:lpstr>
      <vt:lpstr>Вы выпускник Амурской ГМА и:</vt:lpstr>
      <vt:lpstr>С точки зрения сегодняшнего опыта стали бы Вы поступать:</vt:lpstr>
      <vt:lpstr>К настоящему моменту желание посвятить свою жизнь медицине:</vt:lpstr>
      <vt:lpstr>Как Вы считаете, насколько достаточно на данном этапе обучения формируются умения и навыки необходимые для работы в практическом здравоохранении?</vt:lpstr>
      <vt:lpstr>Оцените уровень учебно-методического  обеспечения учебного процесса в ВУЗе:</vt:lpstr>
      <vt:lpstr>Оцените уровень  материально-технического обеспечения  учебного процесса в ВУЗе:</vt:lpstr>
      <vt:lpstr>Оцените уровень   информационного обеспечения  учебного процесса в ВУЗе:</vt:lpstr>
      <vt:lpstr>Удовлетворены ли Вы  содержанием электронной информационно-образовательной среды?</vt:lpstr>
      <vt:lpstr>Удовлетворены ли Вы симуляционным обучением в ВУЗе?</vt:lpstr>
      <vt:lpstr>При подготовке к занятиям Вы чаще пользуетесь:</vt:lpstr>
      <vt:lpstr>Сколько времени Вы тратите на подготовку к занятиям?</vt:lpstr>
      <vt:lpstr>Удовлетворены ли вы качеством лекционных занятий?</vt:lpstr>
      <vt:lpstr>Удовлетворены ли вы качеством семинарских занятий?</vt:lpstr>
      <vt:lpstr>Презентация PowerPoint</vt:lpstr>
      <vt:lpstr>Занимаетесь ли вы физической культурой и спортом, в том числе в спортивных секциях Амурской ГМА: </vt:lpstr>
      <vt:lpstr>Презентация PowerPoint</vt:lpstr>
      <vt:lpstr>Оцените по 10-балльной шкале уровень Вашей удовлетворенности начальным этапом обучения обучением в Амурской ГМА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35</cp:revision>
  <dcterms:created xsi:type="dcterms:W3CDTF">2023-05-16T04:30:20Z</dcterms:created>
  <dcterms:modified xsi:type="dcterms:W3CDTF">2026-04-05T06:24:09Z</dcterms:modified>
</cp:coreProperties>
</file>