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3" r:id="rId3"/>
    <p:sldId id="296" r:id="rId4"/>
    <p:sldId id="294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20" r:id="rId14"/>
    <p:sldId id="322" r:id="rId15"/>
    <p:sldId id="313" r:id="rId16"/>
    <p:sldId id="305" r:id="rId17"/>
    <p:sldId id="306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243"/>
    <p:restoredTop sz="94665"/>
  </p:normalViewPr>
  <p:slideViewPr>
    <p:cSldViewPr>
      <p:cViewPr>
        <p:scale>
          <a:sx n="88" d="100"/>
          <a:sy n="88" d="100"/>
        </p:scale>
        <p:origin x="-230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3B3-3C41-A9CA-F2E2A4694F8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3B3-3C41-A9CA-F2E2A4694F8B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3B3-3C41-A9CA-F2E2A4694F8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Гордитесь этим</c:v>
                </c:pt>
                <c:pt idx="1">
                  <c:v>Спокойно относитесь к этому</c:v>
                </c:pt>
                <c:pt idx="2">
                  <c:v>Жалеете, что так случилось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24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3B3-3C41-A9CA-F2E2A4694F8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13F-F143-85A8-9A96A9D8CB0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13F-F143-85A8-9A96A9D8CB0B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13F-F143-85A8-9A96A9D8CB0B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13F-F143-85A8-9A96A9D8CB0B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13F-F143-85A8-9A96A9D8CB0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Учебными пособиями, подготовленными коллективом кафедры</c:v>
                </c:pt>
                <c:pt idx="1">
                  <c:v>Учебной литературой на странице кафедры сайта Амурской ГМА</c:v>
                </c:pt>
                <c:pt idx="2">
                  <c:v>Учебной литературой из библиотеки Амурской ГМА</c:v>
                </c:pt>
                <c:pt idx="3">
                  <c:v>Интернетом
 </c:v>
                </c:pt>
                <c:pt idx="4">
                  <c:v>Лекциями </c:v>
                </c:pt>
                <c:pt idx="5">
                  <c:v>Электронной библиотечной системой «Консультант студента»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35</c:v>
                </c:pt>
                <c:pt idx="1">
                  <c:v>8</c:v>
                </c:pt>
                <c:pt idx="2">
                  <c:v>8</c:v>
                </c:pt>
                <c:pt idx="3">
                  <c:v>42</c:v>
                </c:pt>
                <c:pt idx="4">
                  <c:v>50</c:v>
                </c:pt>
                <c:pt idx="5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13F-F143-85A8-9A96A9D8CB0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FAA-0143-B44E-86D7E468BAE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FAA-0143-B44E-86D7E468BAE0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FAA-0143-B44E-86D7E468BAE0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FAA-0143-B44E-86D7E468BAE0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FAA-0143-B44E-86D7E468BAE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Больше 6 часов
</c:v>
                </c:pt>
                <c:pt idx="1">
                  <c:v>Меньше 1 часа
</c:v>
                </c:pt>
                <c:pt idx="2">
                  <c:v>1-3 часа
</c:v>
                </c:pt>
                <c:pt idx="3">
                  <c:v>3-6 часов
 </c:v>
                </c:pt>
                <c:pt idx="4">
                  <c:v>Не готовлюсь к занятиям вообще
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</c:v>
                </c:pt>
                <c:pt idx="1">
                  <c:v>12</c:v>
                </c:pt>
                <c:pt idx="2">
                  <c:v>50</c:v>
                </c:pt>
                <c:pt idx="3">
                  <c:v>10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EFAA-0143-B44E-86D7E468BAE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Лекции наглядные, интересные и информативные</c:v>
                </c:pt>
                <c:pt idx="1">
                  <c:v>Необходимы для практических занятий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75</c:v>
                </c:pt>
                <c:pt idx="1">
                  <c:v>23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Занятия наглядные, интересные и информативные</c:v>
                </c:pt>
                <c:pt idx="1">
                  <c:v>Развивают клиническое мышление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25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38-4444-A1DD-D3A4A8F691A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8245178016802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9D2-7046-8020-7B1C2EF7CEA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9D2-7046-8020-7B1C2EF7CEA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9D2-7046-8020-7B1C2EF7CEA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85.5</c:v>
                </c:pt>
                <c:pt idx="1">
                  <c:v>7.1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9D2-7046-8020-7B1C2EF7CEA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36-DC4A-A24C-28DA9CBC165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C36-DC4A-A24C-28DA9CBC1652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C36-DC4A-A24C-28DA9CBC165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86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C36-DC4A-A24C-28DA9CBC165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</c:v>
                </c:pt>
                <c:pt idx="1">
                  <c:v>6</c:v>
                </c:pt>
                <c:pt idx="2">
                  <c:v>5</c:v>
                </c:pt>
                <c:pt idx="3">
                  <c:v>11</c:v>
                </c:pt>
                <c:pt idx="4">
                  <c:v>10</c:v>
                </c:pt>
                <c:pt idx="5">
                  <c:v>50</c:v>
                </c:pt>
                <c:pt idx="6">
                  <c:v>35</c:v>
                </c:pt>
                <c:pt idx="7">
                  <c:v>139</c:v>
                </c:pt>
                <c:pt idx="8">
                  <c:v>90</c:v>
                </c:pt>
                <c:pt idx="9">
                  <c:v>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F32-E747-8479-8FE31A43E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037376"/>
        <c:axId val="144038912"/>
      </c:barChart>
      <c:catAx>
        <c:axId val="14403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038912"/>
        <c:crosses val="autoZero"/>
        <c:auto val="1"/>
        <c:lblAlgn val="ctr"/>
        <c:lblOffset val="100"/>
        <c:noMultiLvlLbl val="0"/>
      </c:catAx>
      <c:valAx>
        <c:axId val="144038912"/>
        <c:scaling>
          <c:orientation val="minMax"/>
          <c:max val="600"/>
        </c:scaling>
        <c:delete val="0"/>
        <c:axPos val="l"/>
        <c:majorGridlines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4037376"/>
        <c:crosses val="autoZero"/>
        <c:crossBetween val="between"/>
        <c:majorUnit val="100"/>
        <c:minorUnit val="10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1C6-1D4D-B6B2-3BE10CA5499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1C6-1D4D-B6B2-3BE10CA54993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1C6-1D4D-B6B2-3BE10CA54993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1C6-1D4D-B6B2-3BE10CA5499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Снова в Амурскую ГМА</c:v>
                </c:pt>
                <c:pt idx="1">
                  <c:v>В другой медицинский вуз</c:v>
                </c:pt>
                <c:pt idx="2">
                  <c:v>В другой не медицинский вуз</c:v>
                </c:pt>
                <c:pt idx="3">
                  <c:v>В Амурскую ГМА, но на другой факультет</c:v>
                </c:pt>
                <c:pt idx="4">
                  <c:v>Затрудняюсь ответить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91.4</c:v>
                </c:pt>
                <c:pt idx="1">
                  <c:v>1</c:v>
                </c:pt>
                <c:pt idx="2">
                  <c:v>6.6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1C6-1D4D-B6B2-3BE10CA5499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443267952306374"/>
          <c:y val="8.7899614068382204E-2"/>
          <c:w val="0.31418865645752625"/>
          <c:h val="0.896483268707848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C6-674F-AC0F-881C2B26719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C6-674F-AC0F-881C2B26719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FC6-674F-AC0F-881C2B267198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FC6-674F-AC0F-881C2B26719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Усилилось </c:v>
                </c:pt>
                <c:pt idx="1">
                  <c:v>Стабильное</c:v>
                </c:pt>
                <c:pt idx="2">
                  <c:v>Ослабло, но без медицины себя не представляю</c:v>
                </c:pt>
                <c:pt idx="3">
                  <c:v>Буду пытаться найти работу вне медицины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</c:v>
                </c:pt>
                <c:pt idx="1">
                  <c:v>23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FC6-674F-AC0F-881C2B26719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D4-5542-A5E3-F62B90C168D6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BD4-5542-A5E3-F62B90C168D6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BD4-5542-A5E3-F62B90C168D6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BD4-5542-A5E3-F62B90C168D6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</c:v>
                </c:pt>
                <c:pt idx="1">
                  <c:v>Частично</c:v>
                </c:pt>
                <c:pt idx="2">
                  <c:v>Недостаточно</c:v>
                </c:pt>
                <c:pt idx="3">
                  <c:v>Затрудняюсь ответить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47.4</c:v>
                </c:pt>
                <c:pt idx="1">
                  <c:v>51.6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BD4-5542-A5E3-F62B90C168D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D53-434E-8799-7F62478A379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D53-434E-8799-7F62478A379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D53-434E-8799-7F62478A379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</c:v>
                </c:pt>
                <c:pt idx="1">
                  <c:v>3</c:v>
                </c:pt>
                <c:pt idx="2">
                  <c:v>4</c:v>
                </c:pt>
                <c:pt idx="3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D53-434E-8799-7F62478A379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525344406177097"/>
          <c:y val="0.31250066022687661"/>
          <c:w val="0.35439625298043809"/>
          <c:h val="0.434890689065586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E8D-2E49-BAFD-37230B30A1A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E8D-2E49-BAFD-37230B30A1A3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E8D-2E49-BAFD-37230B30A1A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86</c:v>
                </c:pt>
                <c:pt idx="1">
                  <c:v>2</c:v>
                </c:pt>
                <c:pt idx="2">
                  <c:v>5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E8D-2E49-BAFD-37230B30A1A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070796880174052"/>
          <c:y val="0.2627778423332946"/>
          <c:w val="0.3590180918409281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88-554E-A8C1-0EE5EA87DEB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88-554E-A8C1-0EE5EA87DEB2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F88-554E-A8C1-0EE5EA87DEB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F88-554E-A8C1-0EE5EA87DEB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27778423332946"/>
          <c:w val="0.3692920311982595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A6D-6843-AE88-EEFFC9EE6B1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A6D-6843-AE88-EEFFC9EE6B1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A6D-6843-AE88-EEFFC9EE6B1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Удовлетворен</c:v>
                </c:pt>
                <c:pt idx="1">
                  <c:v>Неудовлетворен</c:v>
                </c:pt>
                <c:pt idx="2">
                  <c:v>Затрудняюсь ответить </c:v>
                </c:pt>
                <c:pt idx="3">
                  <c:v>Скорее удовлетворен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90</c:v>
                </c:pt>
                <c:pt idx="1">
                  <c:v>1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A6D-6843-AE88-EEFFC9EE6B1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098190815907186"/>
          <c:y val="0.2627778423332946"/>
          <c:w val="0.34874415248359675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444-7B44-9E61-A61C39D64091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444-7B44-9E61-A61C39D64091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444-7B44-9E61-A61C39D64091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Удовлетворен</c:v>
                </c:pt>
                <c:pt idx="1">
                  <c:v>Неудовлетворен</c:v>
                </c:pt>
                <c:pt idx="2">
                  <c:v>Затрудняюсь ответить </c:v>
                </c:pt>
                <c:pt idx="3">
                  <c:v>Скорее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87</c:v>
                </c:pt>
                <c:pt idx="1">
                  <c:v>1</c:v>
                </c:pt>
                <c:pt idx="2">
                  <c:v>2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444-7B44-9E61-A61C39D6409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038216195252101"/>
          <c:w val="0.3504564757098186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9663" y="2492896"/>
            <a:ext cx="8036793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студентов 2-5 курсов, обучающихся ОПОП ВО по специальности 31.05.01 Лечебное дело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Удовлетворены ли Вы </a:t>
            </a:r>
            <a:r>
              <a:rPr lang="ru-RU" sz="3600" dirty="0" err="1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симуляционным</a:t>
            </a:r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обучением в вузе?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59407873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2106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подготовке к занятиям Вы чаще пользуетесь: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24787400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3818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времени Вы тратите на подготовку к занятиям?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14382677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863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лекционных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48613344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00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семинарских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25478418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9839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46458210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3650" y="11663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научно-исследовательской работой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5507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физической культурой и спортом, в том числе в спортивных секциях Амурской ГМА: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60426239"/>
              </p:ext>
            </p:extLst>
          </p:nvPr>
        </p:nvGraphicFramePr>
        <p:xfrm>
          <a:off x="251520" y="1484784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9887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34778829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9625" y="8574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культурно-массовой деятельностью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867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по 10-балльной шкале уровень Вашей удовлетворенности обучением в Амурской ГМА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ACAD5172-89E0-2741-A102-C669825DBB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7988245"/>
              </p:ext>
            </p:extLst>
          </p:nvPr>
        </p:nvGraphicFramePr>
        <p:xfrm>
          <a:off x="1259632" y="1700808"/>
          <a:ext cx="6768752" cy="4990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771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студент Амурской ГМА и:</a:t>
            </a: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709654641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947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точки зрения сегодняшнего опыта стали бы Вы поступать: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34720292"/>
              </p:ext>
            </p:extLst>
          </p:nvPr>
        </p:nvGraphicFramePr>
        <p:xfrm>
          <a:off x="1259632" y="1556792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174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04371879"/>
              </p:ext>
            </p:extLst>
          </p:nvPr>
        </p:nvGraphicFramePr>
        <p:xfrm>
          <a:off x="1259632" y="1556792"/>
          <a:ext cx="777686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настоящему моменту желание посвятить свою жизнь медицине:</a:t>
            </a:r>
          </a:p>
        </p:txBody>
      </p:sp>
    </p:spTree>
    <p:extLst>
      <p:ext uri="{BB962C8B-B14F-4D97-AF65-F5344CB8AC3E}">
        <p14:creationId xmlns:p14="http://schemas.microsoft.com/office/powerpoint/2010/main" val="381744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48165535"/>
              </p:ext>
            </p:extLst>
          </p:nvPr>
        </p:nvGraphicFramePr>
        <p:xfrm>
          <a:off x="1259632" y="1556792"/>
          <a:ext cx="7884368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 считаете, насколько достаточно на данном этапе обучения формируются умения и навыки, необходимые для работы в практическом здравоохранении?</a:t>
            </a:r>
          </a:p>
        </p:txBody>
      </p:sp>
    </p:spTree>
    <p:extLst>
      <p:ext uri="{BB962C8B-B14F-4D97-AF65-F5344CB8AC3E}">
        <p14:creationId xmlns:p14="http://schemas.microsoft.com/office/powerpoint/2010/main" val="129230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17704708"/>
              </p:ext>
            </p:extLst>
          </p:nvPr>
        </p:nvGraphicFramePr>
        <p:xfrm>
          <a:off x="1259632" y="1556792"/>
          <a:ext cx="7488832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" y="274638"/>
            <a:ext cx="9062112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уровень учебно-методического  обеспечения учебного процесса в вузе:</a:t>
            </a:r>
          </a:p>
        </p:txBody>
      </p:sp>
    </p:spTree>
    <p:extLst>
      <p:ext uri="{BB962C8B-B14F-4D97-AF65-F5344CB8AC3E}">
        <p14:creationId xmlns:p14="http://schemas.microsoft.com/office/powerpoint/2010/main" val="189892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материально-технического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89847105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3569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 информационного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32108923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5459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Удовлетворены ли Вы  содержанием электронной информационно-образовательной среды ?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5863190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846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2967</TotalTime>
  <Words>181</Words>
  <Application>Microsoft Office PowerPoint</Application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Вы студент Амурской ГМА и:</vt:lpstr>
      <vt:lpstr>С точки зрения сегодняшнего опыта стали бы Вы поступать:</vt:lpstr>
      <vt:lpstr>К настоящему моменту желание посвятить свою жизнь медицине:</vt:lpstr>
      <vt:lpstr>Как Вы считаете, насколько достаточно на данном этапе обучения формируются умения и навыки, необходимые для работы в практическом здравоохранении?</vt:lpstr>
      <vt:lpstr>Оцените уровень учебно-методического  обеспечения учебного процесса в вузе:</vt:lpstr>
      <vt:lpstr>Оцените уровень  материально-технического обеспечения  учебного процесса в вузе:</vt:lpstr>
      <vt:lpstr>Оцените уровень   информационного обеспечения  учебного процесса в вузе:</vt:lpstr>
      <vt:lpstr>Удовлетворены ли Вы  содержанием электронной информационно-образовательной среды ?</vt:lpstr>
      <vt:lpstr>Удовлетворены ли Вы симуляционным обучением в вузе?</vt:lpstr>
      <vt:lpstr>При подготовке к занятиям Вы чаще пользуетесь:</vt:lpstr>
      <vt:lpstr>Сколько времени Вы тратите на подготовку к занятиям?</vt:lpstr>
      <vt:lpstr>Удовлетворены ли вы качеством лекционных занятий?</vt:lpstr>
      <vt:lpstr>Удовлетворены ли вы качеством семинарских занятий?</vt:lpstr>
      <vt:lpstr>Презентация PowerPoint</vt:lpstr>
      <vt:lpstr>Занимаетесь ли вы физической культурой и спортом, в том числе в спортивных секциях Амурской ГМА: </vt:lpstr>
      <vt:lpstr>Презентация PowerPoint</vt:lpstr>
      <vt:lpstr>Оцените по 10-балльной шкале уровень Вашей удовлетворенности обучением в Амурской ГМА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39</cp:revision>
  <dcterms:created xsi:type="dcterms:W3CDTF">2023-05-16T04:30:20Z</dcterms:created>
  <dcterms:modified xsi:type="dcterms:W3CDTF">2026-04-05T06:16:49Z</dcterms:modified>
</cp:coreProperties>
</file>