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74" r:id="rId2"/>
    <p:sldId id="297" r:id="rId3"/>
    <p:sldId id="300" r:id="rId4"/>
    <p:sldId id="301" r:id="rId5"/>
    <p:sldId id="302" r:id="rId6"/>
    <p:sldId id="344" r:id="rId7"/>
    <p:sldId id="303" r:id="rId8"/>
    <p:sldId id="332" r:id="rId9"/>
    <p:sldId id="340" r:id="rId10"/>
    <p:sldId id="342" r:id="rId11"/>
    <p:sldId id="345" r:id="rId12"/>
    <p:sldId id="307" r:id="rId13"/>
    <p:sldId id="308" r:id="rId14"/>
    <p:sldId id="309" r:id="rId15"/>
    <p:sldId id="346" r:id="rId16"/>
    <p:sldId id="347" r:id="rId17"/>
    <p:sldId id="337" r:id="rId18"/>
    <p:sldId id="339" r:id="rId19"/>
    <p:sldId id="341" r:id="rId20"/>
    <p:sldId id="333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 autoAdjust="0"/>
    <p:restoredTop sz="94660"/>
  </p:normalViewPr>
  <p:slideViewPr>
    <p:cSldViewPr>
      <p:cViewPr varScale="1">
        <p:scale>
          <a:sx n="93" d="100"/>
          <a:sy n="93" d="100"/>
        </p:scale>
        <p:origin x="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CAAC0-124C-4DEE-8461-78F52DFAD6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11367-0CA1-44AE-997F-9EBBC9D8E2A1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Руководитель проекта: </a:t>
          </a:r>
        </a:p>
        <a:p>
          <a:r>
            <a:rPr lang="ru-RU" b="1" dirty="0">
              <a:solidFill>
                <a:srgbClr val="C00000"/>
              </a:solidFill>
            </a:rPr>
            <a:t>Плащевая Елена Викторовна</a:t>
          </a:r>
        </a:p>
        <a:p>
          <a:r>
            <a:rPr lang="ru-RU" b="1" dirty="0">
              <a:solidFill>
                <a:srgbClr val="002060"/>
              </a:solidFill>
            </a:rPr>
            <a:t>2025-2030 гг.</a:t>
          </a:r>
        </a:p>
      </dgm:t>
    </dgm:pt>
    <dgm:pt modelId="{7BA26D7A-8BA3-4C8E-AD86-1D36EB8E8CA5}" type="parTrans" cxnId="{ABB2274B-4E34-425D-9C2C-D84B1A9180F3}">
      <dgm:prSet/>
      <dgm:spPr/>
      <dgm:t>
        <a:bodyPr/>
        <a:lstStyle/>
        <a:p>
          <a:endParaRPr lang="ru-RU"/>
        </a:p>
      </dgm:t>
    </dgm:pt>
    <dgm:pt modelId="{364A2662-0496-46DB-80EC-DF46A2B650C5}" type="sibTrans" cxnId="{ABB2274B-4E34-425D-9C2C-D84B1A9180F3}">
      <dgm:prSet/>
      <dgm:spPr/>
      <dgm:t>
        <a:bodyPr/>
        <a:lstStyle/>
        <a:p>
          <a:endParaRPr lang="ru-RU"/>
        </a:p>
      </dgm:t>
    </dgm:pt>
    <dgm:pt modelId="{93EF0D83-88FE-44B7-A3AF-A9D0CC902E33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Исполнитель проекта:</a:t>
          </a:r>
        </a:p>
        <a:p>
          <a:r>
            <a:rPr lang="ru-RU" b="1" dirty="0">
              <a:solidFill>
                <a:srgbClr val="C00000"/>
              </a:solidFill>
            </a:rPr>
            <a:t>Н.В. Нигей</a:t>
          </a:r>
        </a:p>
        <a:p>
          <a:r>
            <a:rPr lang="ru-RU" b="1" dirty="0">
              <a:solidFill>
                <a:srgbClr val="C00000"/>
              </a:solidFill>
            </a:rPr>
            <a:t>В.А. Лысак</a:t>
          </a:r>
        </a:p>
      </dgm:t>
    </dgm:pt>
    <dgm:pt modelId="{95BAE946-980F-481A-8FE7-D096D2E73F12}" type="parTrans" cxnId="{551ED7B9-8C96-4A41-8FB2-F574F24BCFC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92AD97A-F2B3-4DF8-9B1D-FEA76C4EF762}" type="sibTrans" cxnId="{551ED7B9-8C96-4A41-8FB2-F574F24BCFC1}">
      <dgm:prSet/>
      <dgm:spPr/>
      <dgm:t>
        <a:bodyPr/>
        <a:lstStyle/>
        <a:p>
          <a:endParaRPr lang="ru-RU"/>
        </a:p>
      </dgm:t>
    </dgm:pt>
    <dgm:pt modelId="{76AE6B39-4A3B-41B8-B9F3-6E08006BE8CF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Исполнитель проекта: </a:t>
          </a:r>
        </a:p>
        <a:p>
          <a:r>
            <a:rPr lang="ru-RU" b="1" dirty="0">
              <a:solidFill>
                <a:srgbClr val="C00000"/>
              </a:solidFill>
            </a:rPr>
            <a:t>Д.Е. Колмогорова</a:t>
          </a:r>
        </a:p>
        <a:p>
          <a:r>
            <a:rPr lang="ru-RU" b="1" dirty="0">
              <a:solidFill>
                <a:srgbClr val="C00000"/>
              </a:solidFill>
            </a:rPr>
            <a:t>И.А. Шадрина</a:t>
          </a:r>
        </a:p>
      </dgm:t>
    </dgm:pt>
    <dgm:pt modelId="{3CCFF3FA-CCEA-4BDA-A7F7-6584BAB838BC}" type="parTrans" cxnId="{72B716F3-5ED8-4184-8213-59365DE5AE99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024CBCE-7B80-4A12-960F-16B3CD36F892}" type="sibTrans" cxnId="{72B716F3-5ED8-4184-8213-59365DE5AE99}">
      <dgm:prSet/>
      <dgm:spPr/>
      <dgm:t>
        <a:bodyPr/>
        <a:lstStyle/>
        <a:p>
          <a:endParaRPr lang="ru-RU"/>
        </a:p>
      </dgm:t>
    </dgm:pt>
    <dgm:pt modelId="{0F3287DD-FA57-4ECE-B2C0-34083CF5E317}" type="pres">
      <dgm:prSet presAssocID="{2C5CAAC0-124C-4DEE-8461-78F52DFAD6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4A917C-062E-406D-87DB-03145C8857D8}" type="pres">
      <dgm:prSet presAssocID="{54D11367-0CA1-44AE-997F-9EBBC9D8E2A1}" presName="hierRoot1" presStyleCnt="0">
        <dgm:presLayoutVars>
          <dgm:hierBranch val="init"/>
        </dgm:presLayoutVars>
      </dgm:prSet>
      <dgm:spPr/>
    </dgm:pt>
    <dgm:pt modelId="{C9C31519-FE68-4ADF-899A-31774CD101C1}" type="pres">
      <dgm:prSet presAssocID="{54D11367-0CA1-44AE-997F-9EBBC9D8E2A1}" presName="rootComposite1" presStyleCnt="0"/>
      <dgm:spPr/>
    </dgm:pt>
    <dgm:pt modelId="{781F1681-D8AA-4143-85D2-FECBC99D1177}" type="pres">
      <dgm:prSet presAssocID="{54D11367-0CA1-44AE-997F-9EBBC9D8E2A1}" presName="rootText1" presStyleLbl="node0" presStyleIdx="0" presStyleCnt="1" custScaleX="239912">
        <dgm:presLayoutVars>
          <dgm:chPref val="3"/>
        </dgm:presLayoutVars>
      </dgm:prSet>
      <dgm:spPr/>
    </dgm:pt>
    <dgm:pt modelId="{9791EA5D-38ED-4EB8-9E0A-D6A521FFBFED}" type="pres">
      <dgm:prSet presAssocID="{54D11367-0CA1-44AE-997F-9EBBC9D8E2A1}" presName="rootConnector1" presStyleLbl="node1" presStyleIdx="0" presStyleCnt="0"/>
      <dgm:spPr/>
    </dgm:pt>
    <dgm:pt modelId="{B9F4F484-B1B9-48FA-8C1F-0A613349882F}" type="pres">
      <dgm:prSet presAssocID="{54D11367-0CA1-44AE-997F-9EBBC9D8E2A1}" presName="hierChild2" presStyleCnt="0"/>
      <dgm:spPr/>
    </dgm:pt>
    <dgm:pt modelId="{90588815-86E1-4DB5-92E3-E64CCDE8D864}" type="pres">
      <dgm:prSet presAssocID="{95BAE946-980F-481A-8FE7-D096D2E73F12}" presName="Name37" presStyleLbl="parChTrans1D2" presStyleIdx="0" presStyleCnt="2"/>
      <dgm:spPr/>
    </dgm:pt>
    <dgm:pt modelId="{97803BD5-F884-48A6-A6BC-C71E290AB2DC}" type="pres">
      <dgm:prSet presAssocID="{93EF0D83-88FE-44B7-A3AF-A9D0CC902E33}" presName="hierRoot2" presStyleCnt="0">
        <dgm:presLayoutVars>
          <dgm:hierBranch val="init"/>
        </dgm:presLayoutVars>
      </dgm:prSet>
      <dgm:spPr/>
    </dgm:pt>
    <dgm:pt modelId="{C731728C-A477-4CF5-A400-0A21BDC2A48E}" type="pres">
      <dgm:prSet presAssocID="{93EF0D83-88FE-44B7-A3AF-A9D0CC902E33}" presName="rootComposite" presStyleCnt="0"/>
      <dgm:spPr/>
    </dgm:pt>
    <dgm:pt modelId="{6A989261-4A95-4986-B083-48A6658AF724}" type="pres">
      <dgm:prSet presAssocID="{93EF0D83-88FE-44B7-A3AF-A9D0CC902E33}" presName="rootText" presStyleLbl="node2" presStyleIdx="0" presStyleCnt="2" custScaleX="162193">
        <dgm:presLayoutVars>
          <dgm:chPref val="3"/>
        </dgm:presLayoutVars>
      </dgm:prSet>
      <dgm:spPr/>
    </dgm:pt>
    <dgm:pt modelId="{EF8AD400-A85F-4553-B0DE-741763904C60}" type="pres">
      <dgm:prSet presAssocID="{93EF0D83-88FE-44B7-A3AF-A9D0CC902E33}" presName="rootConnector" presStyleLbl="node2" presStyleIdx="0" presStyleCnt="2"/>
      <dgm:spPr/>
    </dgm:pt>
    <dgm:pt modelId="{D08ED63A-D40B-45C8-90D9-BF2EEF4F0213}" type="pres">
      <dgm:prSet presAssocID="{93EF0D83-88FE-44B7-A3AF-A9D0CC902E33}" presName="hierChild4" presStyleCnt="0"/>
      <dgm:spPr/>
    </dgm:pt>
    <dgm:pt modelId="{8B6A0DA0-DC78-4C14-B003-4F6E82BB34B9}" type="pres">
      <dgm:prSet presAssocID="{93EF0D83-88FE-44B7-A3AF-A9D0CC902E33}" presName="hierChild5" presStyleCnt="0"/>
      <dgm:spPr/>
    </dgm:pt>
    <dgm:pt modelId="{2ED1F5C5-540D-41E5-90F3-1C5986BAF451}" type="pres">
      <dgm:prSet presAssocID="{3CCFF3FA-CCEA-4BDA-A7F7-6584BAB838BC}" presName="Name37" presStyleLbl="parChTrans1D2" presStyleIdx="1" presStyleCnt="2"/>
      <dgm:spPr/>
    </dgm:pt>
    <dgm:pt modelId="{52591183-1936-419E-A1B9-76A5CA65D32E}" type="pres">
      <dgm:prSet presAssocID="{76AE6B39-4A3B-41B8-B9F3-6E08006BE8CF}" presName="hierRoot2" presStyleCnt="0">
        <dgm:presLayoutVars>
          <dgm:hierBranch val="init"/>
        </dgm:presLayoutVars>
      </dgm:prSet>
      <dgm:spPr/>
    </dgm:pt>
    <dgm:pt modelId="{642D425A-67B9-4C2B-B004-2C34D9A3E7CB}" type="pres">
      <dgm:prSet presAssocID="{76AE6B39-4A3B-41B8-B9F3-6E08006BE8CF}" presName="rootComposite" presStyleCnt="0"/>
      <dgm:spPr/>
    </dgm:pt>
    <dgm:pt modelId="{D73A40CA-9183-4BD3-86FD-DF25CC8AC797}" type="pres">
      <dgm:prSet presAssocID="{76AE6B39-4A3B-41B8-B9F3-6E08006BE8CF}" presName="rootText" presStyleLbl="node2" presStyleIdx="1" presStyleCnt="2" custScaleX="164651">
        <dgm:presLayoutVars>
          <dgm:chPref val="3"/>
        </dgm:presLayoutVars>
      </dgm:prSet>
      <dgm:spPr/>
    </dgm:pt>
    <dgm:pt modelId="{9D8C8130-20B5-4969-9F90-6BDB392DDEAB}" type="pres">
      <dgm:prSet presAssocID="{76AE6B39-4A3B-41B8-B9F3-6E08006BE8CF}" presName="rootConnector" presStyleLbl="node2" presStyleIdx="1" presStyleCnt="2"/>
      <dgm:spPr/>
    </dgm:pt>
    <dgm:pt modelId="{C3692F4A-4CDC-449C-B73F-D2342FF3FBC6}" type="pres">
      <dgm:prSet presAssocID="{76AE6B39-4A3B-41B8-B9F3-6E08006BE8CF}" presName="hierChild4" presStyleCnt="0"/>
      <dgm:spPr/>
    </dgm:pt>
    <dgm:pt modelId="{A72AED43-0398-4ACF-8521-1A0846D0643E}" type="pres">
      <dgm:prSet presAssocID="{76AE6B39-4A3B-41B8-B9F3-6E08006BE8CF}" presName="hierChild5" presStyleCnt="0"/>
      <dgm:spPr/>
    </dgm:pt>
    <dgm:pt modelId="{FB20643E-CEFA-443E-BE2D-5318964F93CB}" type="pres">
      <dgm:prSet presAssocID="{54D11367-0CA1-44AE-997F-9EBBC9D8E2A1}" presName="hierChild3" presStyleCnt="0"/>
      <dgm:spPr/>
    </dgm:pt>
  </dgm:ptLst>
  <dgm:cxnLst>
    <dgm:cxn modelId="{E74D5C13-8EE5-4CF2-A03E-BB6E492EF0A7}" type="presOf" srcId="{76AE6B39-4A3B-41B8-B9F3-6E08006BE8CF}" destId="{9D8C8130-20B5-4969-9F90-6BDB392DDEAB}" srcOrd="1" destOrd="0" presId="urn:microsoft.com/office/officeart/2005/8/layout/orgChart1"/>
    <dgm:cxn modelId="{13D30424-1FE8-4549-B4F4-A4A54E2B3827}" type="presOf" srcId="{54D11367-0CA1-44AE-997F-9EBBC9D8E2A1}" destId="{9791EA5D-38ED-4EB8-9E0A-D6A521FFBFED}" srcOrd="1" destOrd="0" presId="urn:microsoft.com/office/officeart/2005/8/layout/orgChart1"/>
    <dgm:cxn modelId="{20CFA735-C7D2-431D-BB77-44BCDE3457A2}" type="presOf" srcId="{93EF0D83-88FE-44B7-A3AF-A9D0CC902E33}" destId="{6A989261-4A95-4986-B083-48A6658AF724}" srcOrd="0" destOrd="0" presId="urn:microsoft.com/office/officeart/2005/8/layout/orgChart1"/>
    <dgm:cxn modelId="{EDD3FF36-0B7E-4F64-857A-E8837EECE947}" type="presOf" srcId="{93EF0D83-88FE-44B7-A3AF-A9D0CC902E33}" destId="{EF8AD400-A85F-4553-B0DE-741763904C60}" srcOrd="1" destOrd="0" presId="urn:microsoft.com/office/officeart/2005/8/layout/orgChart1"/>
    <dgm:cxn modelId="{ABB2274B-4E34-425D-9C2C-D84B1A9180F3}" srcId="{2C5CAAC0-124C-4DEE-8461-78F52DFAD649}" destId="{54D11367-0CA1-44AE-997F-9EBBC9D8E2A1}" srcOrd="0" destOrd="0" parTransId="{7BA26D7A-8BA3-4C8E-AD86-1D36EB8E8CA5}" sibTransId="{364A2662-0496-46DB-80EC-DF46A2B650C5}"/>
    <dgm:cxn modelId="{DEE16681-5F8A-4DD5-A2BC-E36F93CE4730}" type="presOf" srcId="{54D11367-0CA1-44AE-997F-9EBBC9D8E2A1}" destId="{781F1681-D8AA-4143-85D2-FECBC99D1177}" srcOrd="0" destOrd="0" presId="urn:microsoft.com/office/officeart/2005/8/layout/orgChart1"/>
    <dgm:cxn modelId="{76E26590-07EC-4113-ADC5-7630D68EFCBB}" type="presOf" srcId="{2C5CAAC0-124C-4DEE-8461-78F52DFAD649}" destId="{0F3287DD-FA57-4ECE-B2C0-34083CF5E317}" srcOrd="0" destOrd="0" presId="urn:microsoft.com/office/officeart/2005/8/layout/orgChart1"/>
    <dgm:cxn modelId="{AB57C497-61FC-4CC7-94AB-22A8A80AC2DB}" type="presOf" srcId="{76AE6B39-4A3B-41B8-B9F3-6E08006BE8CF}" destId="{D73A40CA-9183-4BD3-86FD-DF25CC8AC797}" srcOrd="0" destOrd="0" presId="urn:microsoft.com/office/officeart/2005/8/layout/orgChart1"/>
    <dgm:cxn modelId="{315A73B1-237A-48F8-AC32-EB34497ADE25}" type="presOf" srcId="{3CCFF3FA-CCEA-4BDA-A7F7-6584BAB838BC}" destId="{2ED1F5C5-540D-41E5-90F3-1C5986BAF451}" srcOrd="0" destOrd="0" presId="urn:microsoft.com/office/officeart/2005/8/layout/orgChart1"/>
    <dgm:cxn modelId="{551ED7B9-8C96-4A41-8FB2-F574F24BCFC1}" srcId="{54D11367-0CA1-44AE-997F-9EBBC9D8E2A1}" destId="{93EF0D83-88FE-44B7-A3AF-A9D0CC902E33}" srcOrd="0" destOrd="0" parTransId="{95BAE946-980F-481A-8FE7-D096D2E73F12}" sibTransId="{392AD97A-F2B3-4DF8-9B1D-FEA76C4EF762}"/>
    <dgm:cxn modelId="{72B716F3-5ED8-4184-8213-59365DE5AE99}" srcId="{54D11367-0CA1-44AE-997F-9EBBC9D8E2A1}" destId="{76AE6B39-4A3B-41B8-B9F3-6E08006BE8CF}" srcOrd="1" destOrd="0" parTransId="{3CCFF3FA-CCEA-4BDA-A7F7-6584BAB838BC}" sibTransId="{1024CBCE-7B80-4A12-960F-16B3CD36F892}"/>
    <dgm:cxn modelId="{5A2619F7-F141-419F-B3AC-958089FCCE9B}" type="presOf" srcId="{95BAE946-980F-481A-8FE7-D096D2E73F12}" destId="{90588815-86E1-4DB5-92E3-E64CCDE8D864}" srcOrd="0" destOrd="0" presId="urn:microsoft.com/office/officeart/2005/8/layout/orgChart1"/>
    <dgm:cxn modelId="{53586D76-5D72-4C49-91B7-6FC58A4A51D8}" type="presParOf" srcId="{0F3287DD-FA57-4ECE-B2C0-34083CF5E317}" destId="{794A917C-062E-406D-87DB-03145C8857D8}" srcOrd="0" destOrd="0" presId="urn:microsoft.com/office/officeart/2005/8/layout/orgChart1"/>
    <dgm:cxn modelId="{F5B220CA-CFDF-4EBE-BE91-378B7042A5FA}" type="presParOf" srcId="{794A917C-062E-406D-87DB-03145C8857D8}" destId="{C9C31519-FE68-4ADF-899A-31774CD101C1}" srcOrd="0" destOrd="0" presId="urn:microsoft.com/office/officeart/2005/8/layout/orgChart1"/>
    <dgm:cxn modelId="{46FC5AF5-2600-4125-AD34-E7288493877C}" type="presParOf" srcId="{C9C31519-FE68-4ADF-899A-31774CD101C1}" destId="{781F1681-D8AA-4143-85D2-FECBC99D1177}" srcOrd="0" destOrd="0" presId="urn:microsoft.com/office/officeart/2005/8/layout/orgChart1"/>
    <dgm:cxn modelId="{6DFE0C4D-14F3-4C87-8052-9B154BB15C11}" type="presParOf" srcId="{C9C31519-FE68-4ADF-899A-31774CD101C1}" destId="{9791EA5D-38ED-4EB8-9E0A-D6A521FFBFED}" srcOrd="1" destOrd="0" presId="urn:microsoft.com/office/officeart/2005/8/layout/orgChart1"/>
    <dgm:cxn modelId="{5ECABC5E-B171-4F35-B3EF-6DB4990B73AD}" type="presParOf" srcId="{794A917C-062E-406D-87DB-03145C8857D8}" destId="{B9F4F484-B1B9-48FA-8C1F-0A613349882F}" srcOrd="1" destOrd="0" presId="urn:microsoft.com/office/officeart/2005/8/layout/orgChart1"/>
    <dgm:cxn modelId="{4BFC6CF5-1E10-428F-B01F-AEFC9F43C22B}" type="presParOf" srcId="{B9F4F484-B1B9-48FA-8C1F-0A613349882F}" destId="{90588815-86E1-4DB5-92E3-E64CCDE8D864}" srcOrd="0" destOrd="0" presId="urn:microsoft.com/office/officeart/2005/8/layout/orgChart1"/>
    <dgm:cxn modelId="{7BB2D881-AED1-423A-9C9F-0B4BA155413A}" type="presParOf" srcId="{B9F4F484-B1B9-48FA-8C1F-0A613349882F}" destId="{97803BD5-F884-48A6-A6BC-C71E290AB2DC}" srcOrd="1" destOrd="0" presId="urn:microsoft.com/office/officeart/2005/8/layout/orgChart1"/>
    <dgm:cxn modelId="{13D29315-6E23-4207-95E0-45319F5A2BB9}" type="presParOf" srcId="{97803BD5-F884-48A6-A6BC-C71E290AB2DC}" destId="{C731728C-A477-4CF5-A400-0A21BDC2A48E}" srcOrd="0" destOrd="0" presId="urn:microsoft.com/office/officeart/2005/8/layout/orgChart1"/>
    <dgm:cxn modelId="{A657E389-7FD5-40D9-AFEF-C29F6543EDC3}" type="presParOf" srcId="{C731728C-A477-4CF5-A400-0A21BDC2A48E}" destId="{6A989261-4A95-4986-B083-48A6658AF724}" srcOrd="0" destOrd="0" presId="urn:microsoft.com/office/officeart/2005/8/layout/orgChart1"/>
    <dgm:cxn modelId="{A0DE8CEC-8294-4510-85A1-B069CDEC67E5}" type="presParOf" srcId="{C731728C-A477-4CF5-A400-0A21BDC2A48E}" destId="{EF8AD400-A85F-4553-B0DE-741763904C60}" srcOrd="1" destOrd="0" presId="urn:microsoft.com/office/officeart/2005/8/layout/orgChart1"/>
    <dgm:cxn modelId="{60F5464E-909E-4BFF-AA92-0AD3E2BF38B2}" type="presParOf" srcId="{97803BD5-F884-48A6-A6BC-C71E290AB2DC}" destId="{D08ED63A-D40B-45C8-90D9-BF2EEF4F0213}" srcOrd="1" destOrd="0" presId="urn:microsoft.com/office/officeart/2005/8/layout/orgChart1"/>
    <dgm:cxn modelId="{CC14C296-1AF2-466D-B24A-7B4E281AA0F6}" type="presParOf" srcId="{97803BD5-F884-48A6-A6BC-C71E290AB2DC}" destId="{8B6A0DA0-DC78-4C14-B003-4F6E82BB34B9}" srcOrd="2" destOrd="0" presId="urn:microsoft.com/office/officeart/2005/8/layout/orgChart1"/>
    <dgm:cxn modelId="{F6D85E29-341A-4EB3-A673-562EA282227E}" type="presParOf" srcId="{B9F4F484-B1B9-48FA-8C1F-0A613349882F}" destId="{2ED1F5C5-540D-41E5-90F3-1C5986BAF451}" srcOrd="2" destOrd="0" presId="urn:microsoft.com/office/officeart/2005/8/layout/orgChart1"/>
    <dgm:cxn modelId="{D3C06ABF-9BE0-4D35-96D3-EEF7229F6A75}" type="presParOf" srcId="{B9F4F484-B1B9-48FA-8C1F-0A613349882F}" destId="{52591183-1936-419E-A1B9-76A5CA65D32E}" srcOrd="3" destOrd="0" presId="urn:microsoft.com/office/officeart/2005/8/layout/orgChart1"/>
    <dgm:cxn modelId="{2D47FA64-CA23-418A-B191-2EF1ED139C49}" type="presParOf" srcId="{52591183-1936-419E-A1B9-76A5CA65D32E}" destId="{642D425A-67B9-4C2B-B004-2C34D9A3E7CB}" srcOrd="0" destOrd="0" presId="urn:microsoft.com/office/officeart/2005/8/layout/orgChart1"/>
    <dgm:cxn modelId="{77E99E78-C5AC-483B-B484-CB24012F99DE}" type="presParOf" srcId="{642D425A-67B9-4C2B-B004-2C34D9A3E7CB}" destId="{D73A40CA-9183-4BD3-86FD-DF25CC8AC797}" srcOrd="0" destOrd="0" presId="urn:microsoft.com/office/officeart/2005/8/layout/orgChart1"/>
    <dgm:cxn modelId="{ABBADFEC-5247-425A-A8CA-8846FA2DD8DC}" type="presParOf" srcId="{642D425A-67B9-4C2B-B004-2C34D9A3E7CB}" destId="{9D8C8130-20B5-4969-9F90-6BDB392DDEAB}" srcOrd="1" destOrd="0" presId="urn:microsoft.com/office/officeart/2005/8/layout/orgChart1"/>
    <dgm:cxn modelId="{0FA20A45-334F-480A-AB50-43B26E01E54D}" type="presParOf" srcId="{52591183-1936-419E-A1B9-76A5CA65D32E}" destId="{C3692F4A-4CDC-449C-B73F-D2342FF3FBC6}" srcOrd="1" destOrd="0" presId="urn:microsoft.com/office/officeart/2005/8/layout/orgChart1"/>
    <dgm:cxn modelId="{98CA5B89-7B05-4DA2-B1DD-D9EEED937967}" type="presParOf" srcId="{52591183-1936-419E-A1B9-76A5CA65D32E}" destId="{A72AED43-0398-4ACF-8521-1A0846D0643E}" srcOrd="2" destOrd="0" presId="urn:microsoft.com/office/officeart/2005/8/layout/orgChart1"/>
    <dgm:cxn modelId="{37F51111-5425-4BED-8181-7B02E41CD964}" type="presParOf" srcId="{794A917C-062E-406D-87DB-03145C8857D8}" destId="{FB20643E-CEFA-443E-BE2D-5318964F9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1F5C5-540D-41E5-90F3-1C5986BAF451}">
      <dsp:nvSpPr>
        <dsp:cNvPr id="0" name=""/>
        <dsp:cNvSpPr/>
      </dsp:nvSpPr>
      <dsp:spPr>
        <a:xfrm>
          <a:off x="4051784" y="2059650"/>
          <a:ext cx="2133812" cy="489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05"/>
              </a:lnTo>
              <a:lnTo>
                <a:pt x="2133812" y="244605"/>
              </a:lnTo>
              <a:lnTo>
                <a:pt x="2133812" y="489211"/>
              </a:lnTo>
            </a:path>
          </a:pathLst>
        </a:custGeom>
        <a:noFill/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88815-86E1-4DB5-92E3-E64CCDE8D864}">
      <dsp:nvSpPr>
        <dsp:cNvPr id="0" name=""/>
        <dsp:cNvSpPr/>
      </dsp:nvSpPr>
      <dsp:spPr>
        <a:xfrm>
          <a:off x="1889342" y="2059650"/>
          <a:ext cx="2162442" cy="489211"/>
        </a:xfrm>
        <a:custGeom>
          <a:avLst/>
          <a:gdLst/>
          <a:ahLst/>
          <a:cxnLst/>
          <a:rect l="0" t="0" r="0" b="0"/>
          <a:pathLst>
            <a:path>
              <a:moveTo>
                <a:pt x="2162442" y="0"/>
              </a:moveTo>
              <a:lnTo>
                <a:pt x="2162442" y="244605"/>
              </a:lnTo>
              <a:lnTo>
                <a:pt x="0" y="244605"/>
              </a:lnTo>
              <a:lnTo>
                <a:pt x="0" y="489211"/>
              </a:lnTo>
            </a:path>
          </a:pathLst>
        </a:custGeom>
        <a:noFill/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F1681-D8AA-4143-85D2-FECBC99D1177}">
      <dsp:nvSpPr>
        <dsp:cNvPr id="0" name=""/>
        <dsp:cNvSpPr/>
      </dsp:nvSpPr>
      <dsp:spPr>
        <a:xfrm>
          <a:off x="1257315" y="894860"/>
          <a:ext cx="5588938" cy="11647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Руководитель проекта: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</a:rPr>
            <a:t>Плащевая Елена Викторовна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2025-2030 гг.</a:t>
          </a:r>
        </a:p>
      </dsp:txBody>
      <dsp:txXfrm>
        <a:off x="1257315" y="894860"/>
        <a:ext cx="5588938" cy="1164789"/>
      </dsp:txXfrm>
    </dsp:sp>
    <dsp:sp modelId="{6A989261-4A95-4986-B083-48A6658AF724}">
      <dsp:nvSpPr>
        <dsp:cNvPr id="0" name=""/>
        <dsp:cNvSpPr/>
      </dsp:nvSpPr>
      <dsp:spPr>
        <a:xfrm>
          <a:off x="135" y="2548861"/>
          <a:ext cx="3778413" cy="11647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Исполнитель проекта: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</a:rPr>
            <a:t>Н.В. Нигей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</a:rPr>
            <a:t>В.А. Лысак</a:t>
          </a:r>
        </a:p>
      </dsp:txBody>
      <dsp:txXfrm>
        <a:off x="135" y="2548861"/>
        <a:ext cx="3778413" cy="1164789"/>
      </dsp:txXfrm>
    </dsp:sp>
    <dsp:sp modelId="{D73A40CA-9183-4BD3-86FD-DF25CC8AC797}">
      <dsp:nvSpPr>
        <dsp:cNvPr id="0" name=""/>
        <dsp:cNvSpPr/>
      </dsp:nvSpPr>
      <dsp:spPr>
        <a:xfrm>
          <a:off x="4267760" y="2548861"/>
          <a:ext cx="3835674" cy="11647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002060"/>
              </a:solidFill>
            </a:rPr>
            <a:t>Исполнитель проекта: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</a:rPr>
            <a:t>Д.Е. Колмогорова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</a:rPr>
            <a:t>И.А. Шадрина</a:t>
          </a:r>
        </a:p>
      </dsp:txBody>
      <dsp:txXfrm>
        <a:off x="4267760" y="2548861"/>
        <a:ext cx="3835674" cy="116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DB01-44E6-4992-9535-373A37B6A4C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2BFB4-FBFB-45F1-B0ED-E28AA3CC65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25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2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03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3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5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8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6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9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0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9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9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-контраст">
            <a:extLst>
              <a:ext uri="{FF2B5EF4-FFF2-40B4-BE49-F238E27FC236}">
                <a16:creationId xmlns:a16="http://schemas.microsoft.com/office/drawing/2014/main" id="{195F794B-B995-4BE7-BD5A-B8C9DF2D08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" y="260648"/>
            <a:ext cx="1695450" cy="16490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2539"/>
            <a:ext cx="8352928" cy="3816424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Научная школа </a:t>
            </a:r>
            <a:br>
              <a:rPr lang="ru-RU" sz="53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53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кафедры медицинской физики Амурской ГМА </a:t>
            </a:r>
            <a:br>
              <a:rPr lang="ru-RU" sz="53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53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Минздрава России</a:t>
            </a:r>
            <a:endParaRPr lang="ru-RU" sz="5300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9B39B7-D7E7-4AFD-965D-640E7EBC1819}"/>
              </a:ext>
            </a:extLst>
          </p:cNvPr>
          <p:cNvSpPr/>
          <p:nvPr/>
        </p:nvSpPr>
        <p:spPr>
          <a:xfrm>
            <a:off x="395536" y="5229200"/>
            <a:ext cx="720742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 реализации: 2025-2030 гг.</a:t>
            </a:r>
            <a:endParaRPr lang="ru-RU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471C-C848-4DB0-8547-C0F84B21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Научные направления для студентов Амурской ГМА: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7B12024-82B6-4525-BB0F-078FA166F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434872"/>
              </p:ext>
            </p:extLst>
          </p:nvPr>
        </p:nvGraphicFramePr>
        <p:xfrm>
          <a:off x="467544" y="1628800"/>
          <a:ext cx="748883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50">
                  <a:extLst>
                    <a:ext uri="{9D8B030D-6E8A-4147-A177-3AD203B41FA5}">
                      <a16:colId xmlns:a16="http://schemas.microsoft.com/office/drawing/2014/main" val="3282148600"/>
                    </a:ext>
                  </a:extLst>
                </a:gridCol>
                <a:gridCol w="3068835">
                  <a:extLst>
                    <a:ext uri="{9D8B030D-6E8A-4147-A177-3AD203B41FA5}">
                      <a16:colId xmlns:a16="http://schemas.microsoft.com/office/drawing/2014/main" val="2141108769"/>
                    </a:ext>
                  </a:extLst>
                </a:gridCol>
                <a:gridCol w="4040748">
                  <a:extLst>
                    <a:ext uri="{9D8B030D-6E8A-4147-A177-3AD203B41FA5}">
                      <a16:colId xmlns:a16="http://schemas.microsoft.com/office/drawing/2014/main" val="994170404"/>
                    </a:ext>
                  </a:extLst>
                </a:gridCol>
              </a:tblGrid>
              <a:tr h="24900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Научный руководитель: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Направление исследования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58656"/>
                  </a:ext>
                </a:extLst>
              </a:tr>
              <a:tr h="55407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Плащевая </a:t>
                      </a:r>
                    </a:p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Елена Викторовна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Физика, математика, медицинская информатика, медико-биологическая статистика, искусственный интеллект.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807391"/>
                  </a:ext>
                </a:extLst>
              </a:tr>
              <a:tr h="55407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Нигей </a:t>
                      </a:r>
                    </a:p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Надежда Викторовна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Физика, математика, медицинская информатика, медико-биологическая статистика, искусственный интеллект.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3264"/>
                  </a:ext>
                </a:extLst>
              </a:tr>
              <a:tr h="55407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Лысак</a:t>
                      </a:r>
                    </a:p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Владимир Александрович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Физика, математика, медицинская информатика, медико-биологическая статистика, искусственный интеллект.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0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4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471C-C848-4DB0-8547-C0F84B21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Научные направления для студентов Амурской ГМА: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7B12024-82B6-4525-BB0F-078FA166F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706452"/>
              </p:ext>
            </p:extLst>
          </p:nvPr>
        </p:nvGraphicFramePr>
        <p:xfrm>
          <a:off x="374192" y="1844824"/>
          <a:ext cx="7488833" cy="3022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50">
                  <a:extLst>
                    <a:ext uri="{9D8B030D-6E8A-4147-A177-3AD203B41FA5}">
                      <a16:colId xmlns:a16="http://schemas.microsoft.com/office/drawing/2014/main" val="3282148600"/>
                    </a:ext>
                  </a:extLst>
                </a:gridCol>
                <a:gridCol w="3068835">
                  <a:extLst>
                    <a:ext uri="{9D8B030D-6E8A-4147-A177-3AD203B41FA5}">
                      <a16:colId xmlns:a16="http://schemas.microsoft.com/office/drawing/2014/main" val="2141108769"/>
                    </a:ext>
                  </a:extLst>
                </a:gridCol>
                <a:gridCol w="4040748">
                  <a:extLst>
                    <a:ext uri="{9D8B030D-6E8A-4147-A177-3AD203B41FA5}">
                      <a16:colId xmlns:a16="http://schemas.microsoft.com/office/drawing/2014/main" val="994170404"/>
                    </a:ext>
                  </a:extLst>
                </a:gridCol>
              </a:tblGrid>
              <a:tr h="24900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Научный руководитель: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Направление исследования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58656"/>
                  </a:ext>
                </a:extLst>
              </a:tr>
              <a:tr h="55407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Колмогорова </a:t>
                      </a:r>
                    </a:p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Дарья Евгеньевна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Физика, математика, медицинская информатика, медико-биологическая статистика, искусственный интеллект.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807391"/>
                  </a:ext>
                </a:extLst>
              </a:tr>
              <a:tr h="55407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Шадрина </a:t>
                      </a:r>
                    </a:p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Инна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Медицинская информатика, искусственный интеллект.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3264"/>
                  </a:ext>
                </a:extLst>
              </a:tr>
              <a:tr h="554077">
                <a:tc gridSpan="3"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0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03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842721" cy="1320800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Плащевая Елена Викторовна:</a:t>
            </a:r>
            <a:br>
              <a:rPr lang="ru-RU" sz="3500" b="1" dirty="0">
                <a:solidFill>
                  <a:srgbClr val="C00000"/>
                </a:solidFill>
              </a:rPr>
            </a:br>
            <a:endParaRPr lang="ru-RU" sz="35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43584"/>
            <a:ext cx="5166185" cy="58622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002060"/>
                </a:solidFill>
              </a:rPr>
              <a:t>Кандидат педагогических наук, доцент ВАК.</a:t>
            </a:r>
          </a:p>
          <a:p>
            <a:pPr lvl="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Руководитель</a:t>
            </a:r>
            <a:r>
              <a:rPr lang="ru-RU" sz="2700" b="1" dirty="0">
                <a:solidFill>
                  <a:srgbClr val="002060"/>
                </a:solidFill>
              </a:rPr>
              <a:t> научной школы: с 2025 гг. </a:t>
            </a:r>
          </a:p>
          <a:p>
            <a:pPr lvl="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РИНЦ </a:t>
            </a:r>
            <a:r>
              <a:rPr lang="en-US" sz="2700" b="1" dirty="0">
                <a:solidFill>
                  <a:srgbClr val="C00000"/>
                </a:solidFill>
              </a:rPr>
              <a:t>SPIN-</a:t>
            </a:r>
            <a:r>
              <a:rPr lang="ru-RU" sz="2700" b="1" dirty="0">
                <a:solidFill>
                  <a:srgbClr val="C00000"/>
                </a:solidFill>
              </a:rPr>
              <a:t>код:</a:t>
            </a:r>
            <a:r>
              <a:rPr lang="ru-RU" sz="2700" b="1" dirty="0">
                <a:solidFill>
                  <a:srgbClr val="002060"/>
                </a:solidFill>
              </a:rPr>
              <a:t> 8189-0878 </a:t>
            </a:r>
          </a:p>
          <a:p>
            <a:pPr lvl="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Автор: </a:t>
            </a:r>
            <a:r>
              <a:rPr lang="ru-RU" sz="2700" b="1" dirty="0">
                <a:solidFill>
                  <a:srgbClr val="002060"/>
                </a:solidFill>
              </a:rPr>
              <a:t>165 научных работ.</a:t>
            </a:r>
          </a:p>
          <a:p>
            <a:pPr lvl="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Область интересов:</a:t>
            </a:r>
            <a:r>
              <a:rPr lang="ru-RU" sz="2700" b="1" dirty="0">
                <a:solidFill>
                  <a:srgbClr val="002060"/>
                </a:solidFill>
              </a:rPr>
              <a:t> применение педагогических, информационных и компьютерных технологий в учебном процессе.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EE1CCC-A6B5-4314-B964-88B8261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07064"/>
            <a:ext cx="371839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4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5" y="259404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Нигей Надежда Викторовна</a:t>
            </a:r>
            <a:endParaRPr lang="ru-RU" sz="3500" dirty="0">
              <a:solidFill>
                <a:srgbClr val="C0000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1582F8A-84B0-43E4-911C-383635851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5502352" y="1123500"/>
            <a:ext cx="3312368" cy="4426316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A0541C-2114-4D29-948F-875E07A3306E}"/>
              </a:ext>
            </a:extLst>
          </p:cNvPr>
          <p:cNvSpPr/>
          <p:nvPr/>
        </p:nvSpPr>
        <p:spPr>
          <a:xfrm>
            <a:off x="309933" y="1123500"/>
            <a:ext cx="4968552" cy="495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Основной исполнитель:</a:t>
            </a:r>
            <a:r>
              <a:rPr lang="ru-RU" sz="2700" b="1" dirty="0">
                <a:solidFill>
                  <a:srgbClr val="002060"/>
                </a:solidFill>
              </a:rPr>
              <a:t> с 2025 г. по настоящее время. 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РИНЦ </a:t>
            </a:r>
            <a:r>
              <a:rPr lang="en-US" sz="2700" b="1" dirty="0">
                <a:solidFill>
                  <a:srgbClr val="C00000"/>
                </a:solidFill>
              </a:rPr>
              <a:t>SPIN-</a:t>
            </a:r>
            <a:r>
              <a:rPr lang="ru-RU" sz="2700" b="1" dirty="0">
                <a:solidFill>
                  <a:srgbClr val="C00000"/>
                </a:solidFill>
              </a:rPr>
              <a:t>код:</a:t>
            </a:r>
            <a:r>
              <a:rPr lang="ru-RU" sz="2700" b="1" dirty="0">
                <a:solidFill>
                  <a:srgbClr val="002060"/>
                </a:solidFill>
              </a:rPr>
              <a:t> 6083-1067.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Автор:</a:t>
            </a:r>
            <a:r>
              <a:rPr lang="ru-RU" sz="2700" b="1" dirty="0">
                <a:solidFill>
                  <a:srgbClr val="002060"/>
                </a:solidFill>
              </a:rPr>
              <a:t> 55 научных работ.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Область интересов:</a:t>
            </a:r>
            <a:r>
              <a:rPr lang="ru-RU" sz="2700" b="1" dirty="0">
                <a:solidFill>
                  <a:srgbClr val="002060"/>
                </a:solidFill>
              </a:rPr>
              <a:t> применение педагогических, информационных и компьютерных технологий в учебном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428150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6817" cy="13208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Лысак Владимир Александрович: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02F2E4-A5B9-4F32-B05C-8B8EA0B66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2"/>
          <a:stretch/>
        </p:blipFill>
        <p:spPr>
          <a:xfrm>
            <a:off x="5697089" y="1268760"/>
            <a:ext cx="3324196" cy="4345014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EFD52D-9DA5-4187-BB01-5943A19AC71E}"/>
              </a:ext>
            </a:extLst>
          </p:cNvPr>
          <p:cNvSpPr/>
          <p:nvPr/>
        </p:nvSpPr>
        <p:spPr>
          <a:xfrm>
            <a:off x="96011" y="1268760"/>
            <a:ext cx="5636904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Основной исполнитель:</a:t>
            </a:r>
            <a:r>
              <a:rPr lang="ru-RU" sz="2700" b="1" dirty="0">
                <a:solidFill>
                  <a:srgbClr val="002060"/>
                </a:solidFill>
              </a:rPr>
              <a:t> с 2025 г. по настоящее время. 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Автор:</a:t>
            </a:r>
            <a:r>
              <a:rPr lang="ru-RU" sz="2700" b="1" dirty="0">
                <a:solidFill>
                  <a:srgbClr val="002060"/>
                </a:solidFill>
              </a:rPr>
              <a:t> 15 научных работ.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Область интересов:</a:t>
            </a:r>
            <a:r>
              <a:rPr lang="ru-RU" sz="2700" b="1" dirty="0">
                <a:solidFill>
                  <a:srgbClr val="002060"/>
                </a:solidFill>
              </a:rPr>
              <a:t> применения компьютерных технологий для моделирования и прогнозирования патологических процессов с использованием современных статистических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130018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3754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Колмогорова Дарья Евгеньевна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A0541C-2114-4D29-948F-875E07A3306E}"/>
              </a:ext>
            </a:extLst>
          </p:cNvPr>
          <p:cNvSpPr/>
          <p:nvPr/>
        </p:nvSpPr>
        <p:spPr>
          <a:xfrm>
            <a:off x="320588" y="1556792"/>
            <a:ext cx="5270179" cy="420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Основной исполнитель:</a:t>
            </a:r>
            <a:r>
              <a:rPr lang="ru-RU" sz="2700" b="1" dirty="0">
                <a:solidFill>
                  <a:srgbClr val="002060"/>
                </a:solidFill>
              </a:rPr>
              <a:t> с 2025 г. по настоящее время. 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РИНЦ </a:t>
            </a:r>
            <a:r>
              <a:rPr lang="en-US" sz="2700" b="1" dirty="0">
                <a:solidFill>
                  <a:srgbClr val="C00000"/>
                </a:solidFill>
              </a:rPr>
              <a:t>SPIN-</a:t>
            </a:r>
            <a:r>
              <a:rPr lang="ru-RU" sz="2700" b="1" dirty="0">
                <a:solidFill>
                  <a:srgbClr val="C00000"/>
                </a:solidFill>
              </a:rPr>
              <a:t>код:</a:t>
            </a:r>
            <a:r>
              <a:rPr lang="ru-RU" sz="2700" b="1" dirty="0">
                <a:solidFill>
                  <a:srgbClr val="002060"/>
                </a:solidFill>
              </a:rPr>
              <a:t> 9182-0771.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Автор:</a:t>
            </a:r>
            <a:r>
              <a:rPr lang="ru-RU" sz="2700" b="1" dirty="0">
                <a:solidFill>
                  <a:srgbClr val="002060"/>
                </a:solidFill>
              </a:rPr>
              <a:t> 15 научных работ.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Область интересов:</a:t>
            </a:r>
            <a:r>
              <a:rPr lang="ru-RU" sz="2700" b="1" dirty="0">
                <a:solidFill>
                  <a:srgbClr val="002060"/>
                </a:solidFill>
              </a:rPr>
              <a:t> применение педагогических, информационных и компьютерных технологий в учебном процессе.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00EB22-DB42-40AC-8F6C-C18768FA691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b="7795"/>
          <a:stretch/>
        </p:blipFill>
        <p:spPr bwMode="auto">
          <a:xfrm>
            <a:off x="5652120" y="1700808"/>
            <a:ext cx="2600567" cy="3739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84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5" y="259404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Шадрина Инна Александровна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A0541C-2114-4D29-948F-875E07A3306E}"/>
              </a:ext>
            </a:extLst>
          </p:cNvPr>
          <p:cNvSpPr/>
          <p:nvPr/>
        </p:nvSpPr>
        <p:spPr>
          <a:xfrm>
            <a:off x="251520" y="1476427"/>
            <a:ext cx="5270179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Основной исполнитель:</a:t>
            </a:r>
            <a:r>
              <a:rPr lang="ru-RU" sz="2700" b="1" dirty="0">
                <a:solidFill>
                  <a:srgbClr val="002060"/>
                </a:solidFill>
              </a:rPr>
              <a:t> с 2025 г. по настоящее время. 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РИНЦ </a:t>
            </a:r>
            <a:r>
              <a:rPr lang="en-US" sz="2700" b="1" dirty="0">
                <a:solidFill>
                  <a:srgbClr val="C00000"/>
                </a:solidFill>
              </a:rPr>
              <a:t>SPIN-</a:t>
            </a:r>
            <a:r>
              <a:rPr lang="ru-RU" sz="2700" b="1" dirty="0">
                <a:solidFill>
                  <a:srgbClr val="C00000"/>
                </a:solidFill>
              </a:rPr>
              <a:t>код:</a:t>
            </a:r>
            <a:r>
              <a:rPr lang="ru-RU" sz="2700" b="1" dirty="0">
                <a:solidFill>
                  <a:srgbClr val="002060"/>
                </a:solidFill>
              </a:rPr>
              <a:t> 5761-2652.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Автор:</a:t>
            </a:r>
            <a:r>
              <a:rPr lang="ru-RU" sz="2700" b="1" dirty="0">
                <a:solidFill>
                  <a:srgbClr val="002060"/>
                </a:solidFill>
              </a:rPr>
              <a:t> 29 научных работ.</a:t>
            </a: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Область интересов:</a:t>
            </a:r>
            <a:r>
              <a:rPr lang="ru-RU" sz="2700" b="1" dirty="0">
                <a:solidFill>
                  <a:srgbClr val="002060"/>
                </a:solidFill>
              </a:rPr>
              <a:t> применение педагогических, информационных и компьютерных технологий в учебном процессе, внедрении 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F973EB-BB3A-4ACE-8E75-A013B3BC91C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/>
          <a:stretch/>
        </p:blipFill>
        <p:spPr bwMode="auto">
          <a:xfrm>
            <a:off x="5364088" y="1493141"/>
            <a:ext cx="3168352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31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B47A1-AC1E-4D8B-B030-2463C3AC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67" y="152491"/>
            <a:ext cx="6347713" cy="1320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500" b="1" dirty="0">
                <a:solidFill>
                  <a:srgbClr val="C00000"/>
                </a:solidFill>
              </a:rPr>
              <a:t>Основные исследования </a:t>
            </a:r>
            <a:br>
              <a:rPr lang="ru-RU" sz="3500" b="1" dirty="0">
                <a:solidFill>
                  <a:srgbClr val="C00000"/>
                </a:solidFill>
              </a:rPr>
            </a:br>
            <a:r>
              <a:rPr lang="ru-RU" sz="3500" b="1" dirty="0">
                <a:solidFill>
                  <a:srgbClr val="C00000"/>
                </a:solidFill>
              </a:rPr>
              <a:t>по научной теме: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36DAA-49F1-443F-8CD5-940D3615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20800"/>
            <a:ext cx="7920880" cy="5420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500" b="1" u="sng" dirty="0">
                <a:solidFill>
                  <a:srgbClr val="C00000"/>
                </a:solidFill>
              </a:rPr>
              <a:t>Статьи ВАК (2025-2026 гг.):</a:t>
            </a:r>
          </a:p>
          <a:p>
            <a:pPr hangingPunct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Проектно-деятельностный подход в преподавании медицинской информатики: формирование профессиональных компетенций будущих врачей, 2025 г.</a:t>
            </a:r>
          </a:p>
          <a:p>
            <a:pPr hangingPunct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Цифровая компетентность преподавателя как условие успешного освоения студентами Учебной дисциплины «Медицинская информатика», 2025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Проблемы интеграции новых технологий в образовательный процессе, 2025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Теоретическая основа методики обучения математике: концептуальное картирование, 2025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Smart-образование в информационном обществе, 2025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Инновационные педагогические технологии в обучении физическому моделированию биологических систем, 2025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Методика обучения будущих врачей основам искусственного интеллекта, 2025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51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B47A1-AC1E-4D8B-B030-2463C3AC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7" y="142324"/>
            <a:ext cx="6347713" cy="1320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500" b="1" dirty="0">
                <a:solidFill>
                  <a:srgbClr val="C00000"/>
                </a:solidFill>
              </a:rPr>
              <a:t>Основные исследования </a:t>
            </a:r>
            <a:br>
              <a:rPr lang="ru-RU" sz="3500" b="1" dirty="0">
                <a:solidFill>
                  <a:srgbClr val="C00000"/>
                </a:solidFill>
              </a:rPr>
            </a:br>
            <a:r>
              <a:rPr lang="ru-RU" sz="3500" b="1" dirty="0">
                <a:solidFill>
                  <a:srgbClr val="C00000"/>
                </a:solidFill>
              </a:rPr>
              <a:t>по научной теме: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36DAA-49F1-443F-8CD5-940D3615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7920880" cy="52424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500" b="1" u="sng" dirty="0">
                <a:solidFill>
                  <a:srgbClr val="C00000"/>
                </a:solidFill>
              </a:rPr>
              <a:t>Статьи ВАК (2021-2023 гг.):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2060"/>
                </a:solidFill>
              </a:rPr>
              <a:t>Цифровизации медицинского образования: новые вызовы и границы применимости, 2022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2060"/>
                </a:solidFill>
              </a:rPr>
              <a:t>Медицинское образование: обзор тенденций развития, 2023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2060"/>
                </a:solidFill>
              </a:rPr>
              <a:t>Цифровые технологии при работе с информацией в обучении физики в медицинском вузе, 2023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2060"/>
                </a:solidFill>
              </a:rPr>
              <a:t>Особенности применения цифровых технологий при изучении физики в медицинском вузе, 2023 г.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2060"/>
                </a:solidFill>
              </a:rPr>
              <a:t>Виртуальный эксперимент как метод активизации познавательной деятельности при изучении по физики, 2023 г.</a:t>
            </a:r>
          </a:p>
        </p:txBody>
      </p:sp>
    </p:spTree>
    <p:extLst>
      <p:ext uri="{BB962C8B-B14F-4D97-AF65-F5344CB8AC3E}">
        <p14:creationId xmlns:p14="http://schemas.microsoft.com/office/powerpoint/2010/main" val="162502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B47A1-AC1E-4D8B-B030-2463C3AC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Основные исследования</a:t>
            </a:r>
            <a:br>
              <a:rPr lang="ru-RU" sz="3500" b="1" dirty="0">
                <a:solidFill>
                  <a:srgbClr val="C00000"/>
                </a:solidFill>
              </a:rPr>
            </a:br>
            <a:r>
              <a:rPr lang="ru-RU" sz="3500" b="1" dirty="0">
                <a:solidFill>
                  <a:srgbClr val="C00000"/>
                </a:solidFill>
              </a:rPr>
              <a:t>по научной теме: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636DAA-49F1-443F-8CD5-940D3615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7274770" cy="42927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4500" b="1" u="sng" dirty="0">
                <a:solidFill>
                  <a:srgbClr val="C00000"/>
                </a:solidFill>
              </a:rPr>
              <a:t>Учебные пособия </a:t>
            </a:r>
            <a:r>
              <a:rPr lang="ru-RU" sz="4500" b="1" dirty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ru-RU" sz="3500" b="1" dirty="0">
                <a:solidFill>
                  <a:srgbClr val="002060"/>
                </a:solidFill>
              </a:rPr>
              <a:t>Системы искусственного интеллекта в медицине (учебное пособие). Рекомендовано УМО, 2026 г.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3500" b="1" dirty="0">
                <a:solidFill>
                  <a:srgbClr val="002060"/>
                </a:solidFill>
              </a:rPr>
              <a:t>Tests to practical classes in medical informatics</a:t>
            </a:r>
            <a:r>
              <a:rPr lang="ru-RU" sz="3500" b="1" dirty="0">
                <a:solidFill>
                  <a:srgbClr val="002060"/>
                </a:solidFill>
              </a:rPr>
              <a:t> (учебное пособие). Рекомендовано УМО, 2025 г.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3500" b="1" dirty="0">
                <a:solidFill>
                  <a:srgbClr val="002060"/>
                </a:solidFill>
              </a:rPr>
              <a:t>Tests to laboratory works in physics</a:t>
            </a:r>
            <a:r>
              <a:rPr lang="ru-RU" sz="3500" b="1" dirty="0">
                <a:solidFill>
                  <a:srgbClr val="002060"/>
                </a:solidFill>
              </a:rPr>
              <a:t> (учебное пособие). Рекомендовано УМО, 2025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5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5544616" cy="803176"/>
          </a:xfrm>
        </p:spPr>
        <p:txBody>
          <a:bodyPr>
            <a:noAutofit/>
          </a:bodyPr>
          <a:lstStyle/>
          <a:p>
            <a:pPr algn="ctr"/>
            <a:r>
              <a:rPr lang="ru-RU" sz="5500" b="1" dirty="0">
                <a:solidFill>
                  <a:srgbClr val="C00000"/>
                </a:solidFill>
              </a:rPr>
              <a:t>Научная тема:</a:t>
            </a:r>
            <a:endParaRPr lang="ru-RU" sz="5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136904" cy="3717032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4400" b="1" dirty="0">
                <a:solidFill>
                  <a:srgbClr val="002060"/>
                </a:solidFill>
              </a:rPr>
              <a:t>«Роль дисциплин </a:t>
            </a:r>
          </a:p>
          <a:p>
            <a:pPr marL="0" lvl="0" indent="0" algn="ctr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4400" b="1" dirty="0">
                <a:solidFill>
                  <a:srgbClr val="002060"/>
                </a:solidFill>
              </a:rPr>
              <a:t>физико-математического профиля в подготовке квалифицированных специалистов здравоохранения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0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2807F-97B8-4AD0-B239-AC0BE2EA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28" y="3718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Основные исследования </a:t>
            </a:r>
            <a:br>
              <a:rPr lang="ru-RU" sz="3500" b="1" dirty="0">
                <a:solidFill>
                  <a:srgbClr val="C00000"/>
                </a:solidFill>
              </a:rPr>
            </a:br>
            <a:r>
              <a:rPr lang="ru-RU" sz="3500" b="1" dirty="0">
                <a:solidFill>
                  <a:srgbClr val="C00000"/>
                </a:solidFill>
              </a:rPr>
              <a:t>по научной теме: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EE49E-BAAA-4942-9F56-CB00BB1F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61468"/>
            <a:ext cx="7488832" cy="3384376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2060"/>
              </a:buClr>
              <a:buNone/>
            </a:pPr>
            <a:r>
              <a:rPr lang="ru-RU" sz="3000" b="1" dirty="0">
                <a:solidFill>
                  <a:srgbClr val="C00000"/>
                </a:solidFill>
              </a:rPr>
              <a:t>Электронные учебные пособия: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C00000"/>
                </a:solidFill>
              </a:rPr>
              <a:t> </a:t>
            </a:r>
            <a:r>
              <a:rPr lang="ru-RU" sz="3000" b="1" dirty="0">
                <a:solidFill>
                  <a:srgbClr val="002060"/>
                </a:solidFill>
              </a:rPr>
              <a:t>«</a:t>
            </a:r>
            <a:r>
              <a:rPr lang="en-US" sz="3000" b="1" dirty="0">
                <a:solidFill>
                  <a:srgbClr val="002060"/>
                </a:solidFill>
              </a:rPr>
              <a:t>COLLECTION OF TASKS FOR PHYSICS LABORATORY SESSIONS</a:t>
            </a:r>
            <a:r>
              <a:rPr lang="ru-RU" sz="3000" b="1" dirty="0">
                <a:solidFill>
                  <a:srgbClr val="002060"/>
                </a:solidFill>
              </a:rPr>
              <a:t>», 2025 г.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«</a:t>
            </a:r>
            <a:r>
              <a:rPr lang="en-US" sz="3000" b="1" dirty="0">
                <a:solidFill>
                  <a:srgbClr val="002060"/>
                </a:solidFill>
              </a:rPr>
              <a:t>PRACTICAL PHYSICS: LABORATORY WORKSHOP</a:t>
            </a:r>
            <a:r>
              <a:rPr lang="ru-RU" sz="3000" b="1" dirty="0">
                <a:solidFill>
                  <a:srgbClr val="002060"/>
                </a:solidFill>
              </a:rPr>
              <a:t>», 2025 г.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49" name="DefaultOcx">
            <a:extLst>
              <a:ext uri="{FF2B5EF4-FFF2-40B4-BE49-F238E27FC236}">
                <a16:creationId xmlns:a16="http://schemas.microsoft.com/office/drawing/2014/main" id="{5A097E2C-5C44-499C-BC8F-AE1E61E5CB8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5B08369-BCE2-4B7B-8FDB-8F4FE6AE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HTMLCheckbox1">
            <a:extLst>
              <a:ext uri="{FF2B5EF4-FFF2-40B4-BE49-F238E27FC236}">
                <a16:creationId xmlns:a16="http://schemas.microsoft.com/office/drawing/2014/main" id="{791B3752-BC8B-4260-BAE6-5DEA6D6031F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Checkbox2">
            <a:extLst>
              <a:ext uri="{FF2B5EF4-FFF2-40B4-BE49-F238E27FC236}">
                <a16:creationId xmlns:a16="http://schemas.microsoft.com/office/drawing/2014/main" id="{14FB2517-1509-4C2D-BCD1-2EF00ED02BA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Checkbox3">
            <a:extLst>
              <a:ext uri="{FF2B5EF4-FFF2-40B4-BE49-F238E27FC236}">
                <a16:creationId xmlns:a16="http://schemas.microsoft.com/office/drawing/2014/main" id="{759C6776-D81C-4BED-9C65-D9965AC910A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Checkbox4">
            <a:extLst>
              <a:ext uri="{FF2B5EF4-FFF2-40B4-BE49-F238E27FC236}">
                <a16:creationId xmlns:a16="http://schemas.microsoft.com/office/drawing/2014/main" id="{CEBE7065-2604-4DCD-8F96-24CF0AA032D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20A7752C-6F7F-4FD3-A10A-EEF7F012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4EAA9-6CCB-4022-ACA5-F36B8FC90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56"/>
          <a:stretch/>
        </p:blipFill>
        <p:spPr>
          <a:xfrm>
            <a:off x="3578874" y="4367354"/>
            <a:ext cx="3079214" cy="24346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AD2A10-5855-4BE5-8FB4-00B2AF9E2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10" y="4449825"/>
            <a:ext cx="3163590" cy="24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88832" cy="13208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</a:rPr>
              <a:t>Научные конференции кафедры</a:t>
            </a:r>
            <a:br>
              <a:rPr lang="ru-RU" sz="3500" b="1" dirty="0">
                <a:solidFill>
                  <a:srgbClr val="C00000"/>
                </a:solidFill>
              </a:rPr>
            </a:br>
            <a:r>
              <a:rPr lang="ru-RU" sz="3500" b="1" dirty="0">
                <a:solidFill>
                  <a:srgbClr val="C00000"/>
                </a:solidFill>
              </a:rPr>
              <a:t>2025-2026: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54084" y="1988840"/>
            <a:ext cx="7317839" cy="4608512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Конференция №1:</a:t>
            </a:r>
            <a:r>
              <a:rPr lang="ru-RU" sz="2700" b="1" dirty="0">
                <a:solidFill>
                  <a:srgbClr val="002060"/>
                </a:solidFill>
              </a:rPr>
              <a:t> «</a:t>
            </a:r>
            <a:r>
              <a:rPr lang="ru-RU" sz="2800" b="1" dirty="0">
                <a:solidFill>
                  <a:srgbClr val="002060"/>
                </a:solidFill>
              </a:rPr>
              <a:t>Цифровизация медицинского образования: новые вызовы и границы применимости», кафедральная, 2025 г.</a:t>
            </a:r>
            <a:endParaRPr lang="ru-RU" sz="27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700" b="1" dirty="0">
                <a:solidFill>
                  <a:srgbClr val="C00000"/>
                </a:solidFill>
              </a:rPr>
              <a:t>Конференция №2:</a:t>
            </a:r>
            <a:r>
              <a:rPr lang="ru-RU" sz="2700" b="1" dirty="0">
                <a:solidFill>
                  <a:srgbClr val="002060"/>
                </a:solidFill>
              </a:rPr>
              <a:t> «Актуальные направления и передовые технологии в подготовке медицинских кадров», внутривузовская научно-практическая, 2026 г.</a:t>
            </a:r>
          </a:p>
          <a:p>
            <a:endParaRPr lang="ru-RU" sz="27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2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1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16" y="332656"/>
            <a:ext cx="7274769" cy="1320800"/>
          </a:xfrm>
        </p:spPr>
        <p:txBody>
          <a:bodyPr>
            <a:noAutofit/>
          </a:bodyPr>
          <a:lstStyle/>
          <a:p>
            <a:pPr algn="ctr"/>
            <a:r>
              <a:rPr lang="ru-RU" sz="5500" b="1" dirty="0">
                <a:solidFill>
                  <a:srgbClr val="C00000"/>
                </a:solidFill>
              </a:rPr>
              <a:t>Цель работы:</a:t>
            </a:r>
            <a:endParaRPr lang="ru-RU" sz="5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72" y="1124744"/>
            <a:ext cx="7715055" cy="573325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35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200" b="1" dirty="0">
                <a:solidFill>
                  <a:srgbClr val="002060"/>
                </a:solidFill>
              </a:rPr>
              <a:t>разработать методику преподавания дисциплин физико‑математического профиля для студентов медицинских специальностей, обеспечивающую формирование профессиональных компетенций, необходимых для эффективной практической и научно‑исследовательской деятельности в сфере здравоохранения..</a:t>
            </a:r>
          </a:p>
        </p:txBody>
      </p:sp>
    </p:spTree>
    <p:extLst>
      <p:ext uri="{BB962C8B-B14F-4D97-AF65-F5344CB8AC3E}">
        <p14:creationId xmlns:p14="http://schemas.microsoft.com/office/powerpoint/2010/main" val="242856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33" y="260648"/>
            <a:ext cx="7535688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Актуальность научной темы: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988" y="1052736"/>
            <a:ext cx="801337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Развитие высокотехнологичных методов диагностики и лечения. </a:t>
            </a:r>
            <a:r>
              <a:rPr lang="ru-RU" sz="2500" b="1" dirty="0">
                <a:solidFill>
                  <a:srgbClr val="002060"/>
                </a:solidFill>
              </a:rPr>
              <a:t>Современные медицинские технологии основаны на физических принципах и математических алгоритмах. 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Формирование профессиональных компетенций. </a:t>
            </a:r>
            <a:r>
              <a:rPr lang="ru-RU" sz="2500" b="1" dirty="0">
                <a:solidFill>
                  <a:srgbClr val="002060"/>
                </a:solidFill>
              </a:rPr>
              <a:t>Физико-математические дисциплины развивают у будущих специалистов системное и критическое мышление, умение анализировать информацию, выстраивать алгоритмы действий при диагностике, лечении и работе с медицинской аппаратурой и т.д...</a:t>
            </a:r>
          </a:p>
        </p:txBody>
      </p:sp>
    </p:spTree>
    <p:extLst>
      <p:ext uri="{BB962C8B-B14F-4D97-AF65-F5344CB8AC3E}">
        <p14:creationId xmlns:p14="http://schemas.microsoft.com/office/powerpoint/2010/main" val="22085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35" y="409724"/>
            <a:ext cx="7884368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Актуальность научной темы: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263" y="1486372"/>
            <a:ext cx="788436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Междисциплинарный подход. </a:t>
            </a:r>
            <a:r>
              <a:rPr lang="ru-RU" sz="2500" b="1" dirty="0">
                <a:solidFill>
                  <a:srgbClr val="002060"/>
                </a:solidFill>
              </a:rPr>
              <a:t>В условиях быстрого развития медицины и внедрения цифровых технологий возрастает значимость интеграции знаний из разных областей. 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Применение математических методов и моделирования. </a:t>
            </a:r>
            <a:r>
              <a:rPr lang="ru-RU" sz="2500" b="1" dirty="0">
                <a:solidFill>
                  <a:srgbClr val="002060"/>
                </a:solidFill>
              </a:rPr>
              <a:t>Математические модели используются для прогнозирования распространения заболеваний, оптимизации методов лечения, анализа эпидемиологических данных, планирования профилактических мероприятий.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37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884368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Актуальность научной темы: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06288"/>
            <a:ext cx="788436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Подготовка специалистов для работы с новым оборудованием. </a:t>
            </a:r>
            <a:r>
              <a:rPr lang="ru-RU" sz="2500" b="1" dirty="0">
                <a:solidFill>
                  <a:srgbClr val="002060"/>
                </a:solidFill>
              </a:rPr>
              <a:t>Без базовых знаний физики невозможно глубоко освоить дисциплины: радиологии, физиологии или хирургии, где даже разрезание тканей подчиняется физическим законам.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Подготовка специалистов для научных исследований. </a:t>
            </a:r>
            <a:r>
              <a:rPr lang="ru-RU" sz="2500" b="1" dirty="0">
                <a:solidFill>
                  <a:srgbClr val="002060"/>
                </a:solidFill>
              </a:rPr>
              <a:t>Многие врачи участвуют в научных исследованиях, а знание физико-математических дисциплин необходимо для проведения научных работ, анализа данных, разработки новых методов диагностики и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389862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3495"/>
            <a:ext cx="6626697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Задачи исследования: </a:t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0728"/>
            <a:ext cx="8224801" cy="5877272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C00000"/>
                </a:solidFill>
              </a:rPr>
              <a:t>Формирование системных знаний о физических свойствах биологических объектов и процессах в организме человека. </a:t>
            </a:r>
            <a:r>
              <a:rPr lang="ru-RU" sz="2100" b="1" dirty="0">
                <a:solidFill>
                  <a:srgbClr val="002060"/>
                </a:solidFill>
              </a:rPr>
              <a:t>Изучение основ физических методов в медицине, закономерностей, лежащих в основе реакций организма на физические факторы, а также механизмов их влияния.</a:t>
            </a:r>
          </a:p>
          <a:p>
            <a:pPr marL="457200" lvl="0" indent="-457200"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C00000"/>
                </a:solidFill>
              </a:rPr>
              <a:t>Развитие умений и навыков использования медицинской аппаратуры. </a:t>
            </a:r>
            <a:r>
              <a:rPr lang="ru-RU" sz="2100" b="1" dirty="0">
                <a:solidFill>
                  <a:srgbClr val="002060"/>
                </a:solidFill>
              </a:rPr>
              <a:t>Освоение работы с оптическим и дозиметрическим оборудованием, метрологическими требованиями при работе с физической аппаратурой, методиками измерения физических величин в медицине. </a:t>
            </a:r>
          </a:p>
          <a:p>
            <a:pPr marL="457200" lvl="0" indent="-457200"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ru-RU" sz="2100" b="1" dirty="0">
                <a:solidFill>
                  <a:srgbClr val="C00000"/>
                </a:solidFill>
              </a:rPr>
              <a:t>Применение математических, статистических и физических методов для решения профессиональных задач. </a:t>
            </a:r>
            <a:r>
              <a:rPr lang="ru-RU" sz="2100" b="1" dirty="0">
                <a:solidFill>
                  <a:srgbClr val="002060"/>
                </a:solidFill>
              </a:rPr>
              <a:t>Обучение решению прикладных задач в области здравоохранения, статистической обработке экспериментальных данных, анализу и прогнозированию различных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390629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16632"/>
            <a:ext cx="6626697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Задачи исследования: </a:t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908720"/>
            <a:ext cx="8383096" cy="5688632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Clr>
                <a:srgbClr val="002060"/>
              </a:buClr>
              <a:buFont typeface="+mj-lt"/>
              <a:buAutoNum type="arabicPeriod" startAt="4"/>
            </a:pPr>
            <a:r>
              <a:rPr lang="ru-RU" sz="2300" b="1" dirty="0">
                <a:solidFill>
                  <a:srgbClr val="C00000"/>
                </a:solidFill>
              </a:rPr>
              <a:t>Развитие логического мышления, умения анализировать и критически оценивать информацию. </a:t>
            </a:r>
            <a:r>
              <a:rPr lang="ru-RU" sz="2300" b="1" dirty="0">
                <a:solidFill>
                  <a:srgbClr val="002060"/>
                </a:solidFill>
              </a:rPr>
              <a:t>Формирование профессионального мышления будущего специалиста-медика.</a:t>
            </a:r>
          </a:p>
          <a:p>
            <a:pPr marL="457200" lvl="0" indent="-457200">
              <a:spcBef>
                <a:spcPts val="0"/>
              </a:spcBef>
              <a:buClr>
                <a:srgbClr val="002060"/>
              </a:buClr>
              <a:buFont typeface="+mj-lt"/>
              <a:buAutoNum type="arabicPeriod" startAt="4"/>
            </a:pPr>
            <a:r>
              <a:rPr lang="ru-RU" sz="2300" b="1" dirty="0">
                <a:solidFill>
                  <a:srgbClr val="C00000"/>
                </a:solidFill>
              </a:rPr>
              <a:t>Подготовка к использованию современных технологий в здравоохранении. </a:t>
            </a:r>
            <a:r>
              <a:rPr lang="ru-RU" sz="2300" b="1" dirty="0">
                <a:solidFill>
                  <a:srgbClr val="002060"/>
                </a:solidFill>
              </a:rPr>
              <a:t>Изучение основ медицинской информатики, работы с медицинскими информационными системами, использования компьютерных технологий для обработки и анализа биомедицинской информации.</a:t>
            </a:r>
          </a:p>
          <a:p>
            <a:pPr marL="457200" lvl="0" indent="-457200">
              <a:spcBef>
                <a:spcPts val="0"/>
              </a:spcBef>
              <a:buClr>
                <a:srgbClr val="002060"/>
              </a:buClr>
              <a:buFont typeface="+mj-lt"/>
              <a:buAutoNum type="arabicPeriod" startAt="4"/>
            </a:pPr>
            <a:r>
              <a:rPr lang="ru-RU" sz="2300" b="1" dirty="0">
                <a:solidFill>
                  <a:srgbClr val="C00000"/>
                </a:solidFill>
              </a:rPr>
              <a:t>Развитие навыков работы с научной литературой и статистическими обзорами. </a:t>
            </a:r>
            <a:r>
              <a:rPr lang="ru-RU" sz="2300" b="1" dirty="0">
                <a:solidFill>
                  <a:srgbClr val="002060"/>
                </a:solidFill>
              </a:rPr>
              <a:t>Изучение методов анализа данных, используемых в медицинских исследованиях, и умение интерпретировать полученные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239177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D305B-27DD-4DDD-B6B5-686F2E9E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6347713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Структура научной школы: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DE6182-83BC-4ECB-8ABC-8C8AD7011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081306"/>
              </p:ext>
            </p:extLst>
          </p:nvPr>
        </p:nvGraphicFramePr>
        <p:xfrm>
          <a:off x="0" y="1052736"/>
          <a:ext cx="810357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3295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1125</TotalTime>
  <Words>1095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Аспект</vt:lpstr>
      <vt:lpstr>Научная школа  кафедры медицинской физики Амурской ГМА  Минздрава России</vt:lpstr>
      <vt:lpstr>Научная тема:</vt:lpstr>
      <vt:lpstr>Цель работы:</vt:lpstr>
      <vt:lpstr>Актуальность научной темы:</vt:lpstr>
      <vt:lpstr>Актуальность научной темы:</vt:lpstr>
      <vt:lpstr>Актуальность научной темы:</vt:lpstr>
      <vt:lpstr>Задачи исследования:  </vt:lpstr>
      <vt:lpstr>Задачи исследования:  </vt:lpstr>
      <vt:lpstr>Структура научной школы:</vt:lpstr>
      <vt:lpstr>Научные направления для студентов Амурской ГМА:</vt:lpstr>
      <vt:lpstr>Научные направления для студентов Амурской ГМА:</vt:lpstr>
      <vt:lpstr>Плащевая Елена Викторовна: </vt:lpstr>
      <vt:lpstr>Нигей Надежда Викторовна</vt:lpstr>
      <vt:lpstr>Лысак Владимир Александрович:</vt:lpstr>
      <vt:lpstr>Колмогорова Дарья Евгеньевна</vt:lpstr>
      <vt:lpstr>Шадрина Инна Александровна</vt:lpstr>
      <vt:lpstr>Основные исследования  по научной теме:</vt:lpstr>
      <vt:lpstr>Основные исследования  по научной теме:</vt:lpstr>
      <vt:lpstr>Основные исследования по научной теме:</vt:lpstr>
      <vt:lpstr>Основные исследования  по научной теме:</vt:lpstr>
      <vt:lpstr>Научные конференции кафедры 2025-2026: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Елена Плащевая</cp:lastModifiedBy>
  <cp:revision>205</cp:revision>
  <dcterms:modified xsi:type="dcterms:W3CDTF">2026-05-20T06:36:54Z</dcterms:modified>
</cp:coreProperties>
</file>