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3" r:id="rId2"/>
    <p:sldId id="256" r:id="rId3"/>
    <p:sldId id="266" r:id="rId4"/>
    <p:sldId id="257" r:id="rId5"/>
    <p:sldId id="259" r:id="rId6"/>
    <p:sldId id="261" r:id="rId7"/>
    <p:sldId id="265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993366"/>
    <a:srgbClr val="9A75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103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434162"/>
            <a:ext cx="4032447" cy="5947166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B519-58D2-4DBA-8C67-26065CC61B8F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DBD1-5A50-4AA4-9CDC-5D587A64E9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B519-58D2-4DBA-8C67-26065CC61B8F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DBD1-5A50-4AA4-9CDC-5D587A64E9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B519-58D2-4DBA-8C67-26065CC61B8F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DBD1-5A50-4AA4-9CDC-5D587A64E9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25144"/>
            <a:ext cx="8183880" cy="1051560"/>
          </a:xfrm>
        </p:spPr>
        <p:txBody>
          <a:bodyPr/>
          <a:lstStyle/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B519-58D2-4DBA-8C67-26065CC61B8F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DBD1-5A50-4AA4-9CDC-5D587A64E9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B519-58D2-4DBA-8C67-26065CC61B8F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DBD1-5A50-4AA4-9CDC-5D587A64E9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B519-58D2-4DBA-8C67-26065CC61B8F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DBD1-5A50-4AA4-9CDC-5D587A64E9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B519-58D2-4DBA-8C67-26065CC61B8F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DBD1-5A50-4AA4-9CDC-5D587A64E9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B519-58D2-4DBA-8C67-26065CC61B8F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DBD1-5A50-4AA4-9CDC-5D587A64E9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B519-58D2-4DBA-8C67-26065CC61B8F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DBD1-5A50-4AA4-9CDC-5D587A64E9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B519-58D2-4DBA-8C67-26065CC61B8F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DBD1-5A50-4AA4-9CDC-5D587A64E91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712B519-58D2-4DBA-8C67-26065CC61B8F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2C6DBD1-5A50-4AA4-9CDC-5D587A64E9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5305157"/>
            <a:ext cx="8183880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993366"/>
                </a:solidFill>
                <a:latin typeface="Cambria" pitchFamily="18" charset="0"/>
                <a:ea typeface="Cambria" pitchFamily="18" charset="0"/>
              </a:rPr>
              <a:t>Бил врагов одной правой!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9A3578-6BC9-4D48-8B1C-C7BCBB99D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6" y="509532"/>
            <a:ext cx="7758608" cy="51517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620688"/>
            <a:ext cx="3816424" cy="5616624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b="1" dirty="0"/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Книга Героя Советского Союза и России летчика-истребителя, педагога, гражданина, былинного русско­го богатыря, сумевшего, потеряв в ранней юности руку в кровавой воздушной схватке с фашистами, вновь под­нять в небо свою крылатую машину, не потерять волю к жизни, силу духа, мужество, доброту. И. А. Леонов не только с доблестью прожил и воен­ные, и послевоенные, и годы нынешнего геноцида рос­сиян, он не поленился и сумел рассказать в своей книге о том, как, будучи инвалидом, не ощущать себя кале­кой, а построить жизнь свою достойно, на зависть не­доброжелателям и на восхищение друзьям, что не полу­чается у многих, многих здоровых. Жизненная концепция героя увлекательно изложена в его повести, рассказах, стихах.</a:t>
            </a:r>
          </a:p>
          <a:p>
            <a:pPr algn="just"/>
            <a:endParaRPr lang="ru-RU" sz="1800" i="1" dirty="0">
              <a:solidFill>
                <a:schemeClr val="tx1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algn="just"/>
            <a:r>
              <a:rPr lang="ru-RU" sz="1400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ISBN: 5-87088-056-4 Год издания: 1998 Язык: Русский Мягкая обложка, 462 стр. Тираж: 1000 экз. Формат: 84x108/32 (130х200 мм)</a:t>
            </a:r>
          </a:p>
          <a:p>
            <a:pPr algn="just"/>
            <a:r>
              <a:rPr lang="ru-RU" sz="1400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Подробнее на livelib.ru:</a:t>
            </a:r>
          </a:p>
          <a:p>
            <a:pPr algn="just"/>
            <a:r>
              <a:rPr lang="ru-RU" sz="1400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https://www.livelib.ru/book/1001077762-nazvan-chelovekom-iz-legendy-ivan-leonov</a:t>
            </a:r>
          </a:p>
          <a:p>
            <a:pPr algn="ctr"/>
            <a:endParaRPr lang="ru-RU" i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CC11AE-8308-4184-9C75-1A5DE9E2F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30857"/>
            <a:ext cx="3672408" cy="56004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620688"/>
            <a:ext cx="3672408" cy="5616624"/>
          </a:xfrm>
        </p:spPr>
        <p:txBody>
          <a:bodyPr>
            <a:normAutofit fontScale="62500" lnSpcReduction="20000"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sz="3200" b="1" dirty="0">
                <a:solidFill>
                  <a:srgbClr val="990033"/>
                </a:solidFill>
              </a:rPr>
              <a:t>Иван Антонович Леонов </a:t>
            </a:r>
          </a:p>
          <a:p>
            <a:pPr algn="ctr"/>
            <a:endParaRPr lang="ru-RU" sz="1700" b="1" dirty="0">
              <a:solidFill>
                <a:srgbClr val="990033"/>
              </a:solidFill>
            </a:endParaRPr>
          </a:p>
          <a:p>
            <a:pPr algn="ctr"/>
            <a:r>
              <a:rPr lang="ru-RU" sz="2200" b="1" dirty="0">
                <a:solidFill>
                  <a:srgbClr val="990033"/>
                </a:solidFill>
              </a:rPr>
              <a:t>(01.02.1923 — 21.06.2018)</a:t>
            </a:r>
            <a:endParaRPr lang="ru-RU" sz="1800" b="1" dirty="0">
              <a:solidFill>
                <a:srgbClr val="990033"/>
              </a:solidFill>
            </a:endParaRPr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just"/>
            <a:r>
              <a:rPr lang="ru-RU" sz="1900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Иван Антонович Леонов - единственный в мире лётчик (занесён в Книгу рекордов Гиннесса), в годы Великой Отечественной войны летавший на боевом самолёте без одной руки.</a:t>
            </a:r>
          </a:p>
          <a:p>
            <a:pPr algn="just"/>
            <a:endParaRPr lang="ru-RU" sz="1900" i="1" dirty="0">
              <a:solidFill>
                <a:schemeClr val="tx1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algn="just"/>
            <a:r>
              <a:rPr lang="ru-RU" sz="1900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В 1943 году, при выполнении воздушной разведки и фотосъёмки расположения войск противника недалеко от города Орёл, самолёт лейтенанта Леонова был сбит, а сам пилот получил тяжелейшее ранение: вражеский снаряд раздробил ему плечевой сустав. Ивану Леонову было 20 лет. Военные медики спасли отважному лётчику жизнь, но левую руку, плечевой сустав и лопатку пришлось ампутировать.</a:t>
            </a:r>
          </a:p>
          <a:p>
            <a:pPr algn="just"/>
            <a:endParaRPr lang="ru-RU" sz="1900" i="1" dirty="0">
              <a:solidFill>
                <a:schemeClr val="tx1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algn="just"/>
            <a:r>
              <a:rPr lang="ru-RU" sz="1900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Молодой офицер сумел при личной встрече убедить командующего 1-й Воздушной армией Михаила Громова в порядке исключения оставить его на лётной работе. Пилотируя «небесный тихоход» По-2, Леонов стал выполнять боевые задачи в качестве лётчика 33-й эскадрильи связи 1-й Воздушной армии: он вёл разведку, доставлял приказы, летал во вражеский тыл с грузами для партизан, совершив ещё 110 боевых вылетов….</a:t>
            </a:r>
          </a:p>
          <a:p>
            <a:pPr algn="ctr"/>
            <a:endParaRPr lang="ru-RU" i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84808B-B1F0-4878-B867-B4A347EA6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620688"/>
            <a:ext cx="3907442" cy="5472608"/>
          </a:xfrm>
          <a:prstGeom prst="rect">
            <a:avLst/>
          </a:prstGeom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4E65BDA1-A53A-4327-8048-76BB9FA024F0}"/>
              </a:ext>
            </a:extLst>
          </p:cNvPr>
          <p:cNvSpPr txBox="1">
            <a:spLocks/>
          </p:cNvSpPr>
          <p:nvPr/>
        </p:nvSpPr>
        <p:spPr>
          <a:xfrm>
            <a:off x="6084168" y="6091788"/>
            <a:ext cx="2304256" cy="216024"/>
          </a:xfrm>
          <a:prstGeom prst="rect">
            <a:avLst/>
          </a:prstGeom>
        </p:spPr>
        <p:txBody>
          <a:bodyPr vert="horz" lIns="182880" tIns="0">
            <a:normAutofit fontScale="25000" lnSpcReduction="20000"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" algn="r">
              <a:buClr>
                <a:schemeClr val="accent1"/>
              </a:buClr>
              <a:buSzPct val="80000"/>
            </a:pPr>
            <a:r>
              <a:rPr lang="ru-RU" sz="1600" dirty="0"/>
              <a:t>Источник:  2023 Щекинская Межпоселенческая центральная библиотека</a:t>
            </a:r>
            <a:endParaRPr lang="en-US" sz="1600" dirty="0"/>
          </a:p>
          <a:p>
            <a:pPr marL="36576" lvl="0" algn="r">
              <a:buClr>
                <a:schemeClr val="accent1"/>
              </a:buClr>
              <a:buSzPct val="80000"/>
            </a:pPr>
            <a:r>
              <a:rPr lang="en-US" sz="1600" dirty="0">
                <a:solidFill>
                  <a:schemeClr val="bg2">
                    <a:shade val="25000"/>
                  </a:schemeClr>
                </a:solidFill>
              </a:rPr>
              <a:t>http://edfond.ru/index.php/kraevedenie/nashi-zemlyaki/geroi-sovetskogo-soyuza-i-geroi-rossii/73-leonov-ivan-antonovich#faqnoanchor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63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76672"/>
            <a:ext cx="4176464" cy="5472608"/>
          </a:xfrm>
        </p:spPr>
        <p:txBody>
          <a:bodyPr>
            <a:noAutofit/>
          </a:bodyPr>
          <a:lstStyle/>
          <a:p>
            <a:pPr algn="ctr"/>
            <a:endParaRPr lang="ru-RU" sz="12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ru-RU" sz="1200" b="1" dirty="0">
                <a:solidFill>
                  <a:srgbClr val="990033"/>
                </a:solidFill>
                <a:latin typeface="Cambria" pitchFamily="18" charset="0"/>
                <a:ea typeface="Cambria" pitchFamily="18" charset="0"/>
              </a:rPr>
              <a:t>Первым делом самолеты…</a:t>
            </a:r>
          </a:p>
          <a:p>
            <a:pPr algn="ctr"/>
            <a:endParaRPr lang="ru-RU" sz="12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11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Иван Антонович Леонов родился 1 февраля 1923 г. в многодетной крестьянской семье в д. Моговка Карачевского уезда. После смерти матери в восьмилетнем возрасте переехал в Бежицу, где учился в образцовой школе, закончил железнодорожное училище, работал помощником машиниста, затем на заводе «Красный Профинтер» и в Армавирской школе пилотов.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Его путь в авиацию начинался, как и для многих его сверстников: завод, комсомол, аэроклуб, школа пилотов. И – война.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В Красной Армии Леонов Иван Антонович с апреля 1941 г. В июле 1941 г. окончил ускоренный курс Армавирской школы пилотов истребительной авиации. 28 июля 1941 г. Леонов Иван Антонович направлен на Забайкальский фронт в 56-й истребительный авиационный полк, дислоцировавшийся в Монголии. Там он получил первую боевую награду – медаль «За отвагу». Воевал под Москвой, был истребителем, летал в разведку.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За время войны его трижды считали погибшим. Первый раз это случилось в апреле 1942 г. под Москвой. После переподготовки, он вылетел на свое первое боевое задание на истребителе ЛаГГ-3, прикрывая наши бомбардировщики. В том бою Иван Леонов сбил свой первый вражеский самолет Ю-88.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За проявленное мужество и доблесть в борьбе с немецкими захватчиками в дни Орловской битвы тов. Леонов достоин присвоения правительственной награды – ордена «Красное Знамя».</a:t>
            </a:r>
            <a:endParaRPr lang="ru-RU" sz="11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804248" y="5949280"/>
            <a:ext cx="1728192" cy="360040"/>
          </a:xfrm>
          <a:prstGeom prst="rect">
            <a:avLst/>
          </a:prstGeom>
        </p:spPr>
        <p:txBody>
          <a:bodyPr vert="horz" lIns="182880" tIns="0">
            <a:normAutofit fontScale="25000" lnSpcReduction="20000"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" algn="r">
              <a:buClr>
                <a:schemeClr val="accent1"/>
              </a:buClr>
              <a:buSzPct val="80000"/>
            </a:pPr>
            <a:r>
              <a:rPr lang="ru-RU" sz="1600" dirty="0"/>
              <a:t>Источник: ©2002–2023 Брянская областная научная универсальная библиотека им. Ф. И. Тютчева</a:t>
            </a:r>
            <a:endParaRPr lang="en-US" sz="1600" dirty="0"/>
          </a:p>
          <a:p>
            <a:pPr marL="36576" lvl="0" algn="r">
              <a:buClr>
                <a:schemeClr val="accent1"/>
              </a:buClr>
              <a:buSzPct val="80000"/>
            </a:pPr>
            <a:r>
              <a:rPr lang="en-US" sz="1600" dirty="0">
                <a:solidFill>
                  <a:schemeClr val="bg2">
                    <a:shade val="25000"/>
                  </a:schemeClr>
                </a:solidFill>
              </a:rPr>
              <a:t>http://libryansk.ru/leonov-ivan-antonovich/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DDD791-DC76-439A-B8D0-A74969F676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6" y="548679"/>
            <a:ext cx="3788351" cy="57632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>
          <a:xfrm>
            <a:off x="4283968" y="332656"/>
            <a:ext cx="4464496" cy="6003096"/>
          </a:xfrm>
          <a:prstGeom prst="rect">
            <a:avLst/>
          </a:prstGeom>
        </p:spPr>
        <p:txBody>
          <a:bodyPr vert="horz" lIns="182880" tIns="0">
            <a:normAutofit fontScale="92500"/>
          </a:bodyPr>
          <a:lstStyle/>
          <a:p>
            <a:pPr marL="36576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  <a:p>
            <a:pPr marL="36576" lvl="0" algn="ctr">
              <a:buClr>
                <a:schemeClr val="accent1"/>
              </a:buClr>
              <a:buSzPct val="80000"/>
              <a:defRPr/>
            </a:pPr>
            <a:r>
              <a:rPr lang="ru-RU" sz="1100" b="1" dirty="0">
                <a:solidFill>
                  <a:srgbClr val="990033"/>
                </a:solidFill>
                <a:latin typeface="Cambria" pitchFamily="18" charset="0"/>
                <a:ea typeface="Cambria" pitchFamily="18" charset="0"/>
              </a:rPr>
              <a:t>«Награда не вручена в связи с гибелью»</a:t>
            </a:r>
          </a:p>
          <a:p>
            <a:pPr marL="36576" lvl="0" algn="ctr">
              <a:buClr>
                <a:schemeClr val="accent1"/>
              </a:buClr>
              <a:buSzPct val="80000"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  <a:p>
            <a:pPr marL="36576" lvl="0" algn="just">
              <a:buClr>
                <a:schemeClr val="accent1"/>
              </a:buClr>
              <a:buSzPct val="80000"/>
              <a:defRPr/>
            </a:pPr>
            <a:r>
              <a:rPr lang="ru-RU" sz="1000" dirty="0">
                <a:latin typeface="Cambria" pitchFamily="18" charset="0"/>
                <a:ea typeface="Cambria" pitchFamily="18" charset="0"/>
              </a:rPr>
              <a:t>Воздушный бой 15 июля 1943 г.  на Орловско-Курской дуге запомнился на всю жизнь. Тогда он «погиб» во второй раз. Из наградного листа: «15 июля 1943 года при сопровождении бомбардировщиков ПЕ-2 в районе Поныри группа истребителей противника пыталась атаковать ведущего группы ПЕ-2. решительной и смелой атакой тов. Леонов сбивает ведущего группы... Остальные истребители противника в панике рассыпались, и не пытались больше производить атаки по ПЕ-2, что дало им возможность выполнить задание... В этот же день, выполняя задание по прикрытию своих войск в районе Поныри – Малоархангельск, командир группы старший лейтенант Шестак из-за облаков был атакован четырьмя ФВ- 190. Тов. Леонов принимает удар на себя, спасая жизнь командира, в упор сбивает ФВ-190. В это время подвергается атаке вторым ФВ-190. Самолёт тов. Леонова загорелся, лётчик получил тяжёлое ранение в плечевой сустав левой руки. Не имея возможности управлять самолётом, отбиваясь от повторных атак противника, тов. Леонов выбросился с парашютом из горящего самолёта...</a:t>
            </a:r>
          </a:p>
          <a:p>
            <a:pPr marL="36576" lvl="0" algn="just">
              <a:buClr>
                <a:schemeClr val="accent1"/>
              </a:buClr>
              <a:buSzPct val="80000"/>
              <a:defRPr/>
            </a:pPr>
            <a:r>
              <a:rPr lang="ru-RU" sz="1000" dirty="0">
                <a:latin typeface="Cambria" pitchFamily="18" charset="0"/>
                <a:ea typeface="Cambria" pitchFamily="18" charset="0"/>
              </a:rPr>
              <a:t>После этого боя он был доставлен в военно-полевой госпиталь, затем переправлен в Москву, перенес несколько сложных операций, началась гангрена, и врачи были вынуждены ампутировать руку по плечо.</a:t>
            </a:r>
          </a:p>
          <a:p>
            <a:pPr marL="36576" lvl="0" algn="just">
              <a:buClr>
                <a:schemeClr val="accent1"/>
              </a:buClr>
              <a:buSzPct val="80000"/>
              <a:defRPr/>
            </a:pPr>
            <a:r>
              <a:rPr lang="ru-RU" sz="1000" dirty="0">
                <a:latin typeface="Cambria" pitchFamily="18" charset="0"/>
                <a:ea typeface="Cambria" pitchFamily="18" charset="0"/>
              </a:rPr>
              <a:t>Ивану тогда казалось, что жизнь потеряла всякий смысл, было парню в то время двадцать. Его назначили начальником станции наведения. Но Ивану очень хотелось  летать. Иван Антонович сказал о своей заветной мечте командующему 1-ой воздушной армии генералу М.М. Громову, прославленному летчику, участнику беспосадочного перелета из Москвы в Америку в 1937 г. Ивану изготовили специальный протез по его личному эскизу,  затем упорные тренировки. Наконец командир эскадрильи допустил его к полетам, взлет и посадка получились отлично, и его отправили на задание – вылететь на Смоленск за газетами. И почти до конца войны Леонов служил в эскадрилье связи. Возил в полки почту, документы, летал к партизанам. Однажды Иван получил задание: вылететь в район «минского котла», к партизанам, и доставить штабного офицера. Коридор был узкий, полтора километра, но ПО-2 проскочила. На обратном пути летел низко над лесочком, и вдруг – автоматная очередь. Пули ранили ногу… Чувствуя, что теряет сознание, Иван посадил самолет на поле сразу за передовой. Какое-то время его считали погибшим. Это была третья «смерть» лейтенанта Ивана Леонова.</a:t>
            </a:r>
          </a:p>
          <a:p>
            <a:pPr marL="36576" lvl="0" algn="just">
              <a:buClr>
                <a:schemeClr val="accent1"/>
              </a:buClr>
              <a:buSzPct val="80000"/>
              <a:defRPr/>
            </a:pPr>
            <a:r>
              <a:rPr lang="ru-RU" sz="1000" dirty="0">
                <a:latin typeface="Cambria" pitchFamily="18" charset="0"/>
                <a:ea typeface="Cambria" pitchFamily="18" charset="0"/>
              </a:rPr>
              <a:t>Именно в те дни в дивизию пришла выписка из Указа Президиума Верховного Совета СССР о присвоении Леонову звания Героя Советского Союза. И кто-то из штабистов начертал резолюцию: «Награда не вручена в связи с гибелью». Однако все это выяснилось спустя полвека..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AAD0B0E-9F83-42B4-8017-34A6AD46D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2"/>
          <a:stretch/>
        </p:blipFill>
        <p:spPr>
          <a:xfrm>
            <a:off x="467544" y="548680"/>
            <a:ext cx="3888432" cy="16865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E368833-DEFE-43E1-ACE2-77939FC316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5" b="7732"/>
          <a:stretch/>
        </p:blipFill>
        <p:spPr>
          <a:xfrm>
            <a:off x="467544" y="2276872"/>
            <a:ext cx="3888432" cy="204654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253CF49-5636-45CD-84CF-FDB5C96AEE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0576"/>
          <a:stretch/>
        </p:blipFill>
        <p:spPr>
          <a:xfrm>
            <a:off x="467544" y="4365105"/>
            <a:ext cx="3888432" cy="1970647"/>
          </a:xfrm>
          <a:prstGeom prst="rect">
            <a:avLst/>
          </a:prstGeom>
        </p:spPr>
      </p:pic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61744B7-54A9-4102-8008-8570F5759117}"/>
              </a:ext>
            </a:extLst>
          </p:cNvPr>
          <p:cNvSpPr txBox="1">
            <a:spLocks/>
          </p:cNvSpPr>
          <p:nvPr/>
        </p:nvSpPr>
        <p:spPr>
          <a:xfrm>
            <a:off x="7025073" y="6192284"/>
            <a:ext cx="1728192" cy="234072"/>
          </a:xfrm>
          <a:prstGeom prst="rect">
            <a:avLst/>
          </a:prstGeom>
        </p:spPr>
        <p:txBody>
          <a:bodyPr vert="horz" lIns="182880" tIns="0">
            <a:normAutofit fontScale="25000" lnSpcReduction="20000"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" algn="r">
              <a:buClr>
                <a:schemeClr val="accent1"/>
              </a:buClr>
              <a:buSzPct val="80000"/>
            </a:pPr>
            <a:r>
              <a:rPr lang="ru-RU" sz="1600" dirty="0"/>
              <a:t>Источник: ©2002–2023 Брянская областная научная универсальная библиотека им. Ф. И. Тютчева</a:t>
            </a:r>
            <a:endParaRPr lang="en-US" sz="1600" dirty="0"/>
          </a:p>
          <a:p>
            <a:pPr marL="36576" lvl="0" algn="r">
              <a:buClr>
                <a:schemeClr val="accent1"/>
              </a:buClr>
              <a:buSzPct val="80000"/>
            </a:pPr>
            <a:r>
              <a:rPr lang="en-US" sz="1600" dirty="0">
                <a:solidFill>
                  <a:schemeClr val="bg2">
                    <a:shade val="25000"/>
                  </a:schemeClr>
                </a:solidFill>
              </a:rPr>
              <a:t>http://libryansk.ru/leonov-ivan-antonovich/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620688"/>
            <a:ext cx="4032448" cy="5256584"/>
          </a:xfrm>
        </p:spPr>
        <p:txBody>
          <a:bodyPr>
            <a:normAutofit lnSpcReduction="10000"/>
          </a:bodyPr>
          <a:lstStyle/>
          <a:p>
            <a:pPr algn="just"/>
            <a:endParaRPr lang="ru-RU" sz="12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ru-RU" sz="1200" b="1" dirty="0">
                <a:solidFill>
                  <a:srgbClr val="990033"/>
                </a:solidFill>
                <a:latin typeface="Cambria" pitchFamily="18" charset="0"/>
                <a:ea typeface="Cambria" pitchFamily="18" charset="0"/>
              </a:rPr>
              <a:t>Протез в музее</a:t>
            </a:r>
          </a:p>
          <a:p>
            <a:endParaRPr lang="ru-RU" sz="12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Восстановившись насколько это возможно после ранения, Иван Леонов стал проситься обратно в дело. «Настоящий лётчик не может не летать». Попал в эскадрилью связи. И там же, в авиаремонтных мастерских, стали изобретать устройство для управления двигателем по мотоциклетной схеме. Именно Ивану Антоновичу принадлежала идея двигать сектор газа не ногами, а плечом. Так и появился его знаменитый протез, «левая рука», побывавшая с ним в небе. На плече Леонова зафиксировали «седло», к которому прикрепили алюминиевую трубку с шариком, который надевался на шар рукоятки газа. Протез работал, когда однорукий пилот двигал плечом: вперёд – увеличение мощности, тянешь назад – уменьшение.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Сегодня этот протез хранится в брянском музее – корни Ивана Антоновича именно с брянщины (деревня Моговка, Карачевский район), там он прожил много лет, прежде чем переехать в Тулу. «Рученька моя, сколько ж мы с тобою повидали!» - герой войны показывает трогательные кадры сюжета, который про ветерана ко Дню победы снял Первый канал. А в Орле именем Леонова названа одна из улиц – поскольку то самое знаменательное событие случилось во время фотосъемки дороги Орёл-Поныри.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	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04248" y="5949280"/>
            <a:ext cx="1728192" cy="360040"/>
          </a:xfrm>
          <a:prstGeom prst="rect">
            <a:avLst/>
          </a:prstGeom>
        </p:spPr>
        <p:txBody>
          <a:bodyPr vert="horz" lIns="182880" tIns="0">
            <a:normAutofit fontScale="32500" lnSpcReduction="20000"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" algn="r">
              <a:buClr>
                <a:schemeClr val="accent1"/>
              </a:buClr>
              <a:buSzPct val="80000"/>
            </a:pPr>
            <a:r>
              <a:rPr lang="ru-RU" sz="1600" dirty="0"/>
              <a:t>Источник: 2023 АО «Аргументы и Факты»</a:t>
            </a:r>
            <a:endParaRPr lang="en-US" sz="1600" dirty="0"/>
          </a:p>
          <a:p>
            <a:pPr marL="36576" lvl="0" algn="r">
              <a:buClr>
                <a:schemeClr val="accent1"/>
              </a:buClr>
              <a:buSzPct val="80000"/>
            </a:pPr>
            <a:r>
              <a:rPr lang="en-US" sz="1600" dirty="0">
                <a:solidFill>
                  <a:schemeClr val="bg2">
                    <a:shade val="25000"/>
                  </a:schemeClr>
                </a:solidFill>
              </a:rPr>
              <a:t>https://tula.aif.ru/society/persona/1345583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AB81AC-A4FE-4060-9AF6-EABE7153F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2679"/>
            <a:ext cx="3528392" cy="25882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563257-79A2-429D-9075-0A4302F964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36" t="13460" r="14563" b="24380"/>
          <a:stretch/>
        </p:blipFill>
        <p:spPr>
          <a:xfrm>
            <a:off x="683568" y="3166500"/>
            <a:ext cx="3528392" cy="31428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76672"/>
            <a:ext cx="4176464" cy="5635164"/>
          </a:xfrm>
        </p:spPr>
        <p:txBody>
          <a:bodyPr>
            <a:noAutofit/>
          </a:bodyPr>
          <a:lstStyle/>
          <a:p>
            <a:pPr algn="ctr"/>
            <a:endParaRPr lang="ru-RU" sz="12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ru-RU" sz="1200" b="1" dirty="0">
                <a:solidFill>
                  <a:srgbClr val="990033"/>
                </a:solidFill>
                <a:latin typeface="Cambria" pitchFamily="18" charset="0"/>
                <a:ea typeface="Cambria" pitchFamily="18" charset="0"/>
              </a:rPr>
              <a:t>После войны…</a:t>
            </a:r>
          </a:p>
          <a:p>
            <a:pPr algn="ctr"/>
            <a:endParaRPr lang="ru-RU" sz="12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105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В 1946 году он был демобилизован. Работал в системе государственных трудовых резервов (профессиональная подготовка молодёжи по широкому спектру рабочих специальностей) воспитателем, директором школы фабрично-заводского обучения. В 1948 году ЦК ВЛКСМ направил Ивана Антоновича Леонова на работу в Мценский, а затем Тельченский район Орловской области. Вернувшись в родные места, Леонов увлёкся мотоциклетным спортом и, несмотря на отсутствие руки, занимал призовые места на чемпионатах области по мотокроссу. Позднее стал судьёй республиканской категории по этому виду спорта.</a:t>
            </a:r>
          </a:p>
          <a:p>
            <a:pPr algn="just"/>
            <a:r>
              <a:rPr lang="ru-RU" sz="105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После переезда в Бежицу Иван Антонович Леонов снова работал в «Трудовых резервах» (1950 – 1966 года). В 1959 году окончил Минский педагогический институт. С 14-го декабря 1966 по 1-ое октября 1980 года работал в ДОСААФ, обучая правилам дорожного движения и устройству автомобиля, а позже стал начальником областного автоклуба. В дальнейшем он вновь сменил местожительство, переехав в город Щёкино, где преподавал в школе ДОСААФ… Перебравшись в Тулу в 2006 году (через два года после смерти первой жены – Нины Васильевны), Иван Антонович несколько лет преподавал уже в Тульском автотранспортном техникуме…</a:t>
            </a:r>
          </a:p>
          <a:p>
            <a:pPr algn="just"/>
            <a:r>
              <a:rPr lang="ru-RU" sz="105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Иван Антонович Леонов долгие годы работал в Брянске директором в специальном ремесленном училище (детдоме). Он вёл активную воспитательно-патриотическую работу с молодёжью, систематически выступал в институтах, школах, воинских частях, на предприятиях и в средствах массовой информации. А переехав в Тулу, Иван Антонович стал восхищающим и необычайно востребованным членом Тульского областного и городского Совета ветеранов войны и труда Вооружённых Сил и правоохранительных органов.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588224" y="6111836"/>
            <a:ext cx="2016224" cy="260242"/>
          </a:xfrm>
          <a:prstGeom prst="rect">
            <a:avLst/>
          </a:prstGeom>
        </p:spPr>
        <p:txBody>
          <a:bodyPr vert="horz" lIns="182880" tIns="0">
            <a:normAutofit fontScale="25000" lnSpcReduction="20000"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">
              <a:buClr>
                <a:schemeClr val="accent1"/>
              </a:buClr>
              <a:buSzPct val="80000"/>
            </a:pPr>
            <a:r>
              <a:rPr lang="ru-RU" sz="1600" dirty="0"/>
              <a:t>Источник: БООО "Общество ветеранов авиации имени дважды Героя Советсткого Союза П.М. Камозина" © 2023</a:t>
            </a:r>
          </a:p>
          <a:p>
            <a:pPr marL="36576" lvl="0">
              <a:buClr>
                <a:schemeClr val="accent1"/>
              </a:buClr>
              <a:buSzPct val="80000"/>
            </a:pPr>
            <a:r>
              <a:rPr lang="en-US" sz="1600" dirty="0">
                <a:solidFill>
                  <a:schemeClr val="bg2">
                    <a:shade val="25000"/>
                  </a:schemeClr>
                </a:solidFill>
              </a:rPr>
              <a:t>https://kamozin100.ucoz.net/index/leonov_ivan_antonovich/0-22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C22F2C-D8A0-4D2C-9290-EF1F058DEB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6" y="501581"/>
            <a:ext cx="2088233" cy="25240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28471F-804A-4163-AB5D-1933119BD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16" y="3429000"/>
            <a:ext cx="3600401" cy="2400268"/>
          </a:xfrm>
          <a:prstGeom prst="rect">
            <a:avLst/>
          </a:prstGeom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AFFD1D85-713D-423A-826C-CBA5D5DBB29E}"/>
              </a:ext>
            </a:extLst>
          </p:cNvPr>
          <p:cNvSpPr txBox="1">
            <a:spLocks/>
          </p:cNvSpPr>
          <p:nvPr/>
        </p:nvSpPr>
        <p:spPr>
          <a:xfrm>
            <a:off x="611559" y="3009102"/>
            <a:ext cx="3600401" cy="419898"/>
          </a:xfrm>
          <a:prstGeom prst="rect">
            <a:avLst/>
          </a:prstGeom>
        </p:spPr>
        <p:txBody>
          <a:bodyPr vert="horz" lIns="182880" tIns="0">
            <a:normAutofit fontScale="92500" lnSpcReduction="20000"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" algn="ctr">
              <a:buClr>
                <a:schemeClr val="accent1"/>
              </a:buClr>
              <a:buSzPct val="80000"/>
            </a:pPr>
            <a:r>
              <a:rPr lang="ru-RU" sz="900" dirty="0"/>
              <a:t>Иван Антонович Леонов – студент Минского государственного педагогического института имени Алексея Максимовича Горького, 1959 год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F79D7B27-F82C-4447-8166-976115E791CD}"/>
              </a:ext>
            </a:extLst>
          </p:cNvPr>
          <p:cNvSpPr txBox="1">
            <a:spLocks/>
          </p:cNvSpPr>
          <p:nvPr/>
        </p:nvSpPr>
        <p:spPr>
          <a:xfrm>
            <a:off x="683568" y="5855216"/>
            <a:ext cx="3456383" cy="419898"/>
          </a:xfrm>
          <a:prstGeom prst="rect">
            <a:avLst/>
          </a:prstGeom>
        </p:spPr>
        <p:txBody>
          <a:bodyPr vert="horz" lIns="182880" tIns="0">
            <a:normAutofit fontScale="25000" lnSpcReduction="20000"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" algn="ctr">
              <a:buClr>
                <a:schemeClr val="accent1"/>
              </a:buClr>
              <a:buSzPct val="80000"/>
            </a:pPr>
            <a:r>
              <a:rPr lang="ru-RU" sz="3200" dirty="0"/>
              <a:t>Иван Антонович Леонов в городе Щёкино Тульской области на открытии памятной доски в его честь на здании автошколы ДОСААФ, в которой после войны он пять лет преподавал автодело, 6 июля 2016 года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640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76671"/>
            <a:ext cx="4104456" cy="5400601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n-US" sz="1200" i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endParaRPr lang="ru-RU" sz="12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В 1995 г. Президент РФ Борис Ельцин подписал Указ о награждении Леонова званием Героя России. Затем после долгих поисков в архивах Иван Антонович нашел ту самую резолюцию: «Награда не вручена в связи со смертью Леонова Ивана Антоновича в госпитале 2683». Награда нашла своего Героя. Иван Антонович награжден звездой Героя России и звездой Героя Советского Союза. Награждён 2 орденами Красного Знамени (26.04.1944; 21.07.1944), орденом Отечественной войны 1-й степени (11.03.1985), медалями.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Имя Героя, полковника в отставке, занесено в Книгу рекордов Гиннеса, поскольку он признан единственным в мире воздушным асом, воевавшим в небе с ампутированной рукой. И.А. Леонов – член Союза писателей. Его перу принадлежат несколько книг. И о нем написано пять книг. Иван Антонович Леонов – почетный гражданин г. Брянска, в честь него названа одна из улиц города Орла, он удостоен званий "Почётный гражданин Шаблыкинского района Орловской области", "Почётный гражданин города-героя Тулы" (29 января 2003 года), "Почётный член РОСТО", как ветеран-железнодорожник удостоен звания лауреата и награждён дипломом Форума "Общественное признание", почётным знаком "Защитник Отечества" общероссийского общественного движения "Россия Православная". В честь Героя на здании железнодорожного лицея № 2 города Брянска установлена мемориальная доска. О его уникальной судьбе написано более 100 статей, снято 3 документальных фильма. 14 февраля 2007 года по решению Регионального Фонда имени А.П. Маресьева, Герою России И.А. Леонову присвоен почётный титул "Настоящий человек". 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Скончался Иван Антонович Леонов 21 июня 2018 года. Похоронен на Смоленском кладбище города Тула.</a:t>
            </a:r>
          </a:p>
          <a:p>
            <a:pPr algn="just"/>
            <a:endParaRPr lang="ru-RU" sz="12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5929086"/>
            <a:ext cx="33843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latin typeface="Cambria" pitchFamily="18" charset="0"/>
                <a:ea typeface="Cambria" pitchFamily="18" charset="0"/>
              </a:rPr>
              <a:t>https://warheroes.ru/hero/hero.asp?id=37463</a:t>
            </a:r>
            <a:r>
              <a:rPr lang="ru-RU" sz="900" dirty="0">
                <a:latin typeface="Cambria" pitchFamily="18" charset="0"/>
                <a:ea typeface="Cambria" pitchFamily="18" charset="0"/>
              </a:rPr>
              <a:t> Международный патриотический интернет-проект «Герои страны». © 2000 - 2023 гг.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290437-A2FC-4367-A34D-58E6574A8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1"/>
            <a:ext cx="3384375" cy="582174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438</TotalTime>
  <Words>2019</Words>
  <Application>Microsoft Office PowerPoint</Application>
  <PresentationFormat>Экран (4:3)</PresentationFormat>
  <Paragraphs>71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Cambria</vt:lpstr>
      <vt:lpstr>Verdana</vt:lpstr>
      <vt:lpstr>Wingdings 2</vt:lpstr>
      <vt:lpstr>Аспект</vt:lpstr>
      <vt:lpstr>Бил врагов одной правой!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50</cp:revision>
  <dcterms:created xsi:type="dcterms:W3CDTF">2022-03-13T02:37:28Z</dcterms:created>
  <dcterms:modified xsi:type="dcterms:W3CDTF">2023-01-29T11:35:28Z</dcterms:modified>
</cp:coreProperties>
</file>