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6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vintage_commemorative_background_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5488" y="347472"/>
            <a:ext cx="11201400" cy="694944"/>
          </a:xfrm>
          <a:prstGeom prst="roundRect">
            <a:avLst/>
          </a:prstGeom>
          <a:solidFill>
            <a:srgbClr val="762222"/>
          </a:solidFill>
          <a:ln w="12700">
            <a:solidFill>
              <a:srgbClr val="7622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822960" y="484632"/>
            <a:ext cx="10515600" cy="410369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ctr"/>
            <a:r>
              <a:rPr sz="2500" b="1" i="0" dirty="0">
                <a:solidFill>
                  <a:srgbClr val="FFFFFF"/>
                </a:solidFill>
                <a:latin typeface="Verdana"/>
              </a:rPr>
              <a:t>Книжная</a:t>
            </a:r>
            <a:r>
              <a:rPr sz="2500" b="1" i="0" dirty="0">
                <a:solidFill>
                  <a:srgbClr val="FFFFFF"/>
                </a:solidFill>
                <a:latin typeface="Verdana"/>
              </a:rPr>
              <a:t> </a:t>
            </a:r>
            <a:r>
              <a:rPr sz="2500" b="1" i="0" dirty="0">
                <a:solidFill>
                  <a:srgbClr val="FFFFFF"/>
                </a:solidFill>
                <a:latin typeface="Verdana"/>
              </a:rPr>
              <a:t>выставка</a:t>
            </a:r>
            <a:r>
              <a:rPr sz="2500" b="1" i="0" dirty="0">
                <a:solidFill>
                  <a:srgbClr val="FFFFFF"/>
                </a:solidFill>
                <a:latin typeface="Verdana"/>
              </a:rPr>
              <a:t> «</a:t>
            </a:r>
            <a:r>
              <a:rPr sz="2500" b="1" i="0" dirty="0">
                <a:solidFill>
                  <a:srgbClr val="FFFFFF"/>
                </a:solidFill>
                <a:latin typeface="Verdana"/>
              </a:rPr>
              <a:t>Медики</a:t>
            </a:r>
            <a:r>
              <a:rPr sz="2500" b="1" i="0" dirty="0">
                <a:solidFill>
                  <a:srgbClr val="FFFFFF"/>
                </a:solidFill>
                <a:latin typeface="Verdana"/>
              </a:rPr>
              <a:t> </a:t>
            </a:r>
            <a:r>
              <a:rPr sz="2500" b="1" i="0" dirty="0">
                <a:solidFill>
                  <a:srgbClr val="FFFFFF"/>
                </a:solidFill>
                <a:latin typeface="Verdana"/>
              </a:rPr>
              <a:t>Победы</a:t>
            </a:r>
            <a:r>
              <a:rPr sz="2500" b="1" i="0" dirty="0">
                <a:solidFill>
                  <a:srgbClr val="FFFFFF"/>
                </a:solidFill>
                <a:latin typeface="Verdana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2061" y="1876297"/>
            <a:ext cx="7933765" cy="1872307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ctr"/>
            <a:r>
              <a:rPr sz="2400" b="1" i="0" dirty="0">
                <a:latin typeface="Verdana"/>
              </a:rPr>
              <a:t>В </a:t>
            </a:r>
            <a:r>
              <a:rPr sz="2400" b="1" i="0" dirty="0">
                <a:latin typeface="Verdana"/>
              </a:rPr>
              <a:t>презентации</a:t>
            </a:r>
            <a:r>
              <a:rPr sz="2400" b="1" i="0" dirty="0">
                <a:latin typeface="Verdana"/>
              </a:rPr>
              <a:t> </a:t>
            </a:r>
            <a:r>
              <a:rPr sz="2400" b="1" i="0" dirty="0">
                <a:latin typeface="Verdana"/>
              </a:rPr>
              <a:t>представлены</a:t>
            </a:r>
            <a:r>
              <a:rPr sz="2400" b="1" i="0" dirty="0">
                <a:latin typeface="Verdana"/>
              </a:rPr>
              <a:t> </a:t>
            </a:r>
            <a:r>
              <a:rPr sz="2400" b="1" i="0" dirty="0">
                <a:latin typeface="Verdana"/>
              </a:rPr>
              <a:t>книги</a:t>
            </a:r>
            <a:r>
              <a:rPr sz="2400" b="1" i="0" dirty="0">
                <a:latin typeface="Verdana"/>
              </a:rPr>
              <a:t> о </a:t>
            </a:r>
            <a:r>
              <a:rPr sz="2400" b="1" i="0" dirty="0">
                <a:latin typeface="Verdana"/>
              </a:rPr>
              <a:t>подвиге</a:t>
            </a:r>
            <a:r>
              <a:rPr sz="2400" b="1" i="0" dirty="0">
                <a:latin typeface="Verdana"/>
              </a:rPr>
              <a:t> </a:t>
            </a:r>
            <a:r>
              <a:rPr sz="2400" b="1" i="0" dirty="0">
                <a:latin typeface="Verdana"/>
              </a:rPr>
              <a:t>врачей</a:t>
            </a:r>
            <a:r>
              <a:rPr sz="2400" b="1" i="0" dirty="0">
                <a:latin typeface="Verdana"/>
              </a:rPr>
              <a:t>, </a:t>
            </a:r>
            <a:r>
              <a:rPr sz="2400" b="1" i="0" dirty="0">
                <a:latin typeface="Verdana"/>
              </a:rPr>
              <a:t>санитаров</a:t>
            </a:r>
            <a:r>
              <a:rPr sz="2400" b="1" i="0" dirty="0">
                <a:latin typeface="Verdana"/>
              </a:rPr>
              <a:t>, </a:t>
            </a:r>
            <a:r>
              <a:rPr sz="2400" b="1" i="0" dirty="0">
                <a:latin typeface="Verdana"/>
              </a:rPr>
              <a:t>медицинских</a:t>
            </a:r>
            <a:r>
              <a:rPr sz="2400" b="1" i="0" dirty="0">
                <a:latin typeface="Verdana"/>
              </a:rPr>
              <a:t> </a:t>
            </a:r>
            <a:r>
              <a:rPr sz="2400" b="1" i="0" dirty="0">
                <a:latin typeface="Verdana"/>
              </a:rPr>
              <a:t>сестёр</a:t>
            </a:r>
            <a:r>
              <a:rPr sz="2400" b="1" i="0" dirty="0">
                <a:latin typeface="Verdana"/>
              </a:rPr>
              <a:t>, </a:t>
            </a:r>
            <a:r>
              <a:rPr sz="2400" b="1" i="0" dirty="0">
                <a:latin typeface="Verdana"/>
              </a:rPr>
              <a:t>исследователей</a:t>
            </a:r>
            <a:r>
              <a:rPr sz="2400" b="1" i="0" dirty="0">
                <a:latin typeface="Verdana"/>
              </a:rPr>
              <a:t> и </a:t>
            </a:r>
            <a:r>
              <a:rPr sz="2400" b="1" i="0" dirty="0">
                <a:latin typeface="Verdana"/>
              </a:rPr>
              <a:t>преподавателей</a:t>
            </a:r>
            <a:r>
              <a:rPr sz="2400" b="1" i="0" dirty="0">
                <a:latin typeface="Verdana"/>
              </a:rPr>
              <a:t>, </a:t>
            </a:r>
            <a:r>
              <a:rPr sz="2400" b="1" i="0" dirty="0">
                <a:latin typeface="Verdana"/>
              </a:rPr>
              <a:t>чья</a:t>
            </a:r>
            <a:r>
              <a:rPr sz="2400" b="1" i="0" dirty="0">
                <a:latin typeface="Verdana"/>
              </a:rPr>
              <a:t> </a:t>
            </a:r>
            <a:r>
              <a:rPr sz="2400" b="1" i="0" dirty="0">
                <a:latin typeface="Verdana"/>
              </a:rPr>
              <a:t>работа</a:t>
            </a:r>
            <a:r>
              <a:rPr sz="2400" b="1" i="0" dirty="0">
                <a:latin typeface="Verdana"/>
              </a:rPr>
              <a:t> в </a:t>
            </a:r>
            <a:r>
              <a:rPr sz="2400" b="1" i="0" dirty="0">
                <a:latin typeface="Verdana"/>
              </a:rPr>
              <a:t>годы</a:t>
            </a:r>
            <a:r>
              <a:rPr sz="2400" b="1" i="0" dirty="0">
                <a:latin typeface="Verdana"/>
              </a:rPr>
              <a:t> Великой Отечественной </a:t>
            </a:r>
            <a:r>
              <a:rPr sz="2400" b="1" i="0" dirty="0">
                <a:latin typeface="Verdana"/>
              </a:rPr>
              <a:t>войны</a:t>
            </a:r>
            <a:r>
              <a:rPr sz="2400" b="1" i="0" dirty="0">
                <a:latin typeface="Verdana"/>
              </a:rPr>
              <a:t> </a:t>
            </a:r>
            <a:r>
              <a:rPr sz="2400" b="1" i="0" dirty="0">
                <a:latin typeface="Verdana"/>
              </a:rPr>
              <a:t>стала</a:t>
            </a:r>
            <a:r>
              <a:rPr sz="2400" b="1" i="0" dirty="0">
                <a:latin typeface="Verdana"/>
              </a:rPr>
              <a:t> </a:t>
            </a:r>
            <a:r>
              <a:rPr sz="2400" b="1" i="0" dirty="0">
                <a:latin typeface="Verdana"/>
              </a:rPr>
              <a:t>частью</a:t>
            </a:r>
            <a:r>
              <a:rPr sz="2400" b="1" i="0" dirty="0">
                <a:latin typeface="Verdana"/>
              </a:rPr>
              <a:t> </a:t>
            </a:r>
            <a:r>
              <a:rPr sz="2400" b="1" i="0" dirty="0">
                <a:latin typeface="Verdana"/>
              </a:rPr>
              <a:t>истории</a:t>
            </a:r>
            <a:r>
              <a:rPr sz="2400" b="1" i="0" dirty="0">
                <a:latin typeface="Verdana"/>
              </a:rPr>
              <a:t> </a:t>
            </a:r>
            <a:r>
              <a:rPr sz="2400" b="1" i="0" dirty="0">
                <a:latin typeface="Verdana"/>
              </a:rPr>
              <a:t>Победы</a:t>
            </a:r>
            <a:endParaRPr sz="2400" b="1" i="0" dirty="0">
              <a:latin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vintage_commemorative_background_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256032"/>
            <a:ext cx="11064240" cy="60350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850" b="1" dirty="0">
                <a:solidFill>
                  <a:srgbClr val="762222"/>
                </a:solidFill>
                <a:latin typeface="Verdana"/>
              </a:rPr>
              <a:t>Г. Г.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Фоломьев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, И. А.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Зворыкин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, Б. В.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Милонов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. «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Во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имя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жизни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героев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»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6656" y="987552"/>
            <a:ext cx="3127248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Picture 5" descr="17a3c969-8fed-5d59-b379-6ed060251fa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228430"/>
            <a:ext cx="2743200" cy="40810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77639" y="987552"/>
            <a:ext cx="7242048" cy="46817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51960" y="1115568"/>
            <a:ext cx="2377440" cy="25955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20" b="1" i="0" dirty="0">
                <a:solidFill>
                  <a:srgbClr val="911C1C"/>
                </a:solidFill>
                <a:latin typeface="Verdana"/>
              </a:rPr>
              <a:t>О </a:t>
            </a:r>
            <a:r>
              <a:rPr sz="1520" b="1" i="0" dirty="0">
                <a:solidFill>
                  <a:srgbClr val="911C1C"/>
                </a:solidFill>
                <a:latin typeface="Verdana"/>
              </a:rPr>
              <a:t>книге</a:t>
            </a:r>
            <a:endParaRPr sz="15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960" y="1417320"/>
            <a:ext cx="6537960" cy="1115177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r>
              <a:rPr sz="1180" b="0" i="0" dirty="0" smtClean="0">
                <a:solidFill>
                  <a:srgbClr val="402C23"/>
                </a:solidFill>
                <a:latin typeface="Verdana"/>
              </a:rPr>
              <a:t>Книга</a:t>
            </a:r>
            <a:r>
              <a:rPr sz="1180" b="0" i="0" dirty="0" smtClean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медицинской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службе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4-й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ударной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армии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в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годы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Великой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Отечественной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войны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: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эвакуации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раненых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работе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медсанбатов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госпиталей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санитарного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транспорта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врачей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на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передовой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Основой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издания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стали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документы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воспоминания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участников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lang="ru-RU" sz="1180" dirty="0" smtClean="0">
                <a:solidFill>
                  <a:srgbClr val="402C23"/>
                </a:solidFill>
                <a:latin typeface="Verdana"/>
              </a:rPr>
              <a:t>ветеранов </a:t>
            </a:r>
            <a:r>
              <a:rPr lang="ru-RU" sz="1180" dirty="0">
                <a:solidFill>
                  <a:srgbClr val="402C23"/>
                </a:solidFill>
                <a:latin typeface="Verdana"/>
              </a:rPr>
              <a:t>и </a:t>
            </a:r>
            <a:r>
              <a:rPr lang="ru-RU" sz="1180" dirty="0" smtClean="0">
                <a:solidFill>
                  <a:srgbClr val="402C23"/>
                </a:solidFill>
                <a:latin typeface="Verdana"/>
              </a:rPr>
              <a:t>организаторов </a:t>
            </a:r>
            <a:r>
              <a:rPr lang="ru-RU" sz="1180" dirty="0">
                <a:solidFill>
                  <a:srgbClr val="402C23"/>
                </a:solidFill>
                <a:latin typeface="Verdana"/>
              </a:rPr>
              <a:t>военной медицинской </a:t>
            </a:r>
            <a:r>
              <a:rPr lang="ru-RU" sz="1180" dirty="0" smtClean="0">
                <a:solidFill>
                  <a:srgbClr val="402C23"/>
                </a:solidFill>
                <a:latin typeface="Verdana"/>
              </a:rPr>
              <a:t>службы, </a:t>
            </a:r>
            <a:r>
              <a:rPr sz="1180" b="0" i="0" dirty="0" smtClean="0">
                <a:solidFill>
                  <a:srgbClr val="402C23"/>
                </a:solidFill>
                <a:latin typeface="Verdana"/>
              </a:rPr>
              <a:t>поэтому</a:t>
            </a:r>
            <a:r>
              <a:rPr sz="1180" b="0" i="0" dirty="0" smtClean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книга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одновременно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ценна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как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источник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как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памятник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фронтовой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медицинской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службе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1960" y="2770632"/>
            <a:ext cx="3291840" cy="22878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320" b="1" i="0" dirty="0">
                <a:solidFill>
                  <a:srgbClr val="911C1C"/>
                </a:solidFill>
                <a:latin typeface="Verdana"/>
              </a:rPr>
              <a:t>Библиографические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данные</a:t>
            </a:r>
            <a:endParaRPr sz="13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960" y="3026664"/>
            <a:ext cx="6537960" cy="528863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090" b="0" i="1" dirty="0">
                <a:solidFill>
                  <a:srgbClr val="646464"/>
                </a:solidFill>
                <a:latin typeface="Verdana"/>
              </a:rPr>
              <a:t>Фоломьев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Г. Г.,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Зворыкин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И. А.,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Милонов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Б. В.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Во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имя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жизни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героев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: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Медицинская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служба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4-й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ударной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армии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в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годы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Великой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Отечественной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войны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/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под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ред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 А. И.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Бурназяна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 —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Москва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: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Медицина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, 1973. — 176 с.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4528" y="3913632"/>
            <a:ext cx="6565392" cy="13716"/>
          </a:xfrm>
          <a:prstGeom prst="rect">
            <a:avLst/>
          </a:prstGeom>
          <a:solidFill>
            <a:srgbClr val="C4AC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251960" y="4041648"/>
            <a:ext cx="2743200" cy="256480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00" b="1" i="0" dirty="0">
                <a:solidFill>
                  <a:srgbClr val="911C1C"/>
                </a:solidFill>
                <a:latin typeface="Verdana"/>
              </a:rPr>
              <a:t>Об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авторе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/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авторах</a:t>
            </a:r>
            <a:endParaRPr sz="150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1960" y="4334256"/>
            <a:ext cx="6537960" cy="895117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r>
              <a:rPr sz="1130" b="0" i="0" dirty="0">
                <a:solidFill>
                  <a:srgbClr val="402C23"/>
                </a:solidFill>
                <a:latin typeface="Verdana"/>
              </a:rPr>
              <a:t>Авторы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 smtClean="0">
                <a:solidFill>
                  <a:srgbClr val="402C23"/>
                </a:solidFill>
                <a:latin typeface="Verdana"/>
              </a:rPr>
              <a:t>книги</a:t>
            </a:r>
            <a:r>
              <a:rPr lang="ru-RU" sz="1130" b="0" i="0" dirty="0" smtClean="0">
                <a:solidFill>
                  <a:srgbClr val="402C23"/>
                </a:solidFill>
                <a:latin typeface="Verdana"/>
              </a:rPr>
              <a:t>:</a:t>
            </a:r>
            <a:r>
              <a:rPr sz="1130" b="0" i="0" dirty="0" smtClean="0">
                <a:solidFill>
                  <a:srgbClr val="402C23"/>
                </a:solidFill>
                <a:latin typeface="Verdana"/>
              </a:rPr>
              <a:t>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Г. Г.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Фоломьев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 - упоминается как военком санитарного отдела 4-й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ударной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армии.,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Ирадион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 Александрович Зворыкин (1901-1975) -  советский военный хирург, полковник медицинской службы, доктор медицинских наук, участник Гражданской и Великой Отечественной войн,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профессор.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Б. В.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Милонов -</a:t>
            </a:r>
            <a:r>
              <a:rPr sz="1130" b="0" i="0" dirty="0" smtClean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 smtClean="0">
                <a:solidFill>
                  <a:srgbClr val="402C23"/>
                </a:solidFill>
                <a:latin typeface="Verdana"/>
              </a:rPr>
              <a:t>ветеран</a:t>
            </a:r>
            <a:r>
              <a:rPr sz="1130" b="0" i="0" dirty="0" smtClean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 </a:t>
            </a:r>
            <a:r>
              <a:rPr sz="1130" b="0" i="0" dirty="0" smtClean="0">
                <a:solidFill>
                  <a:srgbClr val="402C23"/>
                </a:solidFill>
                <a:latin typeface="Verdana"/>
              </a:rPr>
              <a:t>организатор</a:t>
            </a:r>
            <a:r>
              <a:rPr sz="1130" b="0" i="0" dirty="0" smtClean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военной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медицинской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службы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0" y="6236208"/>
            <a:ext cx="457200" cy="20116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r"/>
            <a:r>
              <a:rPr sz="1100" b="1" i="0" dirty="0">
                <a:solidFill>
                  <a:srgbClr val="762222"/>
                </a:solidFill>
                <a:latin typeface="Verdana"/>
              </a:rPr>
              <a:t>09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vintage_commemorative_background_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256032"/>
            <a:ext cx="11064240" cy="60350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850" b="1" dirty="0">
                <a:solidFill>
                  <a:srgbClr val="762222"/>
                </a:solidFill>
                <a:latin typeface="Verdana"/>
              </a:rPr>
              <a:t>В. В.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Кованов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. «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Солдаты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бессмертия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»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6656" y="987552"/>
            <a:ext cx="3127248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Picture 5" descr="9c369b71-0453-5811-acec-1f50dbb78a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42" y="1188720"/>
            <a:ext cx="2567875" cy="41605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77639" y="987552"/>
            <a:ext cx="7242048" cy="46817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51960" y="1115568"/>
            <a:ext cx="2377440" cy="25955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20" b="1" i="0" dirty="0">
                <a:solidFill>
                  <a:srgbClr val="911C1C"/>
                </a:solidFill>
                <a:latin typeface="Verdana"/>
              </a:rPr>
              <a:t>О </a:t>
            </a:r>
            <a:r>
              <a:rPr sz="1520" b="1" i="0" dirty="0">
                <a:solidFill>
                  <a:srgbClr val="911C1C"/>
                </a:solidFill>
                <a:latin typeface="Verdana"/>
              </a:rPr>
              <a:t>книге</a:t>
            </a:r>
            <a:endParaRPr sz="15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960" y="1417320"/>
            <a:ext cx="6537960" cy="75200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80" b="0" i="0" dirty="0">
                <a:solidFill>
                  <a:srgbClr val="402C23"/>
                </a:solidFill>
                <a:latin typeface="Verdana"/>
              </a:rPr>
              <a:t>Документально-публицистическая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книга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о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подвигах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врачей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санитаров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медицинских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сестёр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организаторов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медицинской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помощи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Автор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раскрывает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войну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как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пространство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тяжёлого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нравственного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выбора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профессиональной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ответственности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беспримерного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мужества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людей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в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белых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халатах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1960" y="2770632"/>
            <a:ext cx="3291840" cy="22878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320" b="1" i="0" dirty="0">
                <a:solidFill>
                  <a:srgbClr val="911C1C"/>
                </a:solidFill>
                <a:latin typeface="Verdana"/>
              </a:rPr>
              <a:t>Библиографические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данные</a:t>
            </a:r>
            <a:endParaRPr sz="13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960" y="3026664"/>
            <a:ext cx="6537960" cy="361125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090" b="0" i="1" dirty="0">
                <a:solidFill>
                  <a:srgbClr val="646464"/>
                </a:solidFill>
                <a:latin typeface="Verdana"/>
              </a:rPr>
              <a:t>Кованов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В. В.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Солдаты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бессмертия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: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медикам-героям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Великой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Отечественной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войны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1941–1945. —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Москва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: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Политиздат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, 1985. — 368 с.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4528" y="3913632"/>
            <a:ext cx="6565392" cy="13716"/>
          </a:xfrm>
          <a:prstGeom prst="rect">
            <a:avLst/>
          </a:prstGeom>
          <a:solidFill>
            <a:srgbClr val="C4AC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251960" y="4041648"/>
            <a:ext cx="2743200" cy="256480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00" b="1" i="0" dirty="0">
                <a:solidFill>
                  <a:srgbClr val="911C1C"/>
                </a:solidFill>
                <a:latin typeface="Verdana"/>
              </a:rPr>
              <a:t>Об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авторе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/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авторах</a:t>
            </a:r>
            <a:endParaRPr sz="150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1960" y="4334256"/>
            <a:ext cx="6537960" cy="721223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30" b="0" i="0" dirty="0">
                <a:solidFill>
                  <a:srgbClr val="402C23"/>
                </a:solidFill>
                <a:latin typeface="Verdana"/>
              </a:rPr>
              <a:t>Владимир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Васильевич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Кованов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(1909–1994) —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выдающийся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советский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хирург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анатом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академик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АМН СССР,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ректор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1-го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Московского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медицинского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института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И. М.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Сеченова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в 1956–1966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годах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В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годы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войны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работал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хирургом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а в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своих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книгах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соединил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опыт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врача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историка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профессии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свидетеля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эпохи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0" y="6236208"/>
            <a:ext cx="457200" cy="20116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r"/>
            <a:r>
              <a:rPr sz="1100" b="1" i="0" dirty="0">
                <a:solidFill>
                  <a:srgbClr val="762222"/>
                </a:solidFill>
                <a:latin typeface="Verdana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vintage_commemorative_background_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320040"/>
            <a:ext cx="11109960" cy="6217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31520" y="475488"/>
            <a:ext cx="10698480" cy="364202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ctr"/>
            <a:r>
              <a:rPr sz="2200" b="1" i="0" dirty="0">
                <a:solidFill>
                  <a:srgbClr val="762222"/>
                </a:solidFill>
                <a:latin typeface="Verdana"/>
              </a:rPr>
              <a:t>Общий</a:t>
            </a:r>
            <a:r>
              <a:rPr sz="2200" b="1" i="0" dirty="0">
                <a:solidFill>
                  <a:srgbClr val="762222"/>
                </a:solidFill>
                <a:latin typeface="Verdana"/>
              </a:rPr>
              <a:t> </a:t>
            </a:r>
            <a:r>
              <a:rPr sz="2200" b="1" i="0" dirty="0">
                <a:solidFill>
                  <a:srgbClr val="762222"/>
                </a:solidFill>
                <a:latin typeface="Verdana"/>
              </a:rPr>
              <a:t>вид</a:t>
            </a:r>
            <a:r>
              <a:rPr sz="2200" b="1" i="0" dirty="0">
                <a:solidFill>
                  <a:srgbClr val="762222"/>
                </a:solidFill>
                <a:latin typeface="Verdana"/>
              </a:rPr>
              <a:t> </a:t>
            </a:r>
            <a:r>
              <a:rPr sz="2200" b="1" i="0" dirty="0">
                <a:solidFill>
                  <a:srgbClr val="762222"/>
                </a:solidFill>
                <a:latin typeface="Verdana"/>
              </a:rPr>
              <a:t>книжной</a:t>
            </a:r>
            <a:r>
              <a:rPr sz="2200" b="1" i="0" dirty="0">
                <a:solidFill>
                  <a:srgbClr val="762222"/>
                </a:solidFill>
                <a:latin typeface="Verdana"/>
              </a:rPr>
              <a:t> </a:t>
            </a:r>
            <a:r>
              <a:rPr sz="2200" b="1" i="0" dirty="0">
                <a:solidFill>
                  <a:srgbClr val="762222"/>
                </a:solidFill>
                <a:latin typeface="Verdana"/>
              </a:rPr>
              <a:t>выставки</a:t>
            </a:r>
            <a:endParaRPr sz="2200" b="1" i="0" dirty="0">
              <a:solidFill>
                <a:srgbClr val="762222"/>
              </a:solidFill>
              <a:latin typeface="Verdan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1143000"/>
            <a:ext cx="10332720" cy="45262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Picture 6" descr="a6f9bd4a-2bcd-50b4-8232-f3b5c84fc73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303" y="1312164"/>
            <a:ext cx="3188970" cy="4251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6255" y="1403926"/>
            <a:ext cx="5569527" cy="3257302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ctr"/>
            <a:r>
              <a:rPr sz="2000" b="1" i="0" dirty="0">
                <a:solidFill>
                  <a:srgbClr val="402C23"/>
                </a:solidFill>
                <a:latin typeface="Verdana"/>
              </a:rPr>
              <a:t>На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выставке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представлены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книги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по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истории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военной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медицины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мемуары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врачей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памятные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издания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о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медицинском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подвиге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в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годы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 Великой Отечественной </a:t>
            </a:r>
            <a:r>
              <a:rPr sz="2000" b="1" i="0" dirty="0">
                <a:solidFill>
                  <a:srgbClr val="402C23"/>
                </a:solidFill>
                <a:latin typeface="Verdana"/>
              </a:rPr>
              <a:t>войны</a:t>
            </a:r>
            <a:r>
              <a:rPr sz="2000" b="1" i="0" dirty="0" smtClean="0">
                <a:solidFill>
                  <a:srgbClr val="402C23"/>
                </a:solidFill>
                <a:latin typeface="Verdana"/>
              </a:rPr>
              <a:t>.</a:t>
            </a:r>
            <a:endParaRPr lang="ru-RU" sz="2000" b="1" i="0" dirty="0" smtClean="0">
              <a:solidFill>
                <a:srgbClr val="402C23"/>
              </a:solidFill>
              <a:latin typeface="Verdana"/>
            </a:endParaRPr>
          </a:p>
          <a:p>
            <a:pPr algn="ctr"/>
            <a:endParaRPr lang="ru-RU" sz="2000" b="1" dirty="0">
              <a:solidFill>
                <a:srgbClr val="402C23"/>
              </a:solidFill>
              <a:latin typeface="Verdana"/>
            </a:endParaRPr>
          </a:p>
          <a:p>
            <a:pPr algn="ctr"/>
            <a:r>
              <a:rPr lang="ru-RU" b="1" i="0" dirty="0" smtClean="0">
                <a:solidFill>
                  <a:srgbClr val="402C23"/>
                </a:solidFill>
                <a:latin typeface="Verdana"/>
              </a:rPr>
              <a:t>Приглашаем Вас ознакомиться с выставкой, которая проходит в Читальном зале Библиотеки АГМА</a:t>
            </a:r>
          </a:p>
          <a:p>
            <a:pPr algn="ctr"/>
            <a:r>
              <a:rPr lang="ru-RU" b="1" dirty="0" smtClean="0">
                <a:solidFill>
                  <a:srgbClr val="402C23"/>
                </a:solidFill>
                <a:latin typeface="Verdana"/>
              </a:rPr>
              <a:t>Адрес: ул. Горького, 101</a:t>
            </a:r>
          </a:p>
          <a:p>
            <a:pPr algn="ctr"/>
            <a:r>
              <a:rPr lang="ru-RU" b="1" i="0" dirty="0" smtClean="0">
                <a:solidFill>
                  <a:srgbClr val="402C23"/>
                </a:solidFill>
                <a:latin typeface="Verdana"/>
              </a:rPr>
              <a:t>Учебный корпус № 3 </a:t>
            </a:r>
            <a:endParaRPr b="1" i="0" dirty="0">
              <a:solidFill>
                <a:srgbClr val="402C23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6476" y="4902006"/>
            <a:ext cx="5233051" cy="394980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ctr"/>
            <a:r>
              <a:rPr sz="2400" b="1" i="0" dirty="0">
                <a:solidFill>
                  <a:srgbClr val="762222"/>
                </a:solidFill>
                <a:latin typeface="Verdana"/>
              </a:rPr>
              <a:t>Спасибо</a:t>
            </a:r>
            <a:r>
              <a:rPr sz="2400" b="1" i="0" dirty="0">
                <a:solidFill>
                  <a:srgbClr val="762222"/>
                </a:solidFill>
                <a:latin typeface="Verdana"/>
              </a:rPr>
              <a:t> </a:t>
            </a:r>
            <a:r>
              <a:rPr sz="2400" b="1" i="0" dirty="0">
                <a:solidFill>
                  <a:srgbClr val="762222"/>
                </a:solidFill>
                <a:latin typeface="Verdana"/>
              </a:rPr>
              <a:t>за</a:t>
            </a:r>
            <a:r>
              <a:rPr sz="2400" b="1" i="0" dirty="0">
                <a:solidFill>
                  <a:srgbClr val="762222"/>
                </a:solidFill>
                <a:latin typeface="Verdana"/>
              </a:rPr>
              <a:t> </a:t>
            </a:r>
            <a:r>
              <a:rPr sz="2400" b="1" i="0" dirty="0">
                <a:solidFill>
                  <a:srgbClr val="762222"/>
                </a:solidFill>
                <a:latin typeface="Verdana"/>
              </a:rPr>
              <a:t>внимание</a:t>
            </a:r>
            <a:endParaRPr sz="2400" b="1" i="0" dirty="0">
              <a:solidFill>
                <a:srgbClr val="762222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vintage_commemorative_background_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256032"/>
            <a:ext cx="11064240" cy="60350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850" b="1" dirty="0">
                <a:solidFill>
                  <a:srgbClr val="762222"/>
                </a:solidFill>
                <a:latin typeface="Verdana"/>
              </a:rPr>
              <a:t>И. Л.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Друян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. «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Клятву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сдержали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»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6656" y="987552"/>
            <a:ext cx="3127248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Picture 5" descr="9fef2246-71b8-5930-a9a1-99e7052153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10" y="1188720"/>
            <a:ext cx="2631738" cy="41605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77639" y="987552"/>
            <a:ext cx="7242048" cy="46817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51960" y="1115568"/>
            <a:ext cx="2377440" cy="25955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20" b="1" i="0" dirty="0">
                <a:solidFill>
                  <a:srgbClr val="911C1C"/>
                </a:solidFill>
                <a:latin typeface="Verdana"/>
              </a:rPr>
              <a:t>О </a:t>
            </a:r>
            <a:r>
              <a:rPr sz="1520" b="1" i="0" dirty="0">
                <a:solidFill>
                  <a:srgbClr val="911C1C"/>
                </a:solidFill>
                <a:latin typeface="Verdana"/>
              </a:rPr>
              <a:t>книге</a:t>
            </a:r>
            <a:endParaRPr sz="15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960" y="1417320"/>
            <a:ext cx="6537960" cy="933589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80" b="0" i="0" dirty="0">
                <a:solidFill>
                  <a:srgbClr val="402C23"/>
                </a:solidFill>
                <a:latin typeface="Verdana"/>
              </a:rPr>
              <a:t>Документально-мемуарная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книга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о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фронтовых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медиках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верности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врачебному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долгу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нравственной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стойкости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в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годы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Великой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Отечественной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войны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Автор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показывает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как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врачебная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клятва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реализовывалась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в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реальных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условиях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фронта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подполья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партизанской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борьбы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а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подвиг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медиков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становился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частью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общей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борьбы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за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Победу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1960" y="2770632"/>
            <a:ext cx="3291840" cy="22878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320" b="1" i="0" dirty="0">
                <a:solidFill>
                  <a:srgbClr val="911C1C"/>
                </a:solidFill>
                <a:latin typeface="Verdana"/>
              </a:rPr>
              <a:t>Библиографические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данные</a:t>
            </a:r>
            <a:endParaRPr sz="13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960" y="3026664"/>
            <a:ext cx="6537960" cy="361125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090" b="0" i="1" dirty="0">
                <a:solidFill>
                  <a:srgbClr val="646464"/>
                </a:solidFill>
                <a:latin typeface="Verdana"/>
              </a:rPr>
              <a:t>Друян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И. Л.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Клятву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сдержали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/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лит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обработка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А. А.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Костюченко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 —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Минск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: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Беларусь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, 1975. — 244 с. (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данные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уточнены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по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доступным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описаниям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издания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4528" y="3913632"/>
            <a:ext cx="6565392" cy="13716"/>
          </a:xfrm>
          <a:prstGeom prst="rect">
            <a:avLst/>
          </a:prstGeom>
          <a:solidFill>
            <a:srgbClr val="C4AC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251960" y="4041648"/>
            <a:ext cx="2743200" cy="256480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00" b="1" i="0" dirty="0">
                <a:solidFill>
                  <a:srgbClr val="911C1C"/>
                </a:solidFill>
                <a:latin typeface="Verdana"/>
              </a:rPr>
              <a:t>Об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авторе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/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авторах</a:t>
            </a:r>
            <a:endParaRPr sz="150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1960" y="4334256"/>
            <a:ext cx="6537960" cy="895117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30" b="0" i="0" dirty="0">
                <a:solidFill>
                  <a:srgbClr val="402C23"/>
                </a:solidFill>
                <a:latin typeface="Verdana"/>
              </a:rPr>
              <a:t>Ибрагим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Леонидович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Друян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(1916–1988) —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врач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участник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Великой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Отечественной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войны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начальник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медицинской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службы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Минского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партизанского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соединения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После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войны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возглавлял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госпиталь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инвалидов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Великой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Отечественной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войны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в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Гомеле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был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заслуженным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врачом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БССР.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Его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книги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основаны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на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личном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опыте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военного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врача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памяти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о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фронтовых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партизанских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медиках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0" y="6236208"/>
            <a:ext cx="457200" cy="20116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r"/>
            <a:r>
              <a:rPr sz="1100" b="1" i="0" dirty="0">
                <a:solidFill>
                  <a:srgbClr val="762222"/>
                </a:solidFill>
                <a:latin typeface="Verdana"/>
              </a:rPr>
              <a:t>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vintage_commemorative_background_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256032"/>
            <a:ext cx="11064240" cy="60350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50" b="1" dirty="0" smtClean="0">
                <a:solidFill>
                  <a:srgbClr val="762222"/>
                </a:solidFill>
                <a:latin typeface="Verdana"/>
              </a:rPr>
              <a:t>Е. И. Смирнов. </a:t>
            </a:r>
            <a:r>
              <a:rPr sz="1850" b="1" dirty="0" smtClean="0">
                <a:solidFill>
                  <a:srgbClr val="762222"/>
                </a:solidFill>
                <a:latin typeface="Verdana"/>
              </a:rPr>
              <a:t>«</a:t>
            </a:r>
            <a:r>
              <a:rPr lang="ru-RU" sz="1850" b="1" dirty="0">
                <a:solidFill>
                  <a:srgbClr val="762222"/>
                </a:solidFill>
                <a:latin typeface="Verdana"/>
              </a:rPr>
              <a:t>Война и военная медицина. 1939 - 1945 </a:t>
            </a:r>
            <a:r>
              <a:rPr sz="1850" b="1" dirty="0" smtClean="0">
                <a:solidFill>
                  <a:srgbClr val="762222"/>
                </a:solidFill>
                <a:latin typeface="Verdana"/>
              </a:rPr>
              <a:t>»</a:t>
            </a:r>
            <a:endParaRPr sz="1850" b="1" dirty="0">
              <a:solidFill>
                <a:srgbClr val="762222"/>
              </a:solidFill>
              <a:latin typeface="Verdan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6656" y="987552"/>
            <a:ext cx="3127248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Picture 5" descr="bb7b91b1-fb08-50a6-b150-ea4f7c7698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550741"/>
            <a:ext cx="2743200" cy="343647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77639" y="987552"/>
            <a:ext cx="7242048" cy="46817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51960" y="1115568"/>
            <a:ext cx="2377440" cy="25955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20" b="1" i="0" dirty="0">
                <a:solidFill>
                  <a:srgbClr val="911C1C"/>
                </a:solidFill>
                <a:latin typeface="Verdana"/>
              </a:rPr>
              <a:t>О </a:t>
            </a:r>
            <a:r>
              <a:rPr sz="1520" b="1" i="0" dirty="0">
                <a:solidFill>
                  <a:srgbClr val="911C1C"/>
                </a:solidFill>
                <a:latin typeface="Verdana"/>
              </a:rPr>
              <a:t>книге</a:t>
            </a:r>
            <a:endParaRPr sz="15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960" y="1417320"/>
            <a:ext cx="6537960" cy="933589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80" b="0" i="0" dirty="0">
                <a:solidFill>
                  <a:srgbClr val="402C23"/>
                </a:solidFill>
                <a:latin typeface="Verdana"/>
              </a:rPr>
              <a:t>Издание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посвящено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истории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военной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: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организации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медицинской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помощи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на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фронте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работе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госпиталей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эвакуации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раненых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развитию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хирургии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санитарной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службы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противоэпидемических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мероприятий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 В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контексте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выставки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книга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подчеркивает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что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победа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зависела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не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только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от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оружия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но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от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огромной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системы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спасения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жизней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1960" y="2770632"/>
            <a:ext cx="3291840" cy="22878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320" b="1" i="0" dirty="0">
                <a:solidFill>
                  <a:srgbClr val="911C1C"/>
                </a:solidFill>
                <a:latin typeface="Verdana"/>
              </a:rPr>
              <a:t>Библиографические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данные</a:t>
            </a:r>
            <a:endParaRPr sz="13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960" y="3026664"/>
            <a:ext cx="6537960" cy="361125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r>
              <a:rPr lang="ru-RU" sz="1090" i="1" dirty="0" smtClean="0">
                <a:solidFill>
                  <a:srgbClr val="646464"/>
                </a:solidFill>
                <a:latin typeface="Verdana"/>
              </a:rPr>
              <a:t>Смирнов Е. И. Война </a:t>
            </a:r>
            <a:r>
              <a:rPr lang="ru-RU" sz="1090" i="1" dirty="0">
                <a:solidFill>
                  <a:srgbClr val="646464"/>
                </a:solidFill>
                <a:latin typeface="Verdana"/>
              </a:rPr>
              <a:t>и военная </a:t>
            </a:r>
            <a:r>
              <a:rPr lang="ru-RU" sz="1090" i="1" dirty="0" smtClean="0">
                <a:solidFill>
                  <a:srgbClr val="646464"/>
                </a:solidFill>
                <a:latin typeface="Verdana"/>
              </a:rPr>
              <a:t>медицина. 1939 </a:t>
            </a:r>
            <a:r>
              <a:rPr lang="ru-RU" sz="1090" i="1" dirty="0">
                <a:solidFill>
                  <a:srgbClr val="646464"/>
                </a:solidFill>
                <a:latin typeface="Verdana"/>
              </a:rPr>
              <a:t>- 1945 / Е. И. Смирнов. - Москва : Медицина, </a:t>
            </a:r>
            <a:r>
              <a:rPr lang="ru-RU" sz="1090" i="1" dirty="0" smtClean="0">
                <a:solidFill>
                  <a:srgbClr val="646464"/>
                </a:solidFill>
                <a:latin typeface="Verdana"/>
              </a:rPr>
              <a:t>1979. </a:t>
            </a:r>
            <a:r>
              <a:rPr lang="ru-RU" sz="1090" i="1" dirty="0">
                <a:solidFill>
                  <a:srgbClr val="646464"/>
                </a:solidFill>
                <a:latin typeface="Verdana"/>
              </a:rPr>
              <a:t>- </a:t>
            </a:r>
            <a:r>
              <a:rPr lang="ru-RU" sz="1090" i="1" dirty="0" smtClean="0">
                <a:solidFill>
                  <a:srgbClr val="646464"/>
                </a:solidFill>
                <a:latin typeface="Verdana"/>
              </a:rPr>
              <a:t>524 </a:t>
            </a:r>
            <a:r>
              <a:rPr lang="ru-RU" sz="1090" i="1" dirty="0">
                <a:solidFill>
                  <a:srgbClr val="646464"/>
                </a:solidFill>
                <a:latin typeface="Verdana"/>
              </a:rPr>
              <a:t>с</a:t>
            </a:r>
            <a:r>
              <a:rPr lang="ru-RU" sz="1090" i="1" dirty="0" smtClean="0">
                <a:solidFill>
                  <a:srgbClr val="646464"/>
                </a:solidFill>
                <a:latin typeface="Verdana"/>
              </a:rPr>
              <a:t>.</a:t>
            </a:r>
            <a:endParaRPr sz="1090" b="0" i="1" dirty="0">
              <a:solidFill>
                <a:srgbClr val="646464"/>
              </a:solidFill>
              <a:latin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4528" y="3913632"/>
            <a:ext cx="6565392" cy="13716"/>
          </a:xfrm>
          <a:prstGeom prst="rect">
            <a:avLst/>
          </a:prstGeom>
          <a:solidFill>
            <a:srgbClr val="C4AC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251960" y="4041648"/>
            <a:ext cx="2743200" cy="256480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00" b="1" i="0" dirty="0">
                <a:solidFill>
                  <a:srgbClr val="911C1C"/>
                </a:solidFill>
                <a:latin typeface="Verdana"/>
              </a:rPr>
              <a:t>Об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авторе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/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авторах</a:t>
            </a:r>
            <a:endParaRPr sz="150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1960" y="4334256"/>
            <a:ext cx="6537960" cy="721223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r>
              <a:rPr lang="ru-RU" sz="1130" dirty="0">
                <a:solidFill>
                  <a:srgbClr val="402C23"/>
                </a:solidFill>
                <a:latin typeface="Verdana"/>
              </a:rPr>
              <a:t>Ефим Иванович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Смирнов (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1904 –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1989) -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выдающийся советский учёный, крупнейший деятель здравоохранения, начальник 15-го управления Генерального штаба Вооружённых Сил СССР, доктор медицинских наук, профессор, академик АМН СССР, генерал-полковник медицинской службы.</a:t>
            </a:r>
            <a:endParaRPr sz="1130" b="0" i="0" dirty="0">
              <a:solidFill>
                <a:srgbClr val="402C23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2800" y="6236208"/>
            <a:ext cx="457200" cy="20116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r"/>
            <a:r>
              <a:rPr sz="1100" b="1" i="0" dirty="0">
                <a:solidFill>
                  <a:srgbClr val="762222"/>
                </a:solidFill>
                <a:latin typeface="Verdana"/>
              </a:rPr>
              <a:t>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vintage_commemorative_background_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256032"/>
            <a:ext cx="11064240" cy="60350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850" b="1" dirty="0">
                <a:solidFill>
                  <a:srgbClr val="762222"/>
                </a:solidFill>
                <a:latin typeface="Verdana"/>
              </a:rPr>
              <a:t>Н. И.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Георгиевский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. «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Сердечная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тема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»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6656" y="987552"/>
            <a:ext cx="3127248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Picture 5" descr="80135ba9-f2d3-566d-a62f-ede1904b93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361164"/>
            <a:ext cx="2743200" cy="381563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77639" y="987552"/>
            <a:ext cx="7242048" cy="46817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51960" y="1115568"/>
            <a:ext cx="2377440" cy="25955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20" b="1" i="0" dirty="0">
                <a:solidFill>
                  <a:srgbClr val="911C1C"/>
                </a:solidFill>
                <a:latin typeface="Verdana"/>
              </a:rPr>
              <a:t>О </a:t>
            </a:r>
            <a:r>
              <a:rPr sz="1520" b="1" i="0" dirty="0">
                <a:solidFill>
                  <a:srgbClr val="911C1C"/>
                </a:solidFill>
                <a:latin typeface="Verdana"/>
              </a:rPr>
              <a:t>книге</a:t>
            </a:r>
            <a:endParaRPr sz="15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960" y="1417320"/>
            <a:ext cx="6537960" cy="75200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80" b="0" i="0" dirty="0">
                <a:solidFill>
                  <a:srgbClr val="402C23"/>
                </a:solidFill>
                <a:latin typeface="Verdana"/>
              </a:rPr>
              <a:t>Книга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посвящена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истории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вуза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в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судьбах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его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людей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раскрывает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тему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медицинского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служения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через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биографии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воспоминания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очерки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Для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выставки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она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важна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как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региональное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издание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связывающее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историю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медицинского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образования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личные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судьбы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врачей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гуманистическую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традицию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профессии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1960" y="2770632"/>
            <a:ext cx="3291840" cy="22878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320" b="1" i="0" dirty="0">
                <a:solidFill>
                  <a:srgbClr val="911C1C"/>
                </a:solidFill>
                <a:latin typeface="Verdana"/>
              </a:rPr>
              <a:t>Библиографические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данные</a:t>
            </a:r>
            <a:endParaRPr sz="13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960" y="3026664"/>
            <a:ext cx="6537960" cy="361125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090" b="0" i="1" dirty="0">
                <a:solidFill>
                  <a:srgbClr val="646464"/>
                </a:solidFill>
                <a:latin typeface="Verdana"/>
              </a:rPr>
              <a:t>Георгиевский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Н. И.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Сердечная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тема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: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история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вуза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в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судьбах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его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людей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 —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Благовещенск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: РИО, 2002. — 175–176 с. (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по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доступным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библиографическим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описаниям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4528" y="3913632"/>
            <a:ext cx="6565392" cy="13716"/>
          </a:xfrm>
          <a:prstGeom prst="rect">
            <a:avLst/>
          </a:prstGeom>
          <a:solidFill>
            <a:srgbClr val="C4AC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251960" y="4041648"/>
            <a:ext cx="2743200" cy="256480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00" b="1" i="0" dirty="0">
                <a:solidFill>
                  <a:srgbClr val="911C1C"/>
                </a:solidFill>
                <a:latin typeface="Verdana"/>
              </a:rPr>
              <a:t>Об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авторе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/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авторах</a:t>
            </a:r>
            <a:endParaRPr sz="150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1960" y="4334256"/>
            <a:ext cx="6537960" cy="895117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30" b="0" i="0" dirty="0">
                <a:solidFill>
                  <a:srgbClr val="402C23"/>
                </a:solidFill>
                <a:latin typeface="Verdana"/>
              </a:rPr>
              <a:t>Николай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Иннокентьевич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Георгиевский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(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род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1940) —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врач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педагог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организатор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здравоохранения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выпускник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Благовещенского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медицинского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института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Кандидат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медицинских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наук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доцент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работал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главным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терапевтом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области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проректором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заведующим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кафедрой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поликлинической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терапии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АГМА.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Его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книга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отражает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память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о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людях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Амурской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медицинской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школы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0" y="6236208"/>
            <a:ext cx="457200" cy="20116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r"/>
            <a:r>
              <a:rPr sz="1100" b="1" i="0" dirty="0">
                <a:solidFill>
                  <a:srgbClr val="762222"/>
                </a:solidFill>
                <a:latin typeface="Verdana"/>
              </a:rPr>
              <a:t>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vintage_commemorative_background_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256032"/>
            <a:ext cx="11064240" cy="60350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850" b="1" dirty="0" smtClean="0">
                <a:solidFill>
                  <a:srgbClr val="762222"/>
                </a:solidFill>
                <a:latin typeface="Verdana"/>
              </a:rPr>
              <a:t>Н. И. Воронин. </a:t>
            </a:r>
            <a:r>
              <a:rPr sz="1850" b="1" dirty="0" smtClean="0">
                <a:solidFill>
                  <a:srgbClr val="762222"/>
                </a:solidFill>
                <a:latin typeface="Verdana"/>
              </a:rPr>
              <a:t>«</a:t>
            </a:r>
            <a:r>
              <a:rPr sz="1850" b="1" dirty="0" smtClean="0">
                <a:solidFill>
                  <a:srgbClr val="762222"/>
                </a:solidFill>
                <a:latin typeface="Verdana"/>
              </a:rPr>
              <a:t>Низкий</a:t>
            </a:r>
            <a:r>
              <a:rPr sz="1850" b="1" dirty="0" smtClean="0">
                <a:solidFill>
                  <a:srgbClr val="762222"/>
                </a:solidFill>
                <a:latin typeface="Verdana"/>
              </a:rPr>
              <a:t>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Вам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поклон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…»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6656" y="987552"/>
            <a:ext cx="3127248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Picture 5" descr="f6b305d2-67b0-53bd-aece-751b6f5974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436742"/>
            <a:ext cx="2743200" cy="36644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22776" y="989445"/>
            <a:ext cx="7242048" cy="46817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51960" y="1115568"/>
            <a:ext cx="2377440" cy="25955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20" b="1" i="0" dirty="0">
                <a:solidFill>
                  <a:srgbClr val="911C1C"/>
                </a:solidFill>
                <a:latin typeface="Verdana"/>
              </a:rPr>
              <a:t>О </a:t>
            </a:r>
            <a:r>
              <a:rPr sz="1520" b="1" i="0" dirty="0">
                <a:solidFill>
                  <a:srgbClr val="911C1C"/>
                </a:solidFill>
                <a:latin typeface="Verdana"/>
              </a:rPr>
              <a:t>книге</a:t>
            </a:r>
            <a:endParaRPr sz="15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960" y="1417320"/>
            <a:ext cx="6537960" cy="933589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r>
              <a:rPr sz="1180" b="0" i="0" dirty="0">
                <a:solidFill>
                  <a:srgbClr val="402C23"/>
                </a:solidFill>
                <a:latin typeface="Verdana"/>
              </a:rPr>
              <a:t>Памятное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благодарственное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издание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lang="ru-RU" sz="1180" dirty="0">
                <a:solidFill>
                  <a:srgbClr val="402C23"/>
                </a:solidFill>
                <a:latin typeface="Verdana"/>
              </a:rPr>
              <a:t>посвящено врачам и развитию хирургической помощи </a:t>
            </a:r>
            <a:r>
              <a:rPr lang="ru-RU" sz="1180" b="0" i="0" dirty="0" smtClean="0">
                <a:solidFill>
                  <a:srgbClr val="402C23"/>
                </a:solidFill>
                <a:latin typeface="Verdana"/>
              </a:rPr>
              <a:t>Амурской области</a:t>
            </a:r>
            <a:r>
              <a:rPr sz="1180" b="0" i="0" dirty="0" smtClean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чья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работа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стала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подвигом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Книга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воспринимается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как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знак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общественной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благодарности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поколению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врачей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медицинских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работников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переживших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войну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сохранивших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верность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профессиональному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долгу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1960" y="2770632"/>
            <a:ext cx="3291840" cy="22878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320" b="1" i="0" dirty="0">
                <a:solidFill>
                  <a:srgbClr val="911C1C"/>
                </a:solidFill>
                <a:latin typeface="Verdana"/>
              </a:rPr>
              <a:t>Библиографические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данные</a:t>
            </a:r>
            <a:endParaRPr sz="13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960" y="3026664"/>
            <a:ext cx="6537960" cy="193386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r>
              <a:rPr lang="ru-RU" sz="1090" i="1" dirty="0">
                <a:solidFill>
                  <a:srgbClr val="646464"/>
                </a:solidFill>
                <a:latin typeface="Verdana"/>
              </a:rPr>
              <a:t>Воронин Н.И. Низкий вам поклон</a:t>
            </a:r>
            <a:r>
              <a:rPr lang="ru-RU" sz="1090" i="1" dirty="0" smtClean="0">
                <a:solidFill>
                  <a:srgbClr val="646464"/>
                </a:solidFill>
                <a:latin typeface="Verdana"/>
              </a:rPr>
              <a:t>.. - Благовещенск</a:t>
            </a:r>
            <a:r>
              <a:rPr lang="ru-RU" sz="1090" i="1" dirty="0">
                <a:solidFill>
                  <a:srgbClr val="646464"/>
                </a:solidFill>
                <a:latin typeface="Verdana"/>
              </a:rPr>
              <a:t>, </a:t>
            </a:r>
            <a:r>
              <a:rPr lang="ru-RU" sz="1090" i="1" dirty="0" smtClean="0">
                <a:solidFill>
                  <a:srgbClr val="646464"/>
                </a:solidFill>
                <a:latin typeface="Verdana"/>
              </a:rPr>
              <a:t>1994. </a:t>
            </a:r>
            <a:r>
              <a:rPr lang="ru-RU" sz="1090" i="1" dirty="0">
                <a:solidFill>
                  <a:srgbClr val="646464"/>
                </a:solidFill>
                <a:latin typeface="Verdana"/>
              </a:rPr>
              <a:t>- 160 с</a:t>
            </a:r>
            <a:r>
              <a:rPr sz="1090" b="0" i="1" dirty="0" smtClean="0">
                <a:solidFill>
                  <a:srgbClr val="646464"/>
                </a:solidFill>
                <a:latin typeface="Verdana"/>
              </a:rPr>
              <a:t>.</a:t>
            </a:r>
            <a:endParaRPr sz="1090" b="0" i="1" dirty="0">
              <a:solidFill>
                <a:srgbClr val="646464"/>
              </a:solidFill>
              <a:latin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4528" y="3913632"/>
            <a:ext cx="6565392" cy="13716"/>
          </a:xfrm>
          <a:prstGeom prst="rect">
            <a:avLst/>
          </a:prstGeom>
          <a:solidFill>
            <a:srgbClr val="C4AC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251960" y="4041648"/>
            <a:ext cx="2743200" cy="256480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00" b="1" i="0" dirty="0">
                <a:solidFill>
                  <a:srgbClr val="911C1C"/>
                </a:solidFill>
                <a:latin typeface="Verdana"/>
              </a:rPr>
              <a:t>Об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авторе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/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авторах</a:t>
            </a:r>
            <a:endParaRPr sz="150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1960" y="4334256"/>
            <a:ext cx="6537960" cy="106901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r>
              <a:rPr lang="ru-RU" sz="1130" dirty="0">
                <a:solidFill>
                  <a:srgbClr val="402C23"/>
                </a:solidFill>
                <a:latin typeface="Verdana"/>
              </a:rPr>
              <a:t>Николай Ильич Воронин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(1935-2010) –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травматолог-ортопед, доктор медицинских наук, профессор Амурской государственной медицинской академии. Николай Воронин родился 22 июля 1935 г. в с. Красный Яр Михайловского района Амурской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области. Звания: «Ветеран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труда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»,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«Заслуженный врач России»,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награжден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орденом Петра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Великого. Мемориальная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доска в его честь установлена на здании Амурской областной клинической больницы (ул. Воронкова, 26).</a:t>
            </a:r>
            <a:endParaRPr sz="1130" b="0" i="0" dirty="0">
              <a:solidFill>
                <a:srgbClr val="402C23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2800" y="6236208"/>
            <a:ext cx="457200" cy="20116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r"/>
            <a:r>
              <a:rPr sz="1100" b="1" i="0" dirty="0">
                <a:solidFill>
                  <a:srgbClr val="762222"/>
                </a:solidFill>
                <a:latin typeface="Verdana"/>
              </a:rPr>
              <a:t>04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vintage_commemorative_background_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256032"/>
            <a:ext cx="11064240" cy="60350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680" b="1" dirty="0">
                <a:solidFill>
                  <a:srgbClr val="762222"/>
                </a:solidFill>
                <a:latin typeface="Verdana"/>
              </a:rPr>
              <a:t>Н. Н.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Мосолов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, Н. Д.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Ющук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, К. А.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Пашков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. «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Медики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на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опалённых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дорогах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войны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»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6656" y="987552"/>
            <a:ext cx="3127248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Picture 5" descr="ea10cb6d-9b89-587f-b0e1-aa71450e5e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217274"/>
            <a:ext cx="2743200" cy="410341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77639" y="987552"/>
            <a:ext cx="7242048" cy="46817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51960" y="1115568"/>
            <a:ext cx="2377440" cy="25955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20" b="1" i="0" dirty="0">
                <a:solidFill>
                  <a:srgbClr val="911C1C"/>
                </a:solidFill>
                <a:latin typeface="Verdana"/>
              </a:rPr>
              <a:t>О </a:t>
            </a:r>
            <a:r>
              <a:rPr sz="1520" b="1" i="0" dirty="0">
                <a:solidFill>
                  <a:srgbClr val="911C1C"/>
                </a:solidFill>
                <a:latin typeface="Verdana"/>
              </a:rPr>
              <a:t>книге</a:t>
            </a:r>
            <a:endParaRPr sz="15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960" y="1417320"/>
            <a:ext cx="6537960" cy="75200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80" b="0" i="0" dirty="0">
                <a:solidFill>
                  <a:srgbClr val="402C23"/>
                </a:solidFill>
                <a:latin typeface="Verdana"/>
              </a:rPr>
              <a:t>Иллюстрированное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издание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о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фронтовых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буднях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медицинских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работников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в 1941–1945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годах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: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полевая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хирургия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помощь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раненым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санитарные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поезда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госпитальная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сеть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подвиг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студентов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преподавателей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медицинских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вузов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Книга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соединяет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документальность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историческую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память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просветительскую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задачу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1960" y="2770632"/>
            <a:ext cx="3291840" cy="22878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320" b="1" i="0" dirty="0">
                <a:solidFill>
                  <a:srgbClr val="911C1C"/>
                </a:solidFill>
                <a:latin typeface="Verdana"/>
              </a:rPr>
              <a:t>Библиографические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данные</a:t>
            </a:r>
            <a:endParaRPr sz="13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960" y="3026664"/>
            <a:ext cx="6537960" cy="528863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r>
              <a:rPr lang="ru-RU" sz="1090" i="1" dirty="0">
                <a:solidFill>
                  <a:srgbClr val="646464"/>
                </a:solidFill>
                <a:latin typeface="Verdana"/>
              </a:rPr>
              <a:t>Мосолов Н. Н., </a:t>
            </a:r>
            <a:r>
              <a:rPr lang="ru-RU" sz="1090" i="1" dirty="0">
                <a:solidFill>
                  <a:srgbClr val="646464"/>
                </a:solidFill>
                <a:latin typeface="Verdana"/>
              </a:rPr>
              <a:t>Ющук</a:t>
            </a:r>
            <a:r>
              <a:rPr lang="ru-RU" sz="1090" i="1" dirty="0">
                <a:solidFill>
                  <a:srgbClr val="646464"/>
                </a:solidFill>
                <a:latin typeface="Verdana"/>
              </a:rPr>
              <a:t> Н. Д., Пашков К. А. Медики </a:t>
            </a:r>
            <a:r>
              <a:rPr lang="ru-RU" sz="1090" i="1" dirty="0" smtClean="0">
                <a:solidFill>
                  <a:srgbClr val="646464"/>
                </a:solidFill>
                <a:latin typeface="Verdana"/>
              </a:rPr>
              <a:t>на опаленных </a:t>
            </a:r>
            <a:r>
              <a:rPr lang="ru-RU" sz="1090" i="1" dirty="0">
                <a:solidFill>
                  <a:srgbClr val="646464"/>
                </a:solidFill>
                <a:latin typeface="Verdana"/>
              </a:rPr>
              <a:t>дорогах войны (к 60-летию Победы в Великой Отечественной войне 1941-1945 гг.). М.: Вече, </a:t>
            </a:r>
            <a:r>
              <a:rPr lang="ru-RU" sz="1090" i="1" dirty="0" smtClean="0">
                <a:solidFill>
                  <a:srgbClr val="646464"/>
                </a:solidFill>
                <a:latin typeface="Verdana"/>
              </a:rPr>
              <a:t>2005. – 152 с.,</a:t>
            </a:r>
            <a:r>
              <a:rPr sz="1090" b="0" i="1" dirty="0" smtClean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на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обложке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также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указан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МГМСУ.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4528" y="3913632"/>
            <a:ext cx="6565392" cy="13716"/>
          </a:xfrm>
          <a:prstGeom prst="rect">
            <a:avLst/>
          </a:prstGeom>
          <a:solidFill>
            <a:srgbClr val="C4AC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251960" y="4041648"/>
            <a:ext cx="2743200" cy="256480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00" b="1" i="0" dirty="0">
                <a:solidFill>
                  <a:srgbClr val="911C1C"/>
                </a:solidFill>
                <a:latin typeface="Verdana"/>
              </a:rPr>
              <a:t>Об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авторе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/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авторах</a:t>
            </a:r>
            <a:endParaRPr sz="150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1960" y="4334256"/>
            <a:ext cx="6537960" cy="106901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30" b="0" i="0" dirty="0">
                <a:solidFill>
                  <a:srgbClr val="402C23"/>
                </a:solidFill>
                <a:latin typeface="Verdana"/>
              </a:rPr>
              <a:t>Николай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Дмитриевич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Ющук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(1940–2023) —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выдающийся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врач-инфекционист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академик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РАН,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многолетний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ректор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президент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Московского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государственного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медико-стоматологического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университета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Константин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Анатольевич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Пашков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(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род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1976) —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российский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историк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доктор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медицинских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наук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профессор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30" b="0" i="0" dirty="0" smtClean="0">
                <a:solidFill>
                  <a:srgbClr val="402C23"/>
                </a:solidFill>
                <a:latin typeface="Verdana"/>
              </a:rPr>
              <a:t>Н.Н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30" b="0" i="0" dirty="0" smtClean="0">
                <a:solidFill>
                  <a:srgbClr val="402C23"/>
                </a:solidFill>
                <a:latin typeface="Verdana"/>
              </a:rPr>
              <a:t>Мосолов</a:t>
            </a:r>
            <a:r>
              <a:rPr sz="1130" b="0" i="0" dirty="0" smtClean="0">
                <a:solidFill>
                  <a:srgbClr val="402C23"/>
                </a:solidFill>
                <a:latin typeface="Verdana"/>
              </a:rPr>
              <a:t> </a:t>
            </a:r>
            <a:r>
              <a:rPr lang="ru-RU" sz="1130" b="0" i="0" dirty="0" smtClean="0">
                <a:solidFill>
                  <a:srgbClr val="402C23"/>
                </a:solidFill>
                <a:latin typeface="Verdana"/>
              </a:rPr>
              <a:t> (1924- ) - профессор, председатель Совета ветеранов войны, труда и вооруженных сил с 1971 г.</a:t>
            </a:r>
            <a:endParaRPr sz="1130" b="0" i="0" dirty="0">
              <a:solidFill>
                <a:srgbClr val="402C23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2800" y="6236208"/>
            <a:ext cx="457200" cy="20116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r"/>
            <a:r>
              <a:rPr sz="1100" b="1" i="0" dirty="0">
                <a:solidFill>
                  <a:srgbClr val="762222"/>
                </a:solidFill>
                <a:latin typeface="Verdana"/>
              </a:rPr>
              <a:t>05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vintage_commemorative_background_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256032"/>
            <a:ext cx="11064240" cy="60350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850" b="1" dirty="0">
                <a:solidFill>
                  <a:srgbClr val="762222"/>
                </a:solidFill>
                <a:latin typeface="Verdana"/>
              </a:rPr>
              <a:t>М. К.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Кузьмин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. «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Медики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 —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Герои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Советского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Союза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»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6656" y="987552"/>
            <a:ext cx="3127248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Picture 5" descr="ac3fca65-6a84-5fcd-abff-c3cb5bc22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29" y="1188720"/>
            <a:ext cx="2665900" cy="41605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77639" y="987552"/>
            <a:ext cx="7242048" cy="46817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51960" y="1115568"/>
            <a:ext cx="2377440" cy="25955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20" b="1" i="0" dirty="0">
                <a:solidFill>
                  <a:srgbClr val="911C1C"/>
                </a:solidFill>
                <a:latin typeface="Verdana"/>
              </a:rPr>
              <a:t>О </a:t>
            </a:r>
            <a:r>
              <a:rPr sz="1520" b="1" i="0" dirty="0">
                <a:solidFill>
                  <a:srgbClr val="911C1C"/>
                </a:solidFill>
                <a:latin typeface="Verdana"/>
              </a:rPr>
              <a:t>книге</a:t>
            </a:r>
            <a:endParaRPr sz="15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960" y="1417320"/>
            <a:ext cx="6537960" cy="75200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80" b="0" i="0" dirty="0">
                <a:solidFill>
                  <a:srgbClr val="402C23"/>
                </a:solidFill>
                <a:latin typeface="Verdana"/>
              </a:rPr>
              <a:t>Сборник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документальных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очерков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о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медицинских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работниках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удостоенных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звания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Героя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Советского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Союза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Через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биографии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фронтовых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врачей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фельдшеров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санитаров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книга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показывает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мужество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самоотверженность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огромную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цену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спасённой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жизни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1960" y="2770632"/>
            <a:ext cx="3291840" cy="22878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320" b="1" i="0" dirty="0">
                <a:solidFill>
                  <a:srgbClr val="911C1C"/>
                </a:solidFill>
                <a:latin typeface="Verdana"/>
              </a:rPr>
              <a:t>Библиографические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данные</a:t>
            </a:r>
            <a:endParaRPr sz="13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960" y="3026664"/>
            <a:ext cx="6537960" cy="361125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090" b="0" i="1" dirty="0">
                <a:solidFill>
                  <a:srgbClr val="646464"/>
                </a:solidFill>
                <a:latin typeface="Verdana"/>
              </a:rPr>
              <a:t>Кузьмин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М. К.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Медики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—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Герои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Советского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Союза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 — 2-е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изд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.,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испр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 и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доп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 —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Москва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: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Медицина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, 1970. — 233 с.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4528" y="3913632"/>
            <a:ext cx="6565392" cy="13716"/>
          </a:xfrm>
          <a:prstGeom prst="rect">
            <a:avLst/>
          </a:prstGeom>
          <a:solidFill>
            <a:srgbClr val="C4AC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251960" y="4041648"/>
            <a:ext cx="2743200" cy="256480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00" b="1" i="0" dirty="0">
                <a:solidFill>
                  <a:srgbClr val="911C1C"/>
                </a:solidFill>
                <a:latin typeface="Verdana"/>
              </a:rPr>
              <a:t>Об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авторе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/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авторах</a:t>
            </a:r>
            <a:endParaRPr sz="150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1960" y="4334256"/>
            <a:ext cx="6537960" cy="895117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30" b="0" i="0" dirty="0">
                <a:solidFill>
                  <a:srgbClr val="402C23"/>
                </a:solidFill>
                <a:latin typeface="Verdana"/>
              </a:rPr>
              <a:t>Михаил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Кузьмич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Кузьмин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(1920–2010) —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советский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учёный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историк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доктор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медицинских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наук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профессор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участник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Советско-финской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Великой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Отечественной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войн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После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тяжёлого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ранения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продолжил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путь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в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медицине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посвятил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многие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исследования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героизму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медицинских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работников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на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войне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Был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одним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из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ведущих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историков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отечественной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0" y="6236208"/>
            <a:ext cx="457200" cy="20116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r"/>
            <a:r>
              <a:rPr sz="1100" b="1" i="0" dirty="0">
                <a:solidFill>
                  <a:srgbClr val="762222"/>
                </a:solidFill>
                <a:latin typeface="Verdana"/>
              </a:rPr>
              <a:t>06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vintage_commemorative_background_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256032"/>
            <a:ext cx="11064240" cy="60350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680" b="1" dirty="0">
                <a:solidFill>
                  <a:srgbClr val="762222"/>
                </a:solidFill>
                <a:latin typeface="Verdana"/>
              </a:rPr>
              <a:t>Н. А.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Вишневский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. «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Советские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медики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 в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дни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Великой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Отечественной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войны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 1941–1945 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гг</a:t>
            </a:r>
            <a:r>
              <a:rPr sz="1680" b="1" dirty="0">
                <a:solidFill>
                  <a:srgbClr val="762222"/>
                </a:solidFill>
                <a:latin typeface="Verdana"/>
              </a:rPr>
              <a:t>.»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6656" y="987552"/>
            <a:ext cx="3127248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Picture 5" descr="986c24a6-c039-5ee3-b962-25e677940f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201469"/>
            <a:ext cx="2743200" cy="41350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99916" y="987552"/>
            <a:ext cx="7242048" cy="46817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51960" y="1115568"/>
            <a:ext cx="2377440" cy="25955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20" b="1" i="0" dirty="0">
                <a:solidFill>
                  <a:srgbClr val="911C1C"/>
                </a:solidFill>
                <a:latin typeface="Verdana"/>
              </a:rPr>
              <a:t>О </a:t>
            </a:r>
            <a:r>
              <a:rPr sz="1520" b="1" i="0" dirty="0">
                <a:solidFill>
                  <a:srgbClr val="911C1C"/>
                </a:solidFill>
                <a:latin typeface="Verdana"/>
              </a:rPr>
              <a:t>книге</a:t>
            </a:r>
            <a:endParaRPr sz="15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960" y="1417320"/>
            <a:ext cx="6537960" cy="75200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80" b="0" i="0" dirty="0">
                <a:solidFill>
                  <a:srgbClr val="402C23"/>
                </a:solidFill>
                <a:latin typeface="Verdana"/>
              </a:rPr>
              <a:t>Популярно-историческое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издание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о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вкладе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советских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медиков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в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Победу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: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спасении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раненых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борьбе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с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эпидемиями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работе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фронта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тыла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развитии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хирургии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санитарной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организации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в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условиях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войны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Книга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помогает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увидеть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масштаб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профессионального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подвига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медицинской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службы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1960" y="2770632"/>
            <a:ext cx="3291840" cy="22878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320" b="1" i="0" dirty="0">
                <a:solidFill>
                  <a:srgbClr val="911C1C"/>
                </a:solidFill>
                <a:latin typeface="Verdana"/>
              </a:rPr>
              <a:t>Библиографические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данные</a:t>
            </a:r>
            <a:endParaRPr sz="13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960" y="3026664"/>
            <a:ext cx="6537960" cy="528863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090" b="0" i="1" dirty="0">
                <a:solidFill>
                  <a:srgbClr val="646464"/>
                </a:solidFill>
                <a:latin typeface="Verdana"/>
              </a:rPr>
              <a:t>Вишневский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Н. А.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Советские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медики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в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дни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Великой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Отечественной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войны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1941–1945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гг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 —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Ленинград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: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Общество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«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Знание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» РСФСР,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Ленинградская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организация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, 1990. — 32 с. (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по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доступным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библиографическим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описаниям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4528" y="3913632"/>
            <a:ext cx="6565392" cy="13716"/>
          </a:xfrm>
          <a:prstGeom prst="rect">
            <a:avLst/>
          </a:prstGeom>
          <a:solidFill>
            <a:srgbClr val="C4AC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251960" y="4041648"/>
            <a:ext cx="2743200" cy="256480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00" b="1" i="0" dirty="0">
                <a:solidFill>
                  <a:srgbClr val="911C1C"/>
                </a:solidFill>
                <a:latin typeface="Verdana"/>
              </a:rPr>
              <a:t>Об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авторе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/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авторах</a:t>
            </a:r>
            <a:endParaRPr sz="150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1960" y="4334256"/>
            <a:ext cx="6537960" cy="1242904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r>
              <a:rPr lang="ru-RU" sz="1130" dirty="0">
                <a:solidFill>
                  <a:srgbClr val="402C23"/>
                </a:solidFill>
                <a:latin typeface="Verdana"/>
              </a:rPr>
              <a:t>Николай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Арсеньевич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Вишневский (1920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– 1997) – полковник медицинской службы,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военный врач. Окончил Высшие академические курсы при Военно-Медицинской академии  г. Ленинграда, служил в Военно-Медицинском музее Минобороны.</a:t>
            </a:r>
          </a:p>
          <a:p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Занимал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должности начальника 1 научно-исследовательского отдела, затем более десяти лет был начальником Архива военно-медицинских документов ВММ Министерства </a:t>
            </a:r>
            <a:r>
              <a:rPr lang="ru-RU" sz="1130" dirty="0" smtClean="0">
                <a:solidFill>
                  <a:srgbClr val="402C23"/>
                </a:solidFill>
                <a:latin typeface="Verdana"/>
              </a:rPr>
              <a:t>Обороны. Руководил </a:t>
            </a:r>
            <a:r>
              <a:rPr lang="ru-RU" sz="1130" dirty="0">
                <a:solidFill>
                  <a:srgbClr val="402C23"/>
                </a:solidFill>
                <a:latin typeface="Verdana"/>
              </a:rPr>
              <a:t>медицинской службой  Ленинградского  военного округа.</a:t>
            </a:r>
            <a:endParaRPr sz="1130" b="0" i="0" dirty="0">
              <a:solidFill>
                <a:srgbClr val="402C23"/>
              </a:solidFill>
              <a:latin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2800" y="6236208"/>
            <a:ext cx="457200" cy="20116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r"/>
            <a:r>
              <a:rPr sz="1100" b="1" i="0" dirty="0">
                <a:solidFill>
                  <a:srgbClr val="762222"/>
                </a:solidFill>
                <a:latin typeface="Verdana"/>
              </a:rPr>
              <a:t>07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wide_vintage_commemorative_background_po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256032"/>
            <a:ext cx="11064240" cy="60350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1850" b="1" dirty="0">
                <a:solidFill>
                  <a:srgbClr val="762222"/>
                </a:solidFill>
                <a:latin typeface="Verdana"/>
              </a:rPr>
              <a:t>П. Ф.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Гладких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. «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Здравоохранение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блокадного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 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Ленинграда</a:t>
            </a:r>
            <a:r>
              <a:rPr sz="1850" b="1" dirty="0">
                <a:solidFill>
                  <a:srgbClr val="762222"/>
                </a:solidFill>
                <a:latin typeface="Verdana"/>
              </a:rPr>
              <a:t>»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6656" y="987552"/>
            <a:ext cx="3127248" cy="45720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Picture 5" descr="16ec5acd-d6b5-53fe-a634-007ba855ef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1" y="1489934"/>
            <a:ext cx="2861787" cy="35672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77639" y="987552"/>
            <a:ext cx="7242048" cy="468172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C4AC9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51960" y="1115568"/>
            <a:ext cx="2377440" cy="25955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20" b="1" i="0" dirty="0">
                <a:solidFill>
                  <a:srgbClr val="911C1C"/>
                </a:solidFill>
                <a:latin typeface="Verdana"/>
              </a:rPr>
              <a:t>О </a:t>
            </a:r>
            <a:r>
              <a:rPr sz="1520" b="1" i="0" dirty="0">
                <a:solidFill>
                  <a:srgbClr val="911C1C"/>
                </a:solidFill>
                <a:latin typeface="Verdana"/>
              </a:rPr>
              <a:t>книге</a:t>
            </a:r>
            <a:endParaRPr sz="15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1960" y="1417320"/>
            <a:ext cx="6537960" cy="75200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80" b="0" i="0" dirty="0">
                <a:solidFill>
                  <a:srgbClr val="402C23"/>
                </a:solidFill>
                <a:latin typeface="Verdana"/>
              </a:rPr>
              <a:t>Историческое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исследование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о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работе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ленинградского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здравоохранения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в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условиях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блокады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: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больницы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санитарно-эпидемическая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служба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эвакогоспитали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борьба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с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инфекциями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голодом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последствиями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бомбардировок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Книга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показывает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как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медицина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стала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частью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обороны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города</a:t>
            </a:r>
            <a:r>
              <a:rPr sz="118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1960" y="2770632"/>
            <a:ext cx="3291840" cy="228781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320" b="1" i="0" dirty="0">
                <a:solidFill>
                  <a:srgbClr val="911C1C"/>
                </a:solidFill>
                <a:latin typeface="Verdana"/>
              </a:rPr>
              <a:t>Библиографические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320" b="1" i="0" dirty="0">
                <a:solidFill>
                  <a:srgbClr val="911C1C"/>
                </a:solidFill>
                <a:latin typeface="Verdana"/>
              </a:rPr>
              <a:t>данные</a:t>
            </a:r>
            <a:endParaRPr sz="132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960" y="3026664"/>
            <a:ext cx="6537960" cy="528863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090" b="0" i="1" dirty="0">
                <a:solidFill>
                  <a:srgbClr val="646464"/>
                </a:solidFill>
                <a:latin typeface="Verdana"/>
              </a:rPr>
              <a:t>Гладких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П. Ф.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Здравоохранение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блокадного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Ленинграда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: 1941–1944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гг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 — 2-е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изд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.,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перераб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 и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доп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. —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Ленинград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: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Медицина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,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Ленинградское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 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отделение</a:t>
            </a:r>
            <a:r>
              <a:rPr sz="1090" b="0" i="1" dirty="0">
                <a:solidFill>
                  <a:srgbClr val="646464"/>
                </a:solidFill>
                <a:latin typeface="Verdana"/>
              </a:rPr>
              <a:t>, 1985. — 268–271 с.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4528" y="3913632"/>
            <a:ext cx="6565392" cy="13716"/>
          </a:xfrm>
          <a:prstGeom prst="rect">
            <a:avLst/>
          </a:prstGeom>
          <a:solidFill>
            <a:srgbClr val="C4AC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4251960" y="4041648"/>
            <a:ext cx="2743200" cy="256480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500" b="1" i="0" dirty="0">
                <a:solidFill>
                  <a:srgbClr val="911C1C"/>
                </a:solidFill>
                <a:latin typeface="Verdana"/>
              </a:rPr>
              <a:t>Об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авторе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 / </a:t>
            </a:r>
            <a:r>
              <a:rPr sz="1500" b="1" i="0" dirty="0">
                <a:solidFill>
                  <a:srgbClr val="911C1C"/>
                </a:solidFill>
                <a:latin typeface="Verdana"/>
              </a:rPr>
              <a:t>авторах</a:t>
            </a:r>
            <a:endParaRPr sz="1500" b="1" i="0" dirty="0">
              <a:solidFill>
                <a:srgbClr val="911C1C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1960" y="4334256"/>
            <a:ext cx="6537960" cy="895117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l"/>
            <a:r>
              <a:rPr sz="1130" b="0" i="0" dirty="0">
                <a:solidFill>
                  <a:srgbClr val="402C23"/>
                </a:solidFill>
                <a:latin typeface="Verdana"/>
              </a:rPr>
              <a:t>Павел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Фёдорович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Гладких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(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род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1935) —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историк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военной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доктор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медицинских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наук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профессор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автор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работ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по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истории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здравоохранения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военной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медицины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в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годы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Великой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Отечественной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войны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Его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исследования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отличает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сочетание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архивной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основы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,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документальной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точности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и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глубокого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внимания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к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человеческим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 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судьбам</a:t>
            </a:r>
            <a:r>
              <a:rPr sz="1130" b="0" i="0" dirty="0">
                <a:solidFill>
                  <a:srgbClr val="402C23"/>
                </a:solidFill>
                <a:latin typeface="Verdan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72800" y="6236208"/>
            <a:ext cx="457200" cy="201168"/>
          </a:xfrm>
          <a:prstGeom prst="rect">
            <a:avLst/>
          </a:prstGeom>
          <a:noFill/>
        </p:spPr>
        <p:txBody>
          <a:bodyPr wrap="square" lIns="12700" tIns="12700" rIns="12700" bIns="12700">
            <a:spAutoFit/>
          </a:bodyPr>
          <a:lstStyle/>
          <a:p>
            <a:pPr algn="r"/>
            <a:r>
              <a:rPr sz="1100" b="1" i="0" dirty="0">
                <a:solidFill>
                  <a:srgbClr val="762222"/>
                </a:solidFill>
                <a:latin typeface="Verdana"/>
              </a:rPr>
              <a:t>08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1631</Words>
  <Application>Microsoft Office PowerPoint</Application>
  <PresentationFormat>Широкоэкранный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>generated using python-pptx</dc:description>
  <cp:lastModifiedBy>comp6</cp:lastModifiedBy>
  <cp:revision>38</cp:revision>
  <dcterms:created xsi:type="dcterms:W3CDTF">2013-01-27T09:14:16Z</dcterms:created>
  <dcterms:modified xsi:type="dcterms:W3CDTF">2026-05-07T04:28:33Z</dcterms:modified>
  <cp:category/>
</cp:coreProperties>
</file>