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8" r:id="rId3"/>
    <p:sldId id="269" r:id="rId4"/>
    <p:sldId id="270" r:id="rId5"/>
    <p:sldId id="273" r:id="rId6"/>
    <p:sldId id="274" r:id="rId7"/>
    <p:sldId id="275" r:id="rId8"/>
    <p:sldId id="272" r:id="rId9"/>
    <p:sldId id="271" r:id="rId10"/>
    <p:sldId id="276" r:id="rId11"/>
    <p:sldId id="278" r:id="rId12"/>
    <p:sldId id="286" r:id="rId13"/>
    <p:sldId id="279" r:id="rId14"/>
    <p:sldId id="284" r:id="rId15"/>
    <p:sldId id="282" r:id="rId16"/>
    <p:sldId id="285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112" d="100"/>
          <a:sy n="112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7521" cy="569834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6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0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96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6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4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7521" cy="569834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-635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200"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81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191" y="6352877"/>
            <a:ext cx="2500012" cy="39854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45345" cy="365125"/>
          </a:xfrm>
        </p:spPr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67597" y="6356350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86788" y="6356350"/>
            <a:ext cx="2743200" cy="365125"/>
          </a:xfrm>
        </p:spPr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5" cy="1690688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0"/>
            <a:ext cx="530355" cy="16906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67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89" y="0"/>
            <a:ext cx="6858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23979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45345" cy="365125"/>
          </a:xfrm>
        </p:spPr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67597" y="6356350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86788" y="6356350"/>
            <a:ext cx="2743200" cy="365125"/>
          </a:xfrm>
        </p:spPr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5" cy="1690688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0"/>
            <a:ext cx="530355" cy="16906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3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191" y="6352877"/>
            <a:ext cx="2500012" cy="39854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9000"/>
                </a:schemeClr>
              </a:gs>
              <a:gs pos="100000">
                <a:schemeClr val="bg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45345" cy="365125"/>
          </a:xfrm>
        </p:spPr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67597" y="6356350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86788" y="6356350"/>
            <a:ext cx="2743200" cy="365125"/>
          </a:xfrm>
        </p:spPr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5" cy="1690688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0"/>
            <a:ext cx="530355" cy="16906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5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47521" cy="5698347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100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1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5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5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1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1569-3448-422C-8B41-F33E0331BA6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8B1F-D99C-4C11-A764-EAD45E43F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0" r:id="rId5"/>
    <p:sldLayoutId id="2147483655" r:id="rId6"/>
    <p:sldLayoutId id="2147483661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oszdravnadzor.gov.ru/services/npr_ais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0DE2C0-0335-DD79-D7C8-EE2AA3ADD265}"/>
              </a:ext>
            </a:extLst>
          </p:cNvPr>
          <p:cNvSpPr txBox="1"/>
          <p:nvPr/>
        </p:nvSpPr>
        <p:spPr>
          <a:xfrm>
            <a:off x="4565599" y="565000"/>
            <a:ext cx="69891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«Я </a:t>
            </a:r>
            <a:r>
              <a:rPr lang="ru-RU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торжественно клянусь… </a:t>
            </a:r>
            <a:r>
              <a:rPr lang="ru-RU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постоянно совершенствовать свое профессиональное </a:t>
            </a:r>
            <a:r>
              <a:rPr lang="ru-RU" sz="32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мастерство</a:t>
            </a:r>
            <a:r>
              <a:rPr lang="ru-RU" sz="3200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Клятва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врача России,</a:t>
            </a:r>
          </a:p>
          <a:p>
            <a:pPr algn="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статья 71, 323-ФЗ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основах охраны здоровья граждан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РФ»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AABA5F-FEA2-FA8A-F338-E1AC6162DD07}"/>
              </a:ext>
            </a:extLst>
          </p:cNvPr>
          <p:cNvSpPr txBox="1"/>
          <p:nvPr/>
        </p:nvSpPr>
        <p:spPr>
          <a:xfrm>
            <a:off x="499663" y="3069612"/>
            <a:ext cx="8131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72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7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—</a:t>
            </a:r>
            <a:r>
              <a:rPr lang="en-US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sz="7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цифровой консультант, который всегда 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рядом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09E2BA4-4A81-5101-390C-E956BA6E6143}"/>
              </a:ext>
            </a:extLst>
          </p:cNvPr>
          <p:cNvSpPr txBox="1"/>
          <p:nvPr/>
        </p:nvSpPr>
        <p:spPr>
          <a:xfrm>
            <a:off x="14521543" y="10406742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www.mbasegeotar.ru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55250" y="5931934"/>
            <a:ext cx="3405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www.mbasegeotar.ru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9" t="31168" r="19143" b="37012"/>
          <a:stretch/>
        </p:blipFill>
        <p:spPr>
          <a:xfrm>
            <a:off x="9063009" y="3611709"/>
            <a:ext cx="2190157" cy="218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8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1"/>
          <p:cNvSpPr txBox="1">
            <a:spLocks/>
          </p:cNvSpPr>
          <p:nvPr/>
        </p:nvSpPr>
        <p:spPr>
          <a:xfrm>
            <a:off x="2087921" y="202550"/>
            <a:ext cx="6203130" cy="1428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B050"/>
                </a:solidFill>
                <a:latin typeface="+mn-lt"/>
              </a:rPr>
              <a:t>ПРАВО</a:t>
            </a:r>
            <a:br>
              <a:rPr lang="ru-RU" sz="4000" b="1" dirty="0" smtClean="0">
                <a:solidFill>
                  <a:srgbClr val="00B050"/>
                </a:solidFill>
                <a:latin typeface="+mn-lt"/>
              </a:rPr>
            </a:b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Ваша безопасность в 1 клик</a:t>
            </a:r>
            <a:endParaRPr lang="ru-RU" sz="3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1" name="Объект 2"/>
          <p:cNvSpPr txBox="1">
            <a:spLocks/>
          </p:cNvSpPr>
          <p:nvPr/>
        </p:nvSpPr>
        <p:spPr>
          <a:xfrm>
            <a:off x="780269" y="2153950"/>
            <a:ext cx="5499952" cy="21017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FF0000"/>
                </a:solidFill>
              </a:rPr>
              <a:t> 5</a:t>
            </a:r>
            <a:r>
              <a:rPr lang="ru-RU" sz="1600" dirty="0" smtClean="0">
                <a:solidFill>
                  <a:srgbClr val="FF0000"/>
                </a:solidFill>
              </a:rPr>
              <a:t>   </a:t>
            </a:r>
            <a:r>
              <a:rPr lang="ru-RU" sz="2400" dirty="0" smtClean="0"/>
              <a:t>разделов</a:t>
            </a:r>
            <a:r>
              <a:rPr lang="ru-RU" sz="1800" dirty="0" smtClean="0"/>
              <a:t> </a:t>
            </a:r>
            <a:endParaRPr lang="ru-RU" sz="1600" dirty="0" smtClean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00B050"/>
                </a:solidFill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45</a:t>
            </a:r>
            <a:r>
              <a:rPr lang="ru-RU" sz="1600" dirty="0" smtClean="0"/>
              <a:t>   </a:t>
            </a:r>
            <a:r>
              <a:rPr lang="ru-RU" sz="2400" dirty="0" smtClean="0"/>
              <a:t>статей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4400" b="1" dirty="0" smtClean="0">
                <a:solidFill>
                  <a:srgbClr val="00B050"/>
                </a:solidFill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560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  </a:t>
            </a:r>
            <a:r>
              <a:rPr lang="ru-RU" sz="2400" dirty="0" smtClean="0"/>
              <a:t>нормативно-правовых актов</a:t>
            </a:r>
          </a:p>
        </p:txBody>
      </p:sp>
      <p:sp>
        <p:nvSpPr>
          <p:cNvPr id="72" name="Пятиугольник 71"/>
          <p:cNvSpPr/>
          <p:nvPr/>
        </p:nvSpPr>
        <p:spPr>
          <a:xfrm rot="16200000">
            <a:off x="9376015" y="4000212"/>
            <a:ext cx="788663" cy="4843306"/>
          </a:xfrm>
          <a:prstGeom prst="homePlate">
            <a:avLst>
              <a:gd name="adj" fmla="val 59085"/>
            </a:avLst>
          </a:prstGeom>
          <a:gradFill flip="none" rotWithShape="1">
            <a:gsLst>
              <a:gs pos="0">
                <a:schemeClr val="accent6"/>
              </a:gs>
              <a:gs pos="100000">
                <a:schemeClr val="bg1"/>
              </a:gs>
            </a:gsLst>
            <a:lin ang="10800000" scaled="1"/>
            <a:tileRect/>
          </a:gradFill>
          <a:ln w="381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73" name="Прямоугольник 72"/>
          <p:cNvSpPr/>
          <p:nvPr/>
        </p:nvSpPr>
        <p:spPr>
          <a:xfrm>
            <a:off x="7348694" y="6222501"/>
            <a:ext cx="4843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Ежедневный мониторинг </a:t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нормативно-правовых актов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3" name="Группа 102"/>
          <p:cNvGrpSpPr/>
          <p:nvPr/>
        </p:nvGrpSpPr>
        <p:grpSpPr>
          <a:xfrm>
            <a:off x="8577688" y="1897471"/>
            <a:ext cx="1341924" cy="1133287"/>
            <a:chOff x="8906735" y="2304343"/>
            <a:chExt cx="1341924" cy="1221250"/>
          </a:xfrm>
        </p:grpSpPr>
        <p:sp>
          <p:nvSpPr>
            <p:cNvPr id="83" name="Шестиугольник 82"/>
            <p:cNvSpPr/>
            <p:nvPr/>
          </p:nvSpPr>
          <p:spPr>
            <a:xfrm>
              <a:off x="8906735" y="2304343"/>
              <a:ext cx="1315165" cy="1221250"/>
            </a:xfrm>
            <a:prstGeom prst="hexagon">
              <a:avLst/>
            </a:prstGeom>
            <a:solidFill>
              <a:schemeClr val="bg1"/>
            </a:solidFill>
            <a:ln w="38100" cmpd="dbl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8976858" y="2697921"/>
              <a:ext cx="1271801" cy="315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chemeClr val="accent3">
                      <a:lumMod val="50000"/>
                    </a:schemeClr>
                  </a:solidFill>
                </a:rPr>
                <a:t>ОПРЕДЕЛЕНИЕ </a:t>
              </a: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9892853" y="2918158"/>
            <a:ext cx="1271825" cy="1187035"/>
            <a:chOff x="9004491" y="4672878"/>
            <a:chExt cx="1315165" cy="1221250"/>
          </a:xfrm>
        </p:grpSpPr>
        <p:sp>
          <p:nvSpPr>
            <p:cNvPr id="81" name="Шестиугольник 80"/>
            <p:cNvSpPr/>
            <p:nvPr/>
          </p:nvSpPr>
          <p:spPr>
            <a:xfrm>
              <a:off x="9004491" y="4672878"/>
              <a:ext cx="1315165" cy="1221250"/>
            </a:xfrm>
            <a:prstGeom prst="hexagon">
              <a:avLst/>
            </a:prstGeom>
            <a:solidFill>
              <a:schemeClr val="bg1"/>
            </a:solidFill>
            <a:ln w="38100" cmpd="dbl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9136006" y="5023772"/>
              <a:ext cx="1052134" cy="506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schemeClr val="accent3">
                      <a:lumMod val="50000"/>
                    </a:schemeClr>
                  </a:solidFill>
                </a:rPr>
                <a:t>ТИПОВОЕ РЕШЕНИЕ</a:t>
              </a:r>
              <a:endParaRPr lang="ru-RU" sz="13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8538691" y="4845187"/>
            <a:ext cx="1347547" cy="1160262"/>
            <a:chOff x="7656944" y="5424643"/>
            <a:chExt cx="1347547" cy="1221250"/>
          </a:xfrm>
        </p:grpSpPr>
        <p:sp>
          <p:nvSpPr>
            <p:cNvPr id="84" name="Шестиугольник 83"/>
            <p:cNvSpPr/>
            <p:nvPr/>
          </p:nvSpPr>
          <p:spPr>
            <a:xfrm>
              <a:off x="7689326" y="5424643"/>
              <a:ext cx="1315165" cy="1221250"/>
            </a:xfrm>
            <a:prstGeom prst="hexagon">
              <a:avLst/>
            </a:prstGeom>
            <a:solidFill>
              <a:schemeClr val="bg1"/>
            </a:solidFill>
            <a:ln w="38100" cmpd="dbl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656944" y="5804435"/>
              <a:ext cx="1347547" cy="485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ДОКАЗАТЕЛЬНЫЕ ИСТОЧНИКИ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8538691" y="3179294"/>
            <a:ext cx="1365018" cy="1579705"/>
            <a:chOff x="7689327" y="3742834"/>
            <a:chExt cx="1365018" cy="1579705"/>
          </a:xfrm>
        </p:grpSpPr>
        <p:sp>
          <p:nvSpPr>
            <p:cNvPr id="80" name="Шестиугольник 79"/>
            <p:cNvSpPr/>
            <p:nvPr/>
          </p:nvSpPr>
          <p:spPr>
            <a:xfrm>
              <a:off x="7689327" y="3921113"/>
              <a:ext cx="1315165" cy="1221250"/>
            </a:xfrm>
            <a:prstGeom prst="hexagon">
              <a:avLst/>
            </a:prstGeom>
            <a:solidFill>
              <a:srgbClr val="0070C0"/>
            </a:solidFill>
            <a:ln w="38100" cmpd="dbl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7748391" y="4264579"/>
              <a:ext cx="11970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ПРОЦЕСС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Равнобедренный треугольник 90"/>
            <p:cNvSpPr/>
            <p:nvPr/>
          </p:nvSpPr>
          <p:spPr>
            <a:xfrm>
              <a:off x="8245933" y="3742834"/>
              <a:ext cx="201951" cy="107708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Равнобедренный треугольник 91"/>
            <p:cNvSpPr/>
            <p:nvPr/>
          </p:nvSpPr>
          <p:spPr>
            <a:xfrm rot="3802832">
              <a:off x="8875884" y="4114143"/>
              <a:ext cx="201951" cy="107708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Равнобедренный треугольник 92"/>
            <p:cNvSpPr/>
            <p:nvPr/>
          </p:nvSpPr>
          <p:spPr>
            <a:xfrm rot="7016265">
              <a:off x="8899515" y="4802752"/>
              <a:ext cx="201951" cy="107708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4" name="Равнобедренный треугольник 93"/>
            <p:cNvSpPr/>
            <p:nvPr/>
          </p:nvSpPr>
          <p:spPr>
            <a:xfrm rot="10800000">
              <a:off x="8245934" y="5214831"/>
              <a:ext cx="201951" cy="107708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9892853" y="4356051"/>
            <a:ext cx="1341584" cy="1226164"/>
            <a:chOff x="10559578" y="2831309"/>
            <a:chExt cx="1315165" cy="1221250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10678112" y="3115837"/>
              <a:ext cx="1052134" cy="2758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ru-RU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5319" y="3349190"/>
              <a:ext cx="973158" cy="35086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2" name="Шестиугольник 81"/>
            <p:cNvSpPr/>
            <p:nvPr/>
          </p:nvSpPr>
          <p:spPr>
            <a:xfrm>
              <a:off x="10559578" y="2831309"/>
              <a:ext cx="1315165" cy="1221250"/>
            </a:xfrm>
            <a:prstGeom prst="hexagon">
              <a:avLst/>
            </a:prstGeom>
            <a:noFill/>
            <a:ln w="38100" cmpd="dbl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1" y="202550"/>
            <a:ext cx="1509153" cy="1774533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7840717" y="839355"/>
            <a:ext cx="419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ru-RU" sz="2800" b="1" dirty="0" smtClean="0">
                <a:solidFill>
                  <a:srgbClr val="0070C0"/>
                </a:solidFill>
              </a:rPr>
              <a:t>СТРУКТУРА СТАТЬИ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867312" y="4356051"/>
            <a:ext cx="627024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ru-RU" sz="2800" b="1" dirty="0">
                <a:solidFill>
                  <a:srgbClr val="00B050"/>
                </a:solidFill>
                <a:cs typeface="Arial"/>
                <a:sym typeface="Arial"/>
              </a:rPr>
              <a:t>Разделы:</a:t>
            </a:r>
          </a:p>
          <a:p>
            <a:pPr marL="571500" indent="-571500">
              <a:lnSpc>
                <a:spcPct val="11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виды </a:t>
            </a:r>
            <a:r>
              <a:rPr lang="ru-RU" dirty="0" smtClean="0"/>
              <a:t>медпомощи и медосмотры</a:t>
            </a:r>
            <a:endParaRPr lang="ru-RU" dirty="0"/>
          </a:p>
          <a:p>
            <a:pPr marL="571500" indent="-571500">
              <a:lnSpc>
                <a:spcPct val="11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медэкспертизы </a:t>
            </a:r>
            <a:r>
              <a:rPr lang="ru-RU" dirty="0"/>
              <a:t>и освидетельствования</a:t>
            </a:r>
          </a:p>
          <a:p>
            <a:pPr marL="571500" indent="-571500">
              <a:lnSpc>
                <a:spcPct val="11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контрольно-надзорные мероприятия</a:t>
            </a:r>
          </a:p>
          <a:p>
            <a:pPr marL="571500" indent="-571500">
              <a:lnSpc>
                <a:spcPct val="11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управление </a:t>
            </a:r>
            <a:r>
              <a:rPr lang="ru-RU" dirty="0" err="1" smtClean="0"/>
              <a:t>медорганизацией</a:t>
            </a:r>
            <a:endParaRPr lang="ru-RU" dirty="0"/>
          </a:p>
          <a:p>
            <a:pPr marL="571500" indent="-571500">
              <a:lnSpc>
                <a:spcPct val="110000"/>
              </a:lnSpc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ru-RU" dirty="0"/>
              <a:t>права и обязанности участников оказания медпомощи</a:t>
            </a:r>
          </a:p>
        </p:txBody>
      </p:sp>
    </p:spTree>
    <p:extLst>
      <p:ext uri="{BB962C8B-B14F-4D97-AF65-F5344CB8AC3E}">
        <p14:creationId xmlns:p14="http://schemas.microsoft.com/office/powerpoint/2010/main" val="133984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1140964"/>
            <a:ext cx="112381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ПОЛИКЛИНИКА.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Пациент: ФИО, 60 лет (пенсионер), диагноз </a:t>
            </a:r>
            <a:r>
              <a:rPr lang="en-US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B18.2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Хронический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вирусный гепатит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С,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умеренный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фиброз, генотип </a:t>
            </a:r>
            <a:r>
              <a:rPr lang="en-US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1b</a:t>
            </a:r>
            <a:endParaRPr lang="ru-RU" sz="1600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Лечение: в соответствии с клиническими рекомендациями назначен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комбинированный препарат для прямого противовирусного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Глекапревир + </a:t>
            </a:r>
            <a:r>
              <a:rPr lang="ru-RU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Пибрентасвир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(уровень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убедительности рекомендаций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А, уровень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достоверности доказательств –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2)</a:t>
            </a:r>
          </a:p>
          <a:p>
            <a:endParaRPr lang="ru-RU" sz="1600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Стоимость 2-х упаковок препарата на курс лечения составляет 434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тыс. рублей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пациент претендует на бесплатное лекарственное обеспечение. </a:t>
            </a:r>
          </a:p>
          <a:p>
            <a:endParaRPr lang="ru-RU" sz="1600" b="1" dirty="0" smtClean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ВРАЧА???</a:t>
            </a:r>
          </a:p>
          <a:p>
            <a:endParaRPr lang="ru-RU" sz="1600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dirty="0" err="1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MedBaseGeotar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 «Право»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консультирует:</a:t>
            </a: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При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оказании медицинской помощи в рамках программы государственных гарантий бесплатного оказания гражданам медицинской помощи не подлежат оплате за счет личных средств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граждан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оказание медицинских услуг, назначение и применение лекарственных препаратов, включенных в перечень </a:t>
            </a:r>
            <a:r>
              <a:rPr lang="ru-RU" sz="1600" u="sng" dirty="0" smtClean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ЖНВЛП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u="sng" dirty="0" smtClean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Перечень </a:t>
            </a:r>
            <a:r>
              <a:rPr lang="ru-RU" sz="1600" u="sng" dirty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групп населения и категорий заболеваний, при амбулаторном лечении которых лекарственные средства и изделия медицинского назначения отпускаются по рецептам врачей бесплатно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(см. приложение №1 Постановления Правительства РФ от 30 июля 1994 года N 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890)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u="sng" dirty="0" smtClean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Перечень </a:t>
            </a:r>
            <a:r>
              <a:rPr lang="ru-RU" sz="1600" u="sng" dirty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групп населения, при амбулаторном лечении которых лекарственные средства отпускаются по рецептам врачей с 50-процентной скидкой со свободных цен </a:t>
            </a:r>
            <a:r>
              <a:rPr lang="ru-RU" sz="1600" u="sng" dirty="0" smtClean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u="sng" dirty="0" smtClean="0">
                <a:solidFill>
                  <a:srgbClr val="062A9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см. приложение №1 Постановления Правительства РФ от 30 июля 1994 года N 890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3801"/>
            <a:ext cx="10515600" cy="1076900"/>
          </a:xfrm>
        </p:spPr>
        <p:txBody>
          <a:bodyPr/>
          <a:lstStyle/>
          <a:p>
            <a:r>
              <a:rPr lang="ru-RU" dirty="0" smtClean="0"/>
              <a:t>СЛУЧАЙ </a:t>
            </a:r>
            <a:r>
              <a:rPr lang="ru-RU" dirty="0"/>
              <a:t>ИЗ </a:t>
            </a:r>
            <a:r>
              <a:rPr lang="ru-RU" dirty="0" smtClean="0"/>
              <a:t>ПРАКТИКИ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81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8582" y="1310701"/>
            <a:ext cx="1082431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Поликлиника.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Пациент: ФИО, 60 лет (пенсионер), диагноз </a:t>
            </a:r>
            <a:r>
              <a:rPr lang="en-US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B18.2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Хронический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вирусный гепатит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С,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умеренный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фиброз, генотип </a:t>
            </a:r>
            <a:r>
              <a:rPr lang="en-US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1b</a:t>
            </a:r>
            <a:endParaRPr lang="ru-RU" sz="1600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Лечение: в соответствии с клиническими рекомендациями назначен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комбинированный препарат для прямого противовирусного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Глекапревир + </a:t>
            </a:r>
            <a:r>
              <a:rPr lang="ru-RU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Пибрентасвир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(уровень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убедительности рекомендаций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А, уровень </a:t>
            </a:r>
            <a:r>
              <a:rPr lang="ru-RU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достоверности доказательств – </a:t>
            </a:r>
            <a:r>
              <a:rPr lang="ru-RU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2)</a:t>
            </a:r>
          </a:p>
          <a:p>
            <a:endParaRPr lang="ru-RU" sz="1600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Ситуация №2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 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при приеме препарата у пациента возникла аллергия на препарат</a:t>
            </a:r>
          </a:p>
          <a:p>
            <a:endParaRPr lang="ru-RU" sz="1600" b="1" dirty="0" smtClean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ВРАЧА???</a:t>
            </a:r>
          </a:p>
          <a:p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MedBaseGeotar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«Право»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консультирует:</a:t>
            </a:r>
          </a:p>
          <a:p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Медицинские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организации в течении 15 календарных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дней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извещают Росздравнадзор (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через Автоматизированную информационную систему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электронную почту pharm@roszdravNadzor.ru) о: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серьёзных нежелательных реакциях на ЛС (за исключением нежелательных реакций, выявленных в ходе проведения клинических исследований):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смерти (извещают Росздравнадзор в течении 3-х рабочих дней)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угрозе жизни (извещают Росздравнадзор в течении 3-х рабочих дней)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госпитализации или ее продлении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инвалидности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врожденных аномалиях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клинически значимых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событиях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3801"/>
            <a:ext cx="10515600" cy="1076900"/>
          </a:xfrm>
        </p:spPr>
        <p:txBody>
          <a:bodyPr/>
          <a:lstStyle/>
          <a:p>
            <a:r>
              <a:rPr lang="ru-RU" dirty="0" smtClean="0"/>
              <a:t>СЛУЧАЙ </a:t>
            </a:r>
            <a:r>
              <a:rPr lang="ru-RU" dirty="0"/>
              <a:t>ИЗ </a:t>
            </a:r>
            <a:r>
              <a:rPr lang="ru-RU" dirty="0" smtClean="0"/>
              <a:t>ПРАКТИКИ №2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00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 rot="10800000">
            <a:off x="7738588" y="2495549"/>
            <a:ext cx="1348579" cy="4349989"/>
          </a:xfrm>
          <a:prstGeom prst="homePlate">
            <a:avLst>
              <a:gd name="adj" fmla="val 29926"/>
            </a:avLst>
          </a:prstGeom>
          <a:gradFill flip="none" rotWithShape="1">
            <a:gsLst>
              <a:gs pos="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  <a:ln w="381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endParaRPr lang="ru-RU" sz="20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8219106" y="2940622"/>
            <a:ext cx="3649043" cy="37173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ru-RU" sz="1800" dirty="0" smtClean="0"/>
              <a:t>Клинические рекомендации МЗ</a:t>
            </a:r>
          </a:p>
          <a:p>
            <a:pPr fontAlgn="t"/>
            <a:r>
              <a:rPr lang="ru-RU" sz="1800" dirty="0" smtClean="0"/>
              <a:t>Национальные руководства</a:t>
            </a:r>
          </a:p>
          <a:p>
            <a:pPr fontAlgn="t"/>
            <a:r>
              <a:rPr lang="ru-RU" sz="1800" dirty="0" smtClean="0"/>
              <a:t>Справочник медицинских терминов и понятий</a:t>
            </a:r>
          </a:p>
          <a:p>
            <a:pPr fontAlgn="t"/>
            <a:r>
              <a:rPr lang="ru-RU" sz="1800" dirty="0" smtClean="0"/>
              <a:t>Лекарственный справочник </a:t>
            </a:r>
            <a:br>
              <a:rPr lang="ru-RU" sz="1800" dirty="0" smtClean="0"/>
            </a:br>
            <a:r>
              <a:rPr lang="ru-RU" sz="1800" dirty="0" smtClean="0"/>
              <a:t>ЛС ГЭОТАР</a:t>
            </a:r>
          </a:p>
          <a:p>
            <a:pPr fontAlgn="t"/>
            <a:r>
              <a:rPr lang="ru-RU" sz="1800" dirty="0" smtClean="0"/>
              <a:t>Периодические издания </a:t>
            </a:r>
          </a:p>
          <a:p>
            <a:pPr fontAlgn="t"/>
            <a:r>
              <a:rPr lang="ru-RU" sz="1800" dirty="0" smtClean="0"/>
              <a:t>ГОСТ Р 53079 Влияние ЛС </a:t>
            </a:r>
            <a:br>
              <a:rPr lang="ru-RU" sz="1800" dirty="0" smtClean="0"/>
            </a:br>
            <a:r>
              <a:rPr lang="ru-RU" sz="1800" dirty="0" smtClean="0"/>
              <a:t>на результаты лабораторных исследований </a:t>
            </a:r>
          </a:p>
          <a:p>
            <a:pPr fontAlgn="t"/>
            <a:r>
              <a:rPr lang="ru-RU" sz="1800" dirty="0" smtClean="0"/>
              <a:t>Библиотека </a:t>
            </a:r>
            <a:r>
              <a:rPr lang="en-US" sz="1800" dirty="0" err="1" smtClean="0"/>
              <a:t>MedBaseGeotar</a:t>
            </a:r>
            <a:endParaRPr lang="ru-RU" sz="18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39809" y="3225168"/>
            <a:ext cx="2230822" cy="392175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Описание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39809" y="3680527"/>
            <a:ext cx="2230822" cy="392175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Показания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39809" y="4146195"/>
            <a:ext cx="2230822" cy="392175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Противопоказания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39809" y="4594158"/>
            <a:ext cx="2230822" cy="523467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Подготовка к исследованию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39809" y="5172556"/>
            <a:ext cx="2230822" cy="532218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Факторы, </a:t>
            </a:r>
          </a:p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влияющие на качество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39809" y="5766503"/>
            <a:ext cx="2230822" cy="383423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 err="1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Референтные</a:t>
            </a: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 значения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39809" y="6210345"/>
            <a:ext cx="2230822" cy="523467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Интерпретация результатов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3529069" y="2495549"/>
            <a:ext cx="1348579" cy="4350399"/>
          </a:xfrm>
          <a:prstGeom prst="homePlate">
            <a:avLst>
              <a:gd name="adj" fmla="val 29926"/>
            </a:avLst>
          </a:prstGeom>
          <a:gradFill flip="none" rotWithShape="1">
            <a:gsLst>
              <a:gs pos="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  <a:ln w="381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endParaRPr lang="ru-RU" sz="20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33294" y="4432736"/>
            <a:ext cx="1788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>
              <a:buClr>
                <a:srgbClr val="00B050"/>
              </a:buClr>
            </a:pPr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видов</a:t>
            </a:r>
          </a:p>
          <a:p>
            <a:pPr defTabSz="1507846">
              <a:buClr>
                <a:srgbClr val="00B050"/>
              </a:buClr>
            </a:pPr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лабораторных</a:t>
            </a:r>
          </a:p>
          <a:p>
            <a:pPr defTabSz="1507846">
              <a:buClr>
                <a:srgbClr val="00B050"/>
              </a:buClr>
            </a:pPr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исследований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46091" y="3847701"/>
            <a:ext cx="1552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>
              <a:buClr>
                <a:srgbClr val="00B050"/>
              </a:buClr>
            </a:pPr>
            <a:r>
              <a:rPr lang="ru-RU" sz="4800" b="1" kern="120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60+</a:t>
            </a:r>
            <a:r>
              <a:rPr lang="ru-RU" sz="48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39807" y="2136049"/>
            <a:ext cx="2230822" cy="45031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2000" kern="1200" dirty="0" smtClean="0">
                <a:solidFill>
                  <a:prstClr val="white"/>
                </a:solidFill>
                <a:latin typeface="Calibri" panose="020F0502020204030204"/>
              </a:rPr>
              <a:t>Структура статьи</a:t>
            </a:r>
            <a:endParaRPr lang="ru-RU" sz="20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39806" y="2777205"/>
            <a:ext cx="2230822" cy="392175"/>
          </a:xfrm>
          <a:prstGeom prst="roundRect">
            <a:avLst/>
          </a:pr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1600" kern="1200" dirty="0">
                <a:solidFill>
                  <a:srgbClr val="2683C6">
                    <a:lumMod val="75000"/>
                  </a:srgbClr>
                </a:solidFill>
                <a:latin typeface="Calibri" panose="020F0502020204030204"/>
              </a:rPr>
              <a:t>Определение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1441516" y="2495549"/>
            <a:ext cx="1348579" cy="4350399"/>
          </a:xfrm>
          <a:prstGeom prst="homePlate">
            <a:avLst>
              <a:gd name="adj" fmla="val 29926"/>
            </a:avLst>
          </a:prstGeom>
          <a:gradFill flip="none" rotWithShape="1">
            <a:gsLst>
              <a:gs pos="0">
                <a:srgbClr val="0070C0"/>
              </a:gs>
              <a:gs pos="100000">
                <a:schemeClr val="bg1"/>
              </a:gs>
            </a:gsLst>
            <a:lin ang="10800000" scaled="1"/>
            <a:tileRect/>
          </a:gradFill>
          <a:ln w="381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endParaRPr lang="ru-RU" sz="20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3009" y="2136049"/>
            <a:ext cx="4235448" cy="46172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2000" dirty="0" smtClean="0">
                <a:solidFill>
                  <a:prstClr val="white"/>
                </a:solidFill>
                <a:latin typeface="Calibri" panose="020F0502020204030204"/>
              </a:rPr>
              <a:t>Разделы / поиск</a:t>
            </a:r>
            <a:endParaRPr lang="ru-RU" sz="20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6624" y="3827391"/>
            <a:ext cx="24324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 fontAlgn="t">
              <a:buClrTx/>
            </a:pPr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Справочник </a:t>
            </a:r>
            <a:r>
              <a:rPr lang="ru-RU" sz="2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Номенклатура медицинских услуг</a:t>
            </a:r>
          </a:p>
          <a:p>
            <a:pPr defTabSz="1507846" fontAlgn="t">
              <a:buClrTx/>
            </a:pPr>
            <a:r>
              <a:rPr lang="ru-RU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(Приказ МЗ РФ от 13 октября 2017 г. N 804н)</a:t>
            </a:r>
            <a:endParaRPr lang="ru-RU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18869" y="2136050"/>
            <a:ext cx="3511222" cy="45031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</a:pPr>
            <a:r>
              <a:rPr lang="ru-RU" sz="2000" kern="1200" dirty="0">
                <a:solidFill>
                  <a:prstClr val="white"/>
                </a:solidFill>
                <a:latin typeface="Calibri" panose="020F0502020204030204"/>
              </a:rPr>
              <a:t>Доказательные источники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6" y="324784"/>
            <a:ext cx="1576623" cy="1293709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2251141" y="122347"/>
            <a:ext cx="9493184" cy="1428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 smtClean="0">
                <a:solidFill>
                  <a:srgbClr val="00B050"/>
                </a:solidFill>
                <a:latin typeface="+mn-lt"/>
              </a:rPr>
              <a:t>ЛабИнфо</a:t>
            </a:r>
            <a:r>
              <a:rPr lang="ru-RU" sz="4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+mn-lt"/>
              </a:rPr>
            </a:br>
            <a:r>
              <a:rPr lang="ru-RU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Авторитетный совет </a:t>
            </a:r>
            <a: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в </a:t>
            </a:r>
            <a:r>
              <a:rPr lang="ru-RU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лабораторной диагностике</a:t>
            </a:r>
          </a:p>
        </p:txBody>
      </p:sp>
    </p:spTree>
    <p:extLst>
      <p:ext uri="{BB962C8B-B14F-4D97-AF65-F5344CB8AC3E}">
        <p14:creationId xmlns:p14="http://schemas.microsoft.com/office/powerpoint/2010/main" val="273555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3801"/>
            <a:ext cx="10515600" cy="1076900"/>
          </a:xfrm>
        </p:spPr>
        <p:txBody>
          <a:bodyPr/>
          <a:lstStyle/>
          <a:p>
            <a:r>
              <a:rPr lang="ru-RU" dirty="0" smtClean="0"/>
              <a:t>СЛУЧАЙ </a:t>
            </a:r>
            <a:r>
              <a:rPr lang="ru-RU" dirty="0"/>
              <a:t>ИЗ </a:t>
            </a:r>
            <a:r>
              <a:rPr lang="ru-RU" dirty="0" smtClean="0"/>
              <a:t>ПРАКТИКИ №3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714499"/>
            <a:ext cx="9963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Поликлиника.</a:t>
            </a:r>
            <a:r>
              <a:rPr lang="ru-RU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Пациент: ФИО, </a:t>
            </a:r>
            <a:r>
              <a:rPr lang="ru-RU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28 </a:t>
            </a:r>
            <a:r>
              <a:rPr lang="ru-RU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лет </a:t>
            </a:r>
            <a:r>
              <a:rPr lang="ru-RU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жалобы на 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мочу красного цвета, других симптомов нет.</a:t>
            </a:r>
          </a:p>
          <a:p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ВРАЧА???</a:t>
            </a:r>
          </a:p>
          <a:p>
            <a:endParaRPr lang="ru-RU" b="1" dirty="0" smtClean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MedBaseGeotar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раздел «</a:t>
            </a:r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ЛабИнфо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» консультирует: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Перечень веществ, способных вызывать изменение цвета мочи.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Список лекарственных препаратов, приводящих к изменению цвета мочи с возможностью мгновенного перехода через </a:t>
            </a:r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линки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 в ЛС для подробного ознакомления с инструкцией.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Перечень возможных причин и нозологий, включая самые редкие заболевания в виде структурированного списка и возможностью погружения в источник через ссылку на конкретный абзац.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Особенности у детей (в том числе новорожденных), беременных и пожилых.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Алгоритм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диагностики бессимптомной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гематурии.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При необходимости врач может погрузиться в описание раздела и получить углубленную информацию о необходимом лабораторном показателе.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Информация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о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факторах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влияющих на лабораторный показатель.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9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/>
          <p:cNvSpPr txBox="1">
            <a:spLocks/>
          </p:cNvSpPr>
          <p:nvPr/>
        </p:nvSpPr>
        <p:spPr>
          <a:xfrm>
            <a:off x="1292772" y="1395852"/>
            <a:ext cx="10861898" cy="22869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 smtClean="0"/>
              <a:t>Более </a:t>
            </a:r>
            <a:r>
              <a:rPr lang="ru-RU" sz="1800" b="1" dirty="0" smtClean="0">
                <a:solidFill>
                  <a:srgbClr val="FF0000"/>
                </a:solidFill>
              </a:rPr>
              <a:t>50 тыс</a:t>
            </a:r>
            <a:r>
              <a:rPr lang="ru-RU" sz="1800" b="1" dirty="0" smtClean="0"/>
              <a:t>. лекарственных препаратов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 smtClean="0"/>
              <a:t>Более </a:t>
            </a:r>
            <a:r>
              <a:rPr lang="ru-RU" sz="1800" b="1" dirty="0" smtClean="0">
                <a:solidFill>
                  <a:srgbClr val="FF0000"/>
                </a:solidFill>
              </a:rPr>
              <a:t>2 млн </a:t>
            </a:r>
            <a:r>
              <a:rPr lang="ru-RU" sz="1800" b="1" dirty="0" smtClean="0"/>
              <a:t>взаимодействий лекарственных </a:t>
            </a:r>
            <a:r>
              <a:rPr lang="ru-RU" sz="1800" b="1" dirty="0"/>
              <a:t>препаратов,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ru-RU" sz="1800" b="1" dirty="0" smtClean="0"/>
              <a:t>одобренных </a:t>
            </a:r>
            <a:r>
              <a:rPr lang="ru-RU" sz="1800" b="1" dirty="0"/>
              <a:t>на российском рынке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/>
              <a:t>Возможность </a:t>
            </a:r>
            <a:r>
              <a:rPr lang="ru-RU" sz="1800" b="1" dirty="0">
                <a:solidFill>
                  <a:srgbClr val="FF0000"/>
                </a:solidFill>
              </a:rPr>
              <a:t>быстро и точно </a:t>
            </a:r>
            <a:r>
              <a:rPr lang="ru-RU" sz="1800" b="1" dirty="0"/>
              <a:t>оценить наличие и </a:t>
            </a:r>
            <a:r>
              <a:rPr lang="ru-RU" sz="1800" b="1" dirty="0">
                <a:solidFill>
                  <a:srgbClr val="FF0000"/>
                </a:solidFill>
              </a:rPr>
              <a:t>степень</a:t>
            </a:r>
            <a:r>
              <a:rPr lang="ru-RU" sz="1800" b="1" dirty="0"/>
              <a:t> значимости взаимодействий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FF0000"/>
                </a:solidFill>
              </a:rPr>
              <a:t>Рекомендации </a:t>
            </a:r>
            <a:r>
              <a:rPr lang="ru-RU" sz="1800" b="1" dirty="0"/>
              <a:t>для врачей  </a:t>
            </a:r>
            <a:r>
              <a:rPr lang="ru-RU" sz="1800" b="1" dirty="0" smtClean="0"/>
              <a:t>и пациентов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 smtClean="0"/>
              <a:t>Утвержденные </a:t>
            </a:r>
            <a:r>
              <a:rPr lang="ru-RU" sz="1800" b="1" dirty="0"/>
              <a:t>инструкции </a:t>
            </a:r>
            <a:r>
              <a:rPr lang="ru-RU" sz="1800" b="1" dirty="0" smtClean="0"/>
              <a:t> и </a:t>
            </a:r>
            <a:r>
              <a:rPr lang="ru-RU" sz="1800" b="1" dirty="0">
                <a:solidFill>
                  <a:srgbClr val="FF0000"/>
                </a:solidFill>
              </a:rPr>
              <a:t>доказательные данные </a:t>
            </a:r>
            <a:r>
              <a:rPr lang="ru-RU" sz="1800" b="1" dirty="0"/>
              <a:t>из других источников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</a:rPr>
              <a:t>Широкая аудитория </a:t>
            </a:r>
            <a:r>
              <a:rPr lang="ru-RU" sz="1800" b="1" dirty="0"/>
              <a:t>пользователей: врачи в поликлиниках и стационарах, клинические фармакологи, студенты и пациенты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ru-RU" sz="1800" dirty="0"/>
          </a:p>
        </p:txBody>
      </p:sp>
      <p:pic>
        <p:nvPicPr>
          <p:cNvPr id="7" name="Рисунок 6">
            <a:extLst>
              <a:ext uri="{4155FB21-8804-4869-90D7-8B6FBD8BBD42}">
                <a16:creationId xmlns:a16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id="{8B3C4762-E1D1-43AC-B827-864EEE7C5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0" b="94760" l="2354" r="95911">
                        <a14:foregroundMark x1="2850" y1="7205" x2="75093" y2="7424"/>
                        <a14:foregroundMark x1="75093" y1="30349" x2="75093" y2="30349"/>
                        <a14:foregroundMark x1="75093" y1="30349" x2="75093" y2="7205"/>
                        <a14:foregroundMark x1="75217" y1="30568" x2="95291" y2="30349"/>
                        <a14:foregroundMark x1="94796" y1="30349" x2="95787" y2="94105"/>
                        <a14:foregroundMark x1="31599" y1="94760" x2="95911" y2="94105"/>
                        <a14:foregroundMark x1="30979" y1="93668" x2="30979" y2="77948"/>
                        <a14:foregroundMark x1="31103" y1="78166" x2="3222" y2="78166"/>
                        <a14:foregroundMark x1="3222" y1="78166" x2="3470" y2="6550"/>
                        <a14:backgroundMark x1="75093" y1="7860" x2="75465" y2="29476"/>
                      </a14:backgroundRemoval>
                    </a14:imgEffect>
                  </a14:imgLayer>
                </a14:imgProps>
              </a:ext>
            </a:extLst>
          </a:blip>
          <a:srcRect l="3271" t="6854" r="4237" b="5272"/>
          <a:stretch/>
        </p:blipFill>
        <p:spPr>
          <a:xfrm>
            <a:off x="348694" y="4025026"/>
            <a:ext cx="5148217" cy="26828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496911" y="4682719"/>
            <a:ext cx="47044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ea typeface="+mn-ea"/>
                <a:cs typeface="+mn-cs"/>
              </a:rPr>
              <a:t>Российская</a:t>
            </a: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a typeface="+mn-ea"/>
                <a:cs typeface="+mn-cs"/>
              </a:rPr>
              <a:t>научно-обоснованная</a:t>
            </a:r>
          </a:p>
          <a:p>
            <a:r>
              <a:rPr lang="en-US" sz="2400" b="1" dirty="0" err="1" smtClean="0">
                <a:solidFill>
                  <a:srgbClr val="0070C0"/>
                </a:solidFill>
                <a:ea typeface="+mn-ea"/>
                <a:cs typeface="+mn-cs"/>
              </a:rPr>
              <a:t>методика</a:t>
            </a:r>
            <a:endParaRPr lang="ru-RU" sz="2400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" y="301109"/>
            <a:ext cx="1147124" cy="991496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52614" y="309084"/>
            <a:ext cx="9493184" cy="11365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B050"/>
                </a:solidFill>
                <a:latin typeface="+mn-lt"/>
              </a:rPr>
              <a:t>ВЗЛ — </a:t>
            </a:r>
            <a:r>
              <a:rPr lang="ru-RU" sz="3600" b="1" dirty="0" err="1">
                <a:solidFill>
                  <a:srgbClr val="00B050"/>
                </a:solidFill>
                <a:latin typeface="+mn-lt"/>
              </a:rPr>
              <a:t>межлекарственные</a:t>
            </a:r>
            <a:r>
              <a:rPr lang="ru-RU" sz="3600" b="1" dirty="0">
                <a:solidFill>
                  <a:srgbClr val="00B050"/>
                </a:solidFill>
                <a:latin typeface="+mn-lt"/>
              </a:rPr>
              <a:t> взаимодействия</a:t>
            </a:r>
            <a:r>
              <a:rPr lang="ru-RU" sz="3600" b="1" dirty="0" smtClean="0">
                <a:solidFill>
                  <a:srgbClr val="00B050"/>
                </a:solidFill>
                <a:latin typeface="+mn-lt"/>
              </a:rPr>
              <a:t>.</a:t>
            </a:r>
            <a:r>
              <a:rPr lang="ru-RU" sz="4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+mn-lt"/>
              </a:rPr>
            </a:br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База данных и оценка уровня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429624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3801"/>
            <a:ext cx="10515600" cy="1076900"/>
          </a:xfrm>
        </p:spPr>
        <p:txBody>
          <a:bodyPr/>
          <a:lstStyle/>
          <a:p>
            <a:r>
              <a:rPr lang="ru-RU" dirty="0" smtClean="0"/>
              <a:t>СЛУЧАЙ </a:t>
            </a:r>
            <a:r>
              <a:rPr lang="ru-RU" dirty="0"/>
              <a:t>ИЗ </a:t>
            </a:r>
            <a:r>
              <a:rPr lang="ru-RU" dirty="0" smtClean="0"/>
              <a:t>ПРАКТИКИ №4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8583" y="1413497"/>
            <a:ext cx="10497495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Поликлиника.</a:t>
            </a:r>
            <a:r>
              <a:rPr lang="ru-RU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Пациент: ФИО,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70 лет: ИБС, АГ, пароксизмальная тахикардия, СД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ДГПЖ, диафрагмальная грыжа</a:t>
            </a:r>
          </a:p>
          <a:p>
            <a:endParaRPr lang="ru-RU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Ситуация №1 - 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пациент принимает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препаратов: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Сотагексал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Престариум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Липримар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Эспиро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Джардинс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Плавикс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Глюкофаж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лонг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Тромбоасс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Нексиум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Омник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ДЕЙСТВИЯ ВРАЧА???</a:t>
            </a:r>
          </a:p>
          <a:p>
            <a:endParaRPr lang="ru-RU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Calibri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MedBaseGeotar</a:t>
            </a:r>
            <a:r>
              <a:rPr lang="ru-RU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«ВЗЛ» консультирует:</a:t>
            </a:r>
          </a:p>
          <a:p>
            <a:endParaRPr lang="ru-RU" altLang="ru-RU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Calibri"/>
            </a:endParaRPr>
          </a:p>
          <a:p>
            <a:r>
              <a:rPr lang="ru-RU" alt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Система распознала </a:t>
            </a: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ru-RU" alt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взаимодействий ЛП, из которых </a:t>
            </a: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ru-RU" alt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существенных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altLang="ru-RU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Рекомендация </a:t>
            </a:r>
            <a:r>
              <a:rPr lang="ru-RU" alt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для врача:</a:t>
            </a:r>
            <a:r>
              <a:rPr lang="en-US" alt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Совместное назначение лекарственных препаратов </a:t>
            </a:r>
            <a:r>
              <a:rPr lang="ru-RU" alt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тамсулозин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alt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Омник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alt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соталол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altLang="ru-R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Сотагексал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требует контроля состояния пациента для выявления риска развития </a:t>
            </a: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нежелательной </a:t>
            </a:r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лекарственной реакции (Гипотензия)</a:t>
            </a:r>
          </a:p>
          <a:p>
            <a:endParaRPr lang="ru-RU" sz="12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820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AABA5F-FEA2-FA8A-F338-E1AC6162DD07}"/>
              </a:ext>
            </a:extLst>
          </p:cNvPr>
          <p:cNvSpPr txBox="1"/>
          <p:nvPr/>
        </p:nvSpPr>
        <p:spPr>
          <a:xfrm>
            <a:off x="458399" y="2870720"/>
            <a:ext cx="6910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цифровой консультант, который </a:t>
            </a:r>
            <a:r>
              <a:rPr lang="ru-RU" sz="6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всегда </a:t>
            </a:r>
            <a:r>
              <a:rPr lang="ru-RU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рядом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09E2BA4-4A81-5101-390C-E956BA6E6143}"/>
              </a:ext>
            </a:extLst>
          </p:cNvPr>
          <p:cNvSpPr txBox="1"/>
          <p:nvPr/>
        </p:nvSpPr>
        <p:spPr>
          <a:xfrm>
            <a:off x="14521543" y="10406742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www.mbasegeotar.ru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4275" y="6055759"/>
            <a:ext cx="3405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www.mbasegeotar.ru</a:t>
            </a:r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89" y="142875"/>
            <a:ext cx="4972761" cy="4661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9" t="31168" r="19143" b="37012"/>
          <a:stretch/>
        </p:blipFill>
        <p:spPr>
          <a:xfrm>
            <a:off x="8882034" y="3735534"/>
            <a:ext cx="2190157" cy="218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1" y="1790746"/>
            <a:ext cx="5818576" cy="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8"/>
          <p:cNvSpPr txBox="1">
            <a:spLocks/>
          </p:cNvSpPr>
          <p:nvPr/>
        </p:nvSpPr>
        <p:spPr>
          <a:xfrm>
            <a:off x="519787" y="476659"/>
            <a:ext cx="11136301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5400" b="1" dirty="0" smtClean="0">
                <a:solidFill>
                  <a:schemeClr val="bg1">
                    <a:lumMod val="6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Calibri"/>
              </a:rPr>
              <a:t>Med</a:t>
            </a:r>
            <a:r>
              <a:rPr lang="ru-RU" sz="5400" b="1" dirty="0" smtClean="0">
                <a:solidFill>
                  <a:srgbClr val="00B05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Calibri"/>
              </a:rPr>
              <a:t>Base</a:t>
            </a:r>
            <a:r>
              <a:rPr lang="ru-RU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Calibri"/>
              </a:rPr>
              <a:t>Geotar 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Calibri"/>
              </a:rPr>
              <a:t/>
            </a:r>
            <a:b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Calibri"/>
              </a:rPr>
            </a:b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внесена в Реестр российского </a:t>
            </a:r>
            <a:b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программного обеспечения </a:t>
            </a:r>
            <a:b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Минцифры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Google Shape;55;p8"/>
          <p:cNvSpPr txBox="1">
            <a:spLocks/>
          </p:cNvSpPr>
          <p:nvPr/>
        </p:nvSpPr>
        <p:spPr>
          <a:xfrm>
            <a:off x="271007" y="4045852"/>
            <a:ext cx="628051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Pts val="2800"/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    Реестровая запись № 22726 от 06.06.2024 </a:t>
            </a:r>
            <a:r>
              <a:rPr lang="ru-RU" sz="2200" dirty="0" smtClean="0"/>
              <a:t>класс программного обеспечения </a:t>
            </a:r>
            <a:br>
              <a:rPr lang="ru-RU" sz="2200" dirty="0" smtClean="0"/>
            </a:br>
            <a:r>
              <a:rPr lang="ru-RU" sz="2200" dirty="0" smtClean="0"/>
              <a:t>по классификатору ПО, утвержденному приказом </a:t>
            </a:r>
            <a:br>
              <a:rPr lang="ru-RU" sz="2200" dirty="0" smtClean="0"/>
            </a:br>
            <a:r>
              <a:rPr lang="ru-RU" sz="2200" dirty="0" smtClean="0"/>
              <a:t>от 22.09.2020 № 486: </a:t>
            </a:r>
            <a:br>
              <a:rPr lang="ru-RU" sz="2200" dirty="0" smtClean="0"/>
            </a:br>
            <a:r>
              <a:rPr lang="ru-RU" sz="2400" b="1" dirty="0" smtClean="0">
                <a:solidFill>
                  <a:srgbClr val="00B050"/>
                </a:solidFill>
              </a:rPr>
              <a:t>05.10 - базы знаний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3" r="5854" b="2091"/>
          <a:stretch/>
        </p:blipFill>
        <p:spPr>
          <a:xfrm>
            <a:off x="6991305" y="740197"/>
            <a:ext cx="4848044" cy="570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75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9090" y="2357326"/>
            <a:ext cx="9525837" cy="4256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РАЗДЕЛЫ:</a:t>
            </a:r>
            <a:endParaRPr lang="ru-RU" sz="28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Инструменты врача»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для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быстрого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ответа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клинические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вопросы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«Регламенты»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для поиска информации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рекомендациях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стандартах и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порядках</a:t>
            </a:r>
          </a:p>
          <a:p>
            <a:pPr>
              <a:spcAft>
                <a:spcPts val="1200"/>
              </a:spcAft>
            </a:pPr>
            <a:r>
              <a:rPr lang="ru-RU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«Библиотека»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для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углубленного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изучения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вопросов</a:t>
            </a:r>
          </a:p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«Право»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для оперативной ориентации </a:t>
            </a:r>
            <a:b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организационных и </a:t>
            </a: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правовых ситуациях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54;p8"/>
          <p:cNvSpPr txBox="1">
            <a:spLocks/>
          </p:cNvSpPr>
          <p:nvPr/>
        </p:nvSpPr>
        <p:spPr>
          <a:xfrm>
            <a:off x="391886" y="418646"/>
            <a:ext cx="11414927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Med</a:t>
            </a:r>
            <a:r>
              <a:rPr lang="ru-RU" sz="4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Calibri"/>
              </a:rPr>
              <a:t>Base</a:t>
            </a:r>
            <a:r>
              <a:rPr lang="ru-RU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Geotar</a:t>
            </a:r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 —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база, которая содержит исчерпывающий объем современных медицинских </a:t>
            </a: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знаний для </a:t>
            </a: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врачей </a:t>
            </a:r>
            <a:r>
              <a:rPr lang="ru-RU" sz="3200" b="1" dirty="0">
                <a:latin typeface="Calibri" pitchFamily="34" charset="0"/>
                <a:cs typeface="Calibri" pitchFamily="34" charset="0"/>
              </a:rPr>
              <a:t>всех специальностей, </a:t>
            </a: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преподавателей, студентов </a:t>
            </a:r>
            <a:r>
              <a:rPr lang="ru-RU" sz="3200" b="1" dirty="0">
                <a:latin typeface="Calibri" pitchFamily="34" charset="0"/>
                <a:cs typeface="Calibri" pitchFamily="34" charset="0"/>
              </a:rPr>
              <a:t>старших курсов</a:t>
            </a:r>
            <a:endParaRPr lang="ru-RU" sz="32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36" y="5534687"/>
            <a:ext cx="858196" cy="1009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" y="4582595"/>
            <a:ext cx="1341590" cy="1291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09" y="3769981"/>
            <a:ext cx="1104450" cy="1201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969896"/>
            <a:ext cx="1256182" cy="10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22" y="2839026"/>
            <a:ext cx="3927348" cy="2601468"/>
          </a:xfrm>
          <a:prstGeom prst="rect">
            <a:avLst/>
          </a:prstGeom>
        </p:spPr>
      </p:pic>
      <p:sp>
        <p:nvSpPr>
          <p:cNvPr id="2" name="Google Shape;54;p8"/>
          <p:cNvSpPr txBox="1">
            <a:spLocks/>
          </p:cNvSpPr>
          <p:nvPr/>
        </p:nvSpPr>
        <p:spPr>
          <a:xfrm>
            <a:off x="692465" y="358357"/>
            <a:ext cx="11047242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Med</a:t>
            </a:r>
            <a:r>
              <a:rPr lang="ru-RU" sz="36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Calibri"/>
              </a:rPr>
              <a:t>Base</a:t>
            </a:r>
            <a:r>
              <a:rPr lang="ru-RU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Geotar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sym typeface="Calibri"/>
              </a:rPr>
              <a:t> - </a:t>
            </a:r>
            <a:r>
              <a:rPr lang="ru-RU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экономит время на поиск нужной информации, позволяет найти достоверный ответ практически на любой вопрос</a:t>
            </a:r>
            <a:endParaRPr lang="ru-RU" sz="36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3" name="Google Shape;55;p8"/>
          <p:cNvSpPr txBox="1">
            <a:spLocks/>
          </p:cNvSpPr>
          <p:nvPr/>
        </p:nvSpPr>
        <p:spPr>
          <a:xfrm>
            <a:off x="566057" y="1900594"/>
            <a:ext cx="7999358" cy="52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7000"/>
              </a:lnSpc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Отклик за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секунды по 180 тыс. источникам 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информации: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779" y="2627372"/>
            <a:ext cx="6016537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130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толкований терминов («Словарь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»)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современных российских и переводных изданий («Библиотека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»)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структурированных статей по заболеваниям («Обзорные статьи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»)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описаний лекарств («Лекарственные средства»)</a:t>
            </a:r>
          </a:p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 тыс. 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лекарственных взаимодействий («ВЗЛ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») 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342900" algn="just">
              <a:lnSpc>
                <a:spcPct val="107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более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60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интерпретаций лабораторных исследований («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Лабинфо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373286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8"/>
          <p:cNvSpPr txBox="1">
            <a:spLocks/>
          </p:cNvSpPr>
          <p:nvPr/>
        </p:nvSpPr>
        <p:spPr>
          <a:xfrm>
            <a:off x="692465" y="358357"/>
            <a:ext cx="11047242" cy="14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3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3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3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sz="3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— </a:t>
            </a:r>
            <a:r>
              <a:rPr lang="ru-RU" sz="3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уверенность в правильности решений. </a:t>
            </a:r>
            <a:br>
              <a:rPr lang="ru-RU" sz="3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3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 содержанием и созданием </a:t>
            </a:r>
            <a:r>
              <a:rPr lang="ru-RU" sz="3400" b="1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ru-RU" sz="34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lang="ru-RU" sz="3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Geotar</a:t>
            </a:r>
            <a:r>
              <a:rPr lang="ru-RU" sz="3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трудятся </a:t>
            </a:r>
            <a:r>
              <a:rPr lang="ru-RU" sz="3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более 10 тыс. </a:t>
            </a:r>
            <a:r>
              <a:rPr lang="ru-RU" sz="3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авторитетных экспертов</a:t>
            </a:r>
            <a:endParaRPr lang="ru-RU" sz="34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310" y="2039007"/>
            <a:ext cx="6055345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5,5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российских и зарубежных клинических рекомендаций, в том числе одобренных Минздравом России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тыс.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стандартов медицинской помощи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порядков оказания медпомощи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более 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60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статей по правовым и организационным вопросам, связанных с нормативной базой «Гарант»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доступ к отечественным и зарубежным научным статьям 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Pubmed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др. релевантным базам)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22" y="2839026"/>
            <a:ext cx="3927348" cy="26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8"/>
          <p:cNvSpPr txBox="1">
            <a:spLocks/>
          </p:cNvSpPr>
          <p:nvPr/>
        </p:nvSpPr>
        <p:spPr>
          <a:xfrm>
            <a:off x="692465" y="358357"/>
            <a:ext cx="11047242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— </a:t>
            </a:r>
            <a:b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ru-RU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эффективность </a:t>
            </a:r>
            <a:r>
              <a:rPr lang="ru-RU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удобство</a:t>
            </a:r>
            <a:endParaRPr lang="ru-RU" sz="34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331" y="1849971"/>
            <a:ext cx="6019741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Финансовый эффект составляет </a:t>
            </a: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рублей на каждый вложенный рубль</a:t>
            </a:r>
            <a:r>
              <a:rPr lang="ru-RU" sz="19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счет повышения качества медицинской помощи и снижения частоты нарушений</a:t>
            </a:r>
          </a:p>
          <a:p>
            <a:pPr marL="571500" indent="-5715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20% </a:t>
            </a: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информации обновляется ежегодно (ежемесячно - 50 новых изданий и 16 журналов; ежедневно – клинические рекомендации, порядки, стандарты, НПА)</a:t>
            </a:r>
          </a:p>
          <a:p>
            <a:pPr marL="571500" indent="-5715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Мощный функционал </a:t>
            </a:r>
            <a:r>
              <a:rPr lang="ru-RU" sz="19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(умный </a:t>
            </a: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поиск, удобная система фильтров, перекрестные ссылки между внутренними разделами и внешними регуляторными сайтами, работа с текстом – закладки, поделиться и др.)</a:t>
            </a:r>
          </a:p>
          <a:p>
            <a:pPr marL="571500" indent="-5715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База невесома </a:t>
            </a: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не занимает место, доступна</a:t>
            </a:r>
            <a: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 любого устройства, с</a:t>
            </a:r>
            <a:r>
              <a:rPr lang="ru-RU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тоит как три печатные книги. </a:t>
            </a:r>
            <a:endParaRPr lang="ru-RU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912547" y="656055"/>
            <a:ext cx="5024399" cy="5609768"/>
            <a:chOff x="10674922" y="1259573"/>
            <a:chExt cx="8851930" cy="988322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922" y="3016422"/>
              <a:ext cx="8649206" cy="6500207"/>
            </a:xfrm>
            <a:prstGeom prst="rect">
              <a:avLst/>
            </a:prstGeom>
          </p:spPr>
        </p:pic>
        <p:sp>
          <p:nvSpPr>
            <p:cNvPr id="8" name="Скругленный прямоугольник 7">
              <a:hlinkClick r:id="" action="ppaction://noaction"/>
            </p:cNvPr>
            <p:cNvSpPr/>
            <p:nvPr/>
          </p:nvSpPr>
          <p:spPr>
            <a:xfrm>
              <a:off x="10707767" y="10142947"/>
              <a:ext cx="3278522" cy="8027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rPr>
                <a:t>ЛЕТРОЗОЛ</a:t>
              </a:r>
              <a:endPara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335"/>
            <a:stretch/>
          </p:blipFill>
          <p:spPr>
            <a:xfrm>
              <a:off x="14999525" y="8939419"/>
              <a:ext cx="4527327" cy="220337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0674922" y="1259573"/>
              <a:ext cx="8126698" cy="1789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Пример: </a:t>
              </a:r>
              <a:r>
                <a:rPr lang="ru-RU" sz="2000" b="1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клинические рекомендации, одобренные научно-практическим советом МЗ РФ</a:t>
              </a:r>
              <a:endParaRPr lang="ru-RU" sz="2000" dirty="0"/>
            </a:p>
          </p:txBody>
        </p:sp>
      </p:grpSp>
      <p:cxnSp>
        <p:nvCxnSpPr>
          <p:cNvPr id="14" name="Прямая соединительная линия 13"/>
          <p:cNvCxnSpPr>
            <a:stCxn id="9" idx="1"/>
            <a:endCxn id="8" idx="3"/>
          </p:cNvCxnSpPr>
          <p:nvPr/>
        </p:nvCxnSpPr>
        <p:spPr>
          <a:xfrm flipH="1">
            <a:off x="8792095" y="5640499"/>
            <a:ext cx="575118" cy="285631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5400000">
            <a:off x="6050922" y="3109525"/>
            <a:ext cx="3482665" cy="1759414"/>
          </a:xfrm>
          <a:prstGeom prst="bentConnector3">
            <a:avLst>
              <a:gd name="adj1" fmla="val -1418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0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2" y="1534670"/>
            <a:ext cx="6185801" cy="2895600"/>
          </a:xfrm>
          <a:prstGeom prst="rect">
            <a:avLst/>
          </a:prstGeom>
        </p:spPr>
      </p:pic>
      <p:sp>
        <p:nvSpPr>
          <p:cNvPr id="3" name="Google Shape;54;p8"/>
          <p:cNvSpPr txBox="1">
            <a:spLocks/>
          </p:cNvSpPr>
          <p:nvPr/>
        </p:nvSpPr>
        <p:spPr>
          <a:xfrm>
            <a:off x="692465" y="358357"/>
            <a:ext cx="1104724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— </a:t>
            </a:r>
            <a:r>
              <a:rPr lang="ru-RU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богатство </a:t>
            </a:r>
            <a:r>
              <a:rPr lang="ru-RU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библиотеки</a:t>
            </a:r>
            <a:endParaRPr lang="ru-RU" sz="34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1103" y="856955"/>
            <a:ext cx="11049820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25</a:t>
            </a:r>
            <a:r>
              <a:rPr lang="ru-RU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мировых многотомных бестселлеров на русском языке в «Золотой серии»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603" y="4797365"/>
            <a:ext cx="1875380" cy="20056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64" y="1563856"/>
            <a:ext cx="5576238" cy="15399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12" y="3009101"/>
            <a:ext cx="5513171" cy="1997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12" y="5127171"/>
            <a:ext cx="3637791" cy="14389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6" y="4267200"/>
            <a:ext cx="5847394" cy="23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2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191481" y="1258765"/>
            <a:ext cx="11677428" cy="4748054"/>
            <a:chOff x="338385" y="1005000"/>
            <a:chExt cx="14809064" cy="602137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581953" y="1005000"/>
              <a:ext cx="10531482" cy="3091538"/>
              <a:chOff x="2758457" y="1888309"/>
              <a:chExt cx="16485600" cy="4839383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60" t="19680" r="31134" b="14290"/>
              <a:stretch/>
            </p:blipFill>
            <p:spPr>
              <a:xfrm>
                <a:off x="16719125" y="1888309"/>
                <a:ext cx="2524932" cy="4341109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96" t="11595" r="22375" b="1488"/>
              <a:stretch/>
            </p:blipFill>
            <p:spPr>
              <a:xfrm>
                <a:off x="6544675" y="2400146"/>
                <a:ext cx="2584955" cy="4221003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44" t="12942" r="24396" b="3509"/>
              <a:stretch/>
            </p:blipFill>
            <p:spPr>
              <a:xfrm>
                <a:off x="10640561" y="2207047"/>
                <a:ext cx="2486962" cy="4167341"/>
              </a:xfrm>
              <a:prstGeom prst="rect">
                <a:avLst/>
              </a:prstGeom>
            </p:spPr>
          </p:pic>
          <p:grpSp>
            <p:nvGrpSpPr>
              <p:cNvPr id="13" name="Группа 12"/>
              <p:cNvGrpSpPr/>
              <p:nvPr/>
            </p:nvGrpSpPr>
            <p:grpSpPr>
              <a:xfrm>
                <a:off x="2758457" y="2305406"/>
                <a:ext cx="2835760" cy="4422286"/>
                <a:chOff x="2356816" y="2033559"/>
                <a:chExt cx="2835760" cy="4422286"/>
              </a:xfrm>
            </p:grpSpPr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18" t="10247" r="23722" b="2836"/>
                <a:stretch/>
              </p:blipFill>
              <p:spPr>
                <a:xfrm>
                  <a:off x="2356816" y="2033559"/>
                  <a:ext cx="2342863" cy="4084181"/>
                </a:xfrm>
                <a:prstGeom prst="rect">
                  <a:avLst/>
                </a:prstGeom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96" t="11595" r="23722" b="1488"/>
                <a:stretch/>
              </p:blipFill>
              <p:spPr>
                <a:xfrm>
                  <a:off x="2695405" y="2272275"/>
                  <a:ext cx="2497171" cy="4183570"/>
                </a:xfrm>
                <a:prstGeom prst="rect">
                  <a:avLst/>
                </a:prstGeom>
              </p:spPr>
            </p:pic>
          </p:grp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18" t="11595" r="23722" b="1488"/>
              <a:stretch/>
            </p:blipFill>
            <p:spPr>
              <a:xfrm>
                <a:off x="13350444" y="2185388"/>
                <a:ext cx="2425880" cy="4228900"/>
              </a:xfrm>
              <a:prstGeom prst="rect">
                <a:avLst/>
              </a:prstGeom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3624722" y="1940990"/>
              <a:ext cx="9627386" cy="3436143"/>
              <a:chOff x="3622933" y="1773100"/>
              <a:chExt cx="9627386" cy="343614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65" t="10247" r="21027" b="141"/>
              <a:stretch/>
            </p:blipFill>
            <p:spPr>
              <a:xfrm>
                <a:off x="11528645" y="1773100"/>
                <a:ext cx="1721674" cy="3012930"/>
              </a:xfrm>
              <a:prstGeom prst="rect">
                <a:avLst/>
              </a:prstGeom>
            </p:spPr>
          </p:pic>
          <p:pic>
            <p:nvPicPr>
              <p:cNvPr id="19" name="Рисунок 53">
                <a:extLst>
                  <a:ext uri="{FF2B5EF4-FFF2-40B4-BE49-F238E27FC236}">
                    <a16:creationId xmlns="" xmlns:a16="http://schemas.microsoft.com/office/drawing/2014/main" id="{CC61A056-3538-8574-C5E5-891F1901F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15" t="9645" r="19411" b="-368"/>
              <a:stretch>
                <a:fillRect/>
              </a:stretch>
            </p:blipFill>
            <p:spPr bwMode="auto">
              <a:xfrm>
                <a:off x="3622933" y="2454744"/>
                <a:ext cx="1748519" cy="275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Рисунок 2">
                <a:extLst>
                  <a:ext uri="{FF2B5EF4-FFF2-40B4-BE49-F238E27FC236}">
                    <a16:creationId xmlns="" xmlns:a16="http://schemas.microsoft.com/office/drawing/2014/main" id="{CD39ADE6-B98E-5505-28EB-9B2E54D31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7" t="12434" r="22623" b="336"/>
              <a:stretch>
                <a:fillRect/>
              </a:stretch>
            </p:blipFill>
            <p:spPr bwMode="auto">
              <a:xfrm>
                <a:off x="7316669" y="2454745"/>
                <a:ext cx="1775112" cy="2542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25" t="14078" r="22602" b="-1242"/>
              <a:stretch/>
            </p:blipFill>
            <p:spPr>
              <a:xfrm>
                <a:off x="9430208" y="1947111"/>
                <a:ext cx="1733769" cy="2896491"/>
              </a:xfrm>
              <a:prstGeom prst="rect">
                <a:avLst/>
              </a:prstGeom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5027" y="2197737"/>
                <a:ext cx="1664491" cy="2965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7" t="16985" r="24396" b="7552"/>
            <a:stretch/>
          </p:blipFill>
          <p:spPr>
            <a:xfrm>
              <a:off x="338385" y="2477867"/>
              <a:ext cx="1817876" cy="299414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0" t="30528" r="30285" b="24328"/>
            <a:stretch/>
          </p:blipFill>
          <p:spPr>
            <a:xfrm>
              <a:off x="992649" y="3727886"/>
              <a:ext cx="1969250" cy="329849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65" t="10247" r="25070" b="141"/>
            <a:stretch/>
          </p:blipFill>
          <p:spPr>
            <a:xfrm>
              <a:off x="2822014" y="3693987"/>
              <a:ext cx="1659740" cy="315350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4" t="19006" r="29113" b="4183"/>
            <a:stretch/>
          </p:blipFill>
          <p:spPr>
            <a:xfrm>
              <a:off x="5323683" y="3650171"/>
              <a:ext cx="1727520" cy="333792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8" t="22375" r="31808" b="18333"/>
            <a:stretch/>
          </p:blipFill>
          <p:spPr>
            <a:xfrm>
              <a:off x="7490434" y="3395630"/>
              <a:ext cx="1816340" cy="295996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8" t="21028" r="28439" b="10921"/>
            <a:stretch/>
          </p:blipFill>
          <p:spPr>
            <a:xfrm>
              <a:off x="9680014" y="3157569"/>
              <a:ext cx="2007218" cy="3436087"/>
            </a:xfrm>
            <a:prstGeom prst="rect">
              <a:avLst/>
            </a:prstGeom>
          </p:spPr>
        </p:pic>
        <p:pic>
          <p:nvPicPr>
            <p:cNvPr id="30" name="Picture 7" descr="D:\Zamaeva\Акушерство и гинекология\НР,АКУШЕРСТВО\Обложки\НР Мед информ и общест здоровье 3-е изд_3Д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4" t="20027" r="26874"/>
            <a:stretch/>
          </p:blipFill>
          <p:spPr bwMode="auto">
            <a:xfrm>
              <a:off x="13159261" y="1822949"/>
              <a:ext cx="1988188" cy="381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5" t="9645" r="19411" b="-367"/>
            <a:stretch/>
          </p:blipFill>
          <p:spPr>
            <a:xfrm>
              <a:off x="12033872" y="3107405"/>
              <a:ext cx="1930670" cy="3042270"/>
            </a:xfrm>
            <a:prstGeom prst="rect">
              <a:avLst/>
            </a:prstGeom>
          </p:spPr>
        </p:pic>
      </p:grpSp>
      <p:sp>
        <p:nvSpPr>
          <p:cNvPr id="32" name="Google Shape;54;p8"/>
          <p:cNvSpPr txBox="1">
            <a:spLocks/>
          </p:cNvSpPr>
          <p:nvPr/>
        </p:nvSpPr>
        <p:spPr>
          <a:xfrm>
            <a:off x="692465" y="358357"/>
            <a:ext cx="1104724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— </a:t>
            </a:r>
            <a:r>
              <a:rPr lang="ru-RU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богатство </a:t>
            </a:r>
            <a:r>
              <a:rPr lang="ru-RU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библиотеки</a:t>
            </a:r>
            <a:endParaRPr lang="ru-RU" sz="34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t="20026" r="29029" b="6135"/>
          <a:stretch/>
        </p:blipFill>
        <p:spPr>
          <a:xfrm>
            <a:off x="6029225" y="4741320"/>
            <a:ext cx="1274301" cy="228386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35" y="4657412"/>
            <a:ext cx="1439719" cy="23557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12400" r="24655" b="836"/>
          <a:stretch/>
        </p:blipFill>
        <p:spPr>
          <a:xfrm>
            <a:off x="4679522" y="4706334"/>
            <a:ext cx="1300971" cy="22000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2" t="18440" r="25697" b="4964"/>
          <a:stretch/>
        </p:blipFill>
        <p:spPr>
          <a:xfrm>
            <a:off x="7347874" y="4749759"/>
            <a:ext cx="1395565" cy="22767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4" t="20994" r="28535" b="7801"/>
          <a:stretch/>
        </p:blipFill>
        <p:spPr>
          <a:xfrm>
            <a:off x="8938732" y="4763842"/>
            <a:ext cx="1360311" cy="22838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22979" r="31088" b="22412"/>
          <a:stretch/>
        </p:blipFill>
        <p:spPr>
          <a:xfrm>
            <a:off x="10668155" y="4763842"/>
            <a:ext cx="1231922" cy="185269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580350" y="799428"/>
            <a:ext cx="1131972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«Национальных руководств»,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книг из серии «Тактика врача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9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8"/>
          <p:cNvSpPr txBox="1">
            <a:spLocks/>
          </p:cNvSpPr>
          <p:nvPr/>
        </p:nvSpPr>
        <p:spPr>
          <a:xfrm>
            <a:off x="692465" y="358357"/>
            <a:ext cx="1104724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Med</a:t>
            </a:r>
            <a:r>
              <a:rPr lang="ru-R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Base</a:t>
            </a:r>
            <a:r>
              <a:rPr lang="ru-RU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Geotar</a:t>
            </a:r>
            <a:r>
              <a:rPr lang="ru-RU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— </a:t>
            </a:r>
            <a:r>
              <a:rPr lang="ru-RU" sz="3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богатство </a:t>
            </a:r>
            <a:r>
              <a:rPr lang="ru-RU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библиотеки</a:t>
            </a:r>
            <a:endParaRPr lang="ru-RU" sz="3400" dirty="0">
              <a:latin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1388" y="6260181"/>
            <a:ext cx="8671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Все книги серии «Библиотека военного медика»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601317" y="1355637"/>
            <a:ext cx="12499567" cy="4693086"/>
            <a:chOff x="-219480" y="973800"/>
            <a:chExt cx="12499567" cy="469308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19846" r="27892" b="23358"/>
            <a:stretch/>
          </p:blipFill>
          <p:spPr>
            <a:xfrm>
              <a:off x="-219480" y="1083594"/>
              <a:ext cx="3620219" cy="42028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0" t="22035" r="29318" b="22035"/>
            <a:stretch/>
          </p:blipFill>
          <p:spPr>
            <a:xfrm>
              <a:off x="869778" y="1371940"/>
              <a:ext cx="3200399" cy="413760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6" t="22825" r="30012" b="22802"/>
            <a:stretch/>
          </p:blipFill>
          <p:spPr>
            <a:xfrm>
              <a:off x="2754164" y="1337435"/>
              <a:ext cx="3064010" cy="417211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0" t="19740" r="20396" b="21213"/>
            <a:stretch/>
          </p:blipFill>
          <p:spPr>
            <a:xfrm>
              <a:off x="4090273" y="973800"/>
              <a:ext cx="4022763" cy="469308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5" t="19763" r="27006" b="21133"/>
            <a:stretch/>
          </p:blipFill>
          <p:spPr>
            <a:xfrm>
              <a:off x="6237994" y="1295700"/>
              <a:ext cx="2745251" cy="393682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4" t="18140" r="22575" b="18039"/>
            <a:stretch/>
          </p:blipFill>
          <p:spPr>
            <a:xfrm>
              <a:off x="7233713" y="1295700"/>
              <a:ext cx="3631499" cy="42555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4" t="21462" r="31093" b="25205"/>
            <a:stretch/>
          </p:blipFill>
          <p:spPr>
            <a:xfrm>
              <a:off x="9126209" y="1083594"/>
              <a:ext cx="3153878" cy="4519763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046" y="5614358"/>
            <a:ext cx="1081296" cy="108129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91338" y="780543"/>
            <a:ext cx="8531566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&gt; 20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современных изданий «Библиотеки военного медика»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55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1070</Words>
  <Application>Microsoft Office PowerPoint</Application>
  <PresentationFormat>Произвольный</PresentationFormat>
  <Paragraphs>155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СЛУЧАЙ ИЗ ПРАКТИКИ №1</vt:lpstr>
      <vt:lpstr>СЛУЧАЙ ИЗ ПРАКТИКИ №2</vt:lpstr>
      <vt:lpstr>Презентация PowerPoint</vt:lpstr>
      <vt:lpstr>СЛУЧАЙ ИЗ ПРАКТИКИ №3</vt:lpstr>
      <vt:lpstr>Презентация PowerPoint</vt:lpstr>
      <vt:lpstr>СЛУЧАЙ ИЗ ПРАКТИКИ №4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Yablokov</dc:creator>
  <cp:lastModifiedBy>Gracheva</cp:lastModifiedBy>
  <cp:revision>117</cp:revision>
  <dcterms:created xsi:type="dcterms:W3CDTF">2024-09-04T07:37:42Z</dcterms:created>
  <dcterms:modified xsi:type="dcterms:W3CDTF">2024-09-05T11:54:54Z</dcterms:modified>
</cp:coreProperties>
</file>