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  <Override PartName="/ppt/charts/style4.xml" ContentType="application/vnd.ms-office.chartstyle+xml"/>
  <Override PartName="/ppt/charts/colors4.xml" ContentType="application/vnd.ms-office.chartcolorstyle+xml"/>
  <Override PartName="/ppt/charts/style5.xml" ContentType="application/vnd.ms-office.chartstyle+xml"/>
  <Override PartName="/ppt/charts/colors5.xml" ContentType="application/vnd.ms-office.chartcolorstyle+xml"/>
  <Override PartName="/ppt/charts/style6.xml" ContentType="application/vnd.ms-office.chartstyle+xml"/>
  <Override PartName="/ppt/charts/colors6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2"/>
  </p:notesMasterIdLst>
  <p:sldIdLst>
    <p:sldId id="256" r:id="rId2"/>
    <p:sldId id="299" r:id="rId3"/>
    <p:sldId id="302" r:id="rId4"/>
    <p:sldId id="301" r:id="rId5"/>
    <p:sldId id="303" r:id="rId6"/>
    <p:sldId id="304" r:id="rId7"/>
    <p:sldId id="305" r:id="rId8"/>
    <p:sldId id="307" r:id="rId9"/>
    <p:sldId id="308" r:id="rId10"/>
    <p:sldId id="309" r:id="rId11"/>
    <p:sldId id="306" r:id="rId12"/>
    <p:sldId id="312" r:id="rId13"/>
    <p:sldId id="320" r:id="rId14"/>
    <p:sldId id="322" r:id="rId15"/>
    <p:sldId id="313" r:id="rId16"/>
    <p:sldId id="314" r:id="rId17"/>
    <p:sldId id="315" r:id="rId18"/>
    <p:sldId id="316" r:id="rId19"/>
    <p:sldId id="317" r:id="rId20"/>
    <p:sldId id="274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817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package" Target="../embeddings/____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9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243-D94F-9728-6A1BB856EFE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243-D94F-9728-6A1BB856EFE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243-D94F-9728-6A1BB856EFE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243-D94F-9728-6A1BB856EFE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4243-D94F-9728-6A1BB856EFE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По настоянию родителей</c:v>
                </c:pt>
                <c:pt idx="1">
                  <c:v>Выбрав профессию врача по своему желанию</c:v>
                </c:pt>
                <c:pt idx="2">
                  <c:v>Случайно</c:v>
                </c:pt>
                <c:pt idx="3">
                  <c:v>50% моего желания , 50% родителей</c:v>
                </c:pt>
                <c:pt idx="4">
                  <c:v>Продолжить династию врачей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0</c:v>
                </c:pt>
                <c:pt idx="1">
                  <c:v>70</c:v>
                </c:pt>
                <c:pt idx="2">
                  <c:v>1</c:v>
                </c:pt>
                <c:pt idx="3">
                  <c:v>5</c:v>
                </c:pt>
                <c:pt idx="4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A01-5344-B524-B4AB87904255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07E-354C-B3E8-22D28375E4C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07E-354C-B3E8-22D28375E4C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07E-354C-B3E8-22D28375E4C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07E-354C-B3E8-22D28375E4C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407E-354C-B3E8-22D28375E4C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407E-354C-B3E8-22D28375E4C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Высокая квалификация специалистов</c:v>
                </c:pt>
                <c:pt idx="1">
                  <c:v>Высокий рейтинг в СМИ</c:v>
                </c:pt>
                <c:pt idx="2">
                  <c:v>Международное сотрудничество</c:v>
                </c:pt>
                <c:pt idx="3">
                  <c:v>Отзывы студентов и их родителей</c:v>
                </c:pt>
                <c:pt idx="4">
                  <c:v>Наличие в Интернет сайта, интернет-портала</c:v>
                </c:pt>
                <c:pt idx="5">
                  <c:v>Все перечисленное в комплексе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66</c:v>
                </c:pt>
                <c:pt idx="1">
                  <c:v>7</c:v>
                </c:pt>
                <c:pt idx="2">
                  <c:v>8</c:v>
                </c:pt>
                <c:pt idx="3">
                  <c:v>3</c:v>
                </c:pt>
                <c:pt idx="4">
                  <c:v>2</c:v>
                </c:pt>
                <c:pt idx="5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1AB-5F4F-B690-80EF28A33B3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573690465369172"/>
          <c:y val="8.9888009059615401E-2"/>
          <c:w val="0.33357404732807466"/>
          <c:h val="0.9099970782450330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Больше 6 часов</c:v>
                </c:pt>
                <c:pt idx="1">
                  <c:v>Меньше 1 часа</c:v>
                </c:pt>
                <c:pt idx="2">
                  <c:v>1-3 часа</c:v>
                </c:pt>
                <c:pt idx="3">
                  <c:v>3-6 часов</c:v>
                </c:pt>
                <c:pt idx="4">
                  <c:v>Не готовлюсь к занятиям вообще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</c:v>
                </c:pt>
                <c:pt idx="1">
                  <c:v>4</c:v>
                </c:pt>
                <c:pt idx="2">
                  <c:v>1</c:v>
                </c:pt>
                <c:pt idx="3">
                  <c:v>4</c:v>
                </c:pt>
                <c:pt idx="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3E5-2849-94AB-7DB79191BB8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Лекции наглядные, интересные и информативные</c:v>
                </c:pt>
                <c:pt idx="1">
                  <c:v>Необходимы для практических занятий</c:v>
                </c:pt>
                <c:pt idx="2">
                  <c:v>Неинтересные</c:v>
                </c:pt>
                <c:pt idx="3">
                  <c:v>Невостребованные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89</c:v>
                </c:pt>
                <c:pt idx="1">
                  <c:v>10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021-5849-B094-BE44DBB0227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Занятия наглядные, интересные и информативные</c:v>
                </c:pt>
                <c:pt idx="1">
                  <c:v>Развивают клиническое мышление </c:v>
                </c:pt>
                <c:pt idx="2">
                  <c:v>Неинтересные</c:v>
                </c:pt>
                <c:pt idx="3">
                  <c:v>Невостребованные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85</c:v>
                </c:pt>
                <c:pt idx="1">
                  <c:v>14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021-5849-B094-BE44DBB0227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Занимаетесь, потому что нравится</c:v>
                </c:pt>
                <c:pt idx="1">
                  <c:v>Занимаетесь, чтобы повысить свой учебный рейтинг</c:v>
                </c:pt>
                <c:pt idx="2">
                  <c:v>Не занимаетесь 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70</c:v>
                </c:pt>
                <c:pt idx="1">
                  <c:v>5</c:v>
                </c:pt>
                <c:pt idx="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C5D-6C41-A40E-FE8102B9BB5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600" baseline="0"/>
            </a:pPr>
            <a:endParaRPr lang="ru-RU"/>
          </a:p>
        </c:txPr>
      </c:legendEntry>
      <c:layout>
        <c:manualLayout>
          <c:xMode val="edge"/>
          <c:yMode val="edge"/>
          <c:x val="0.66197529776385"/>
          <c:y val="7.1754821983197367E-2"/>
          <c:w val="0.32890215263438161"/>
          <c:h val="0.9282451780168026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Занимаетесь, потому что нравится</c:v>
                </c:pt>
                <c:pt idx="1">
                  <c:v>Занимаетесь, чтобы повысить свой учебный рейтинг
</c:v>
                </c:pt>
                <c:pt idx="2">
                  <c:v>Не занимаетесь 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84</c:v>
                </c:pt>
                <c:pt idx="1">
                  <c:v>5</c:v>
                </c:pt>
                <c:pt idx="2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07C-A143-B7D4-F0371869571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600" baseline="0"/>
            </a:pPr>
            <a:endParaRPr lang="ru-RU"/>
          </a:p>
        </c:txPr>
      </c:legendEntry>
      <c:layout>
        <c:manualLayout>
          <c:xMode val="edge"/>
          <c:yMode val="edge"/>
          <c:x val="0.66197529776385"/>
          <c:y val="7.1754821983197367E-2"/>
          <c:w val="0.32890215263438161"/>
          <c:h val="0.9071316921238765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Занимаетесь, потому что нравится</c:v>
                </c:pt>
                <c:pt idx="1">
                  <c:v>Занимаетесь, чтобы повысить свой учебный рейтинг</c:v>
                </c:pt>
                <c:pt idx="2">
                  <c:v>Не занимаетесь 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64</c:v>
                </c:pt>
                <c:pt idx="1">
                  <c:v>5</c:v>
                </c:pt>
                <c:pt idx="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992-334C-AA23-3D1BD18927E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600" baseline="0"/>
            </a:pPr>
            <a:endParaRPr lang="ru-RU"/>
          </a:p>
        </c:txPr>
      </c:legendEntry>
      <c:layout>
        <c:manualLayout>
          <c:xMode val="edge"/>
          <c:yMode val="edge"/>
          <c:x val="0.66197529776385"/>
          <c:y val="7.1754821983197367E-2"/>
          <c:w val="0.32890215263438161"/>
          <c:h val="0.9278486023426240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Хорошие</c:v>
                </c:pt>
                <c:pt idx="1">
                  <c:v>Нормальные</c:v>
                </c:pt>
                <c:pt idx="2">
                  <c:v>Неплохие с некоторыми </c:v>
                </c:pt>
                <c:pt idx="3">
                  <c:v>Не складываются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76</c:v>
                </c:pt>
                <c:pt idx="1">
                  <c:v>14</c:v>
                </c:pt>
                <c:pt idx="2">
                  <c:v>2</c:v>
                </c:pt>
                <c:pt idx="3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9F7-6B42-A2AD-5B910FCD57E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600" baseline="0"/>
            </a:pPr>
            <a:endParaRPr lang="ru-RU"/>
          </a:p>
        </c:txPr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Вам нравится</c:v>
                </c:pt>
                <c:pt idx="1">
                  <c:v>Оказалась трудной</c:v>
                </c:pt>
                <c:pt idx="2">
                  <c:v>Кажется неинтересной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77</c:v>
                </c:pt>
                <c:pt idx="1">
                  <c:v>20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CBB-5740-A320-A8120571FBE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600" baseline="0"/>
            </a:pPr>
            <a:endParaRPr lang="ru-RU"/>
          </a:p>
        </c:txPr>
      </c:legendEntry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numRef>
              <c:f>Лист1!$A$2:$A$11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6</c:v>
                </c:pt>
                <c:pt idx="6">
                  <c:v>5</c:v>
                </c:pt>
                <c:pt idx="7">
                  <c:v>5</c:v>
                </c:pt>
                <c:pt idx="8">
                  <c:v>10</c:v>
                </c:pt>
                <c:pt idx="9">
                  <c:v>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F8C-4F4F-8E71-1F7AF93B06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181120"/>
        <c:axId val="144182656"/>
      </c:barChart>
      <c:catAx>
        <c:axId val="144181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4182656"/>
        <c:crosses val="autoZero"/>
        <c:auto val="1"/>
        <c:lblAlgn val="ctr"/>
        <c:lblOffset val="100"/>
        <c:noMultiLvlLbl val="0"/>
      </c:catAx>
      <c:valAx>
        <c:axId val="144182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14418112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6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9525" cap="flat" cmpd="sng" algn="ctr">
                <a:solidFill>
                  <a:schemeClr val="lt1">
                    <a:shade val="95000"/>
                    <a:satMod val="105000"/>
                  </a:schemeClr>
                </a:solidFill>
                <a:prstDash val="solid"/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F51-F84E-8629-853B3D78372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9525" cap="flat" cmpd="sng" algn="ctr">
                <a:solidFill>
                  <a:schemeClr val="lt1">
                    <a:shade val="95000"/>
                    <a:satMod val="105000"/>
                  </a:schemeClr>
                </a:solidFill>
                <a:prstDash val="solid"/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F51-F84E-8629-853B3D78372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9525" cap="flat" cmpd="sng" algn="ctr">
                <a:solidFill>
                  <a:schemeClr val="lt1">
                    <a:shade val="95000"/>
                    <a:satMod val="105000"/>
                  </a:schemeClr>
                </a:solidFill>
                <a:prstDash val="solid"/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F51-F84E-8629-853B3D78372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Гордитесь этим</c:v>
                </c:pt>
                <c:pt idx="1">
                  <c:v>Спокойно относитесь к этому</c:v>
                </c:pt>
                <c:pt idx="2">
                  <c:v>Жалеете, что так случилось</c:v>
                </c:pt>
              </c:strCache>
            </c:strRef>
          </c:cat>
          <c:val>
            <c:numRef>
              <c:f>Лист1!$B$2:$B$4</c:f>
              <c:numCache>
                <c:formatCode>d\-mmm</c:formatCode>
                <c:ptCount val="3"/>
                <c:pt idx="0" formatCode="General">
                  <c:v>75</c:v>
                </c:pt>
                <c:pt idx="1">
                  <c:v>2.2999999999999998</c:v>
                </c:pt>
                <c:pt idx="2" formatCode="General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BF51-F84E-8629-853B3D78372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5B2-2147-8F54-4AFC074667C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5B2-2147-8F54-4AFC074667C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5B2-2147-8F54-4AFC074667C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15B2-2147-8F54-4AFC074667C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15B2-2147-8F54-4AFC074667C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0854-654F-9F2D-D5D7288AD51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15B2-2147-8F54-4AFC074667CC}"/>
              </c:ext>
            </c:extLst>
          </c:dPt>
          <c:dLbls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dirty="0"/>
                      <a:t>12%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854-654F-9F2D-D5D7288AD5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От учителей в школе</c:v>
                </c:pt>
                <c:pt idx="1">
                  <c:v>Из источников интернета</c:v>
                </c:pt>
                <c:pt idx="2">
                  <c:v>От друзей, знакомых </c:v>
                </c:pt>
                <c:pt idx="3">
                  <c:v>От родителей и родственников</c:v>
                </c:pt>
                <c:pt idx="4">
                  <c:v>От преподавателей ВУЗа</c:v>
                </c:pt>
                <c:pt idx="5">
                  <c:v>От студентов ВУЗа</c:v>
                </c:pt>
                <c:pt idx="6">
                  <c:v>Из других источников</c:v>
                </c:pt>
              </c:strCache>
            </c:strRef>
          </c:cat>
          <c:val>
            <c:numRef>
              <c:f>Лист1!$B$2:$B$8</c:f>
              <c:numCache>
                <c:formatCode>#\ ?/?</c:formatCode>
                <c:ptCount val="7"/>
                <c:pt idx="0" formatCode="0.0%">
                  <c:v>0.123</c:v>
                </c:pt>
                <c:pt idx="1">
                  <c:v>13</c:v>
                </c:pt>
                <c:pt idx="2">
                  <c:v>10</c:v>
                </c:pt>
                <c:pt idx="3">
                  <c:v>17</c:v>
                </c:pt>
                <c:pt idx="4">
                  <c:v>36</c:v>
                </c:pt>
                <c:pt idx="5">
                  <c:v>10</c:v>
                </c:pt>
                <c:pt idx="6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854-654F-9F2D-D5D7288AD51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9525" cap="flat" cmpd="sng" algn="ctr">
                <a:solidFill>
                  <a:schemeClr val="lt1">
                    <a:shade val="95000"/>
                    <a:satMod val="105000"/>
                  </a:schemeClr>
                </a:solidFill>
                <a:prstDash val="solid"/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4CE-5A49-86D2-EE98B96CF1E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9525" cap="flat" cmpd="sng" algn="ctr">
                <a:solidFill>
                  <a:schemeClr val="lt1">
                    <a:shade val="95000"/>
                    <a:satMod val="105000"/>
                  </a:schemeClr>
                </a:solidFill>
                <a:prstDash val="solid"/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4CE-5A49-86D2-EE98B96CF1EE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75,3%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4CE-5A49-86D2-EE98B96CF1EE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24,7%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4CE-5A49-86D2-EE98B96CF1E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75</c:v>
                </c:pt>
                <c:pt idx="1">
                  <c:v>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4CE-5A49-86D2-EE98B96CF1E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Престижность профессии</c:v>
                </c:pt>
                <c:pt idx="1">
                  <c:v>Высокая заработная плата</c:v>
                </c:pt>
                <c:pt idx="2">
                  <c:v>Гарантированность трудоустройства</c:v>
                </c:pt>
                <c:pt idx="3">
                  <c:v>Стремление быть полезным людям</c:v>
                </c:pt>
                <c:pt idx="4">
                  <c:v>Затрудняюсь ответить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</c:v>
                </c:pt>
                <c:pt idx="1">
                  <c:v>3</c:v>
                </c:pt>
                <c:pt idx="2">
                  <c:v>4</c:v>
                </c:pt>
                <c:pt idx="3">
                  <c:v>1.2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D79-2146-9A47-DC8341FEAC84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Полностью осведомлен</c:v>
                </c:pt>
                <c:pt idx="1">
                  <c:v>Осведомлен частично</c:v>
                </c:pt>
                <c:pt idx="2">
                  <c:v>Не осведомлен</c:v>
                </c:pt>
                <c:pt idx="3">
                  <c:v>Затрудняюсь ответить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79</c:v>
                </c:pt>
                <c:pt idx="1">
                  <c:v>11</c:v>
                </c:pt>
                <c:pt idx="2">
                  <c:v>2</c:v>
                </c:pt>
                <c:pt idx="3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B49-3B47-8867-B84AB3E095B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Хорошие отзывы об уровне подготовки в вузе</c:v>
                </c:pt>
                <c:pt idx="1">
                  <c:v>Хорошие бытовые условия</c:v>
                </c:pt>
                <c:pt idx="2">
                  <c:v>Материальные условия </c:v>
                </c:pt>
                <c:pt idx="3">
                  <c:v>Местонахождение вуза (близость к дому)</c:v>
                </c:pt>
                <c:pt idx="4">
                  <c:v>Решение родителей и родственников</c:v>
                </c:pt>
                <c:pt idx="5">
                  <c:v>Все перечисленное в комплексе</c:v>
                </c:pt>
                <c:pt idx="6">
                  <c:v>Затрудняюсь ответить 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86</c:v>
                </c:pt>
                <c:pt idx="1">
                  <c:v>4</c:v>
                </c:pt>
                <c:pt idx="2">
                  <c:v>5</c:v>
                </c:pt>
                <c:pt idx="3">
                  <c:v>2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2E6-104E-8DA1-001ED3940C7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2045551806769E-2"/>
          <c:y val="7.1900741187487099E-2"/>
          <c:w val="0.51956649890889228"/>
          <c:h val="0.7848109469318224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Смогу ли поступить на «бюджет»</c:v>
                </c:pt>
                <c:pt idx="1">
                  <c:v>Проблем не было</c:v>
                </c:pt>
                <c:pt idx="2">
                  <c:v>Возможные барьеры общения с преподавателями и одногруппниками
</c:v>
                </c:pt>
                <c:pt idx="3">
                  <c:v>Смогу ли освоить требования высшей школы</c:v>
                </c:pt>
                <c:pt idx="4">
                  <c:v>Трудности, связанные с самостоятельной организацией распорядка дня и быта
</c:v>
                </c:pt>
                <c:pt idx="5">
                  <c:v>Обеспеченность общежитием
</c:v>
                </c:pt>
                <c:pt idx="6">
                  <c:v>Другие проблемы
</c:v>
                </c:pt>
                <c:pt idx="7">
                  <c:v>Материальные возможности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8</c:v>
                </c:pt>
                <c:pt idx="1">
                  <c:v>4</c:v>
                </c:pt>
                <c:pt idx="2">
                  <c:v>2</c:v>
                </c:pt>
                <c:pt idx="3">
                  <c:v>1</c:v>
                </c:pt>
                <c:pt idx="6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110-2C46-A096-109C17FF7B6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7039128182014598"/>
          <c:y val="4.1935320678654756E-2"/>
          <c:w val="0.42543867041803141"/>
          <c:h val="0.9056310211563795"/>
        </c:manualLayout>
      </c:layout>
      <c:overlay val="0"/>
      <c:txPr>
        <a:bodyPr/>
        <a:lstStyle/>
        <a:p>
          <a:pPr>
            <a:defRPr sz="16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9525" cap="flat" cmpd="sng" algn="ctr">
                <a:solidFill>
                  <a:schemeClr val="lt1">
                    <a:shade val="95000"/>
                    <a:satMod val="105000"/>
                  </a:schemeClr>
                </a:solidFill>
                <a:prstDash val="solid"/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9E9-B641-8317-96BE49AC82E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9525" cap="flat" cmpd="sng" algn="ctr">
                <a:solidFill>
                  <a:schemeClr val="lt1">
                    <a:shade val="95000"/>
                    <a:satMod val="105000"/>
                  </a:schemeClr>
                </a:solidFill>
                <a:prstDash val="solid"/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9E9-B641-8317-96BE49AC82E3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92,8%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9E9-B641-8317-96BE49AC82E3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7,2%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9E9-B641-8317-96BE49AC82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89</c:v>
                </c:pt>
                <c:pt idx="1">
                  <c:v>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79E9-B641-8317-96BE49AC82E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10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1">
      <a:schemeClr val="lt1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>
  <cs:dataPoint3D>
    <cs:lnRef idx="1">
      <a:schemeClr val="lt1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1">
      <a:schemeClr val="dk1"/>
    </cs:effectRef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1">
      <a:schemeClr val="dk1"/>
    </cs:effectRef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110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1">
      <a:schemeClr val="lt1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>
  <cs:dataPoint3D>
    <cs:lnRef idx="1">
      <a:schemeClr val="lt1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1">
      <a:schemeClr val="dk1"/>
    </cs:effectRef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1">
      <a:schemeClr val="dk1"/>
    </cs:effectRef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110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1">
      <a:schemeClr val="lt1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>
  <cs:dataPoint3D>
    <cs:lnRef idx="1">
      <a:schemeClr val="lt1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1">
      <a:schemeClr val="dk1"/>
    </cs:effectRef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1">
      <a:schemeClr val="dk1"/>
    </cs:effectRef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848D09-4FD7-4F5F-92D4-5E8768874074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577332-C760-4129-80E9-E81F6B15B5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354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523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43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96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470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836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379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88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953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62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67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457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148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9663" y="2492896"/>
            <a:ext cx="8036793" cy="1752600"/>
          </a:xfrm>
        </p:spPr>
        <p:txBody>
          <a:bodyPr>
            <a:normAutofit fontScale="92500"/>
          </a:bodyPr>
          <a:lstStyle/>
          <a:p>
            <a:pPr algn="l"/>
            <a:r>
              <a:rPr lang="ru-RU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Schoolbook" pitchFamily="18" charset="0"/>
              </a:rPr>
              <a:t>Результаты анкетирования студентов 1 курса, обучающихся ОПОП ВО по специальности 31.05.02 Педиатрия</a:t>
            </a:r>
          </a:p>
        </p:txBody>
      </p:sp>
      <p:pic>
        <p:nvPicPr>
          <p:cNvPr id="1026" name="Picture 2" descr="C:\Users\User\Downloads\GlduDhVJ8ng (1).pn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sharpenSoften amount="50000"/>
                    </a14:imgEffect>
                    <a14:imgEffect>
                      <a14:colorTemperature colorTemp="4700"/>
                    </a14:imgEffect>
                    <a14:imgEffect>
                      <a14:saturation sat="30000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4678" y="0"/>
            <a:ext cx="2159322" cy="2070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611560" y="4005064"/>
            <a:ext cx="7848872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7756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759832693"/>
              </p:ext>
            </p:extLst>
          </p:nvPr>
        </p:nvGraphicFramePr>
        <p:xfrm>
          <a:off x="1331640" y="1628800"/>
          <a:ext cx="7704856" cy="52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C32D2E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В ВУЗе Вы поступили на ту специальность, о которой мечтали?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098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954290247"/>
              </p:ext>
            </p:extLst>
          </p:nvPr>
        </p:nvGraphicFramePr>
        <p:xfrm>
          <a:off x="1331640" y="1340768"/>
          <a:ext cx="7128792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Вы полагаете,  какая информация лучше всего подтверждает  высокое качество образования  в вузе?</a:t>
            </a:r>
          </a:p>
        </p:txBody>
      </p:sp>
    </p:spTree>
    <p:extLst>
      <p:ext uri="{BB962C8B-B14F-4D97-AF65-F5344CB8AC3E}">
        <p14:creationId xmlns:p14="http://schemas.microsoft.com/office/powerpoint/2010/main" val="28661239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Сколько времени Вы тратите на подготовку к занятиям?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02394075"/>
              </p:ext>
            </p:extLst>
          </p:nvPr>
        </p:nvGraphicFramePr>
        <p:xfrm>
          <a:off x="611560" y="1318189"/>
          <a:ext cx="8352928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31982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Удовлетворены ли вы качеством лекционных занятий?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727397568"/>
              </p:ext>
            </p:extLst>
          </p:nvPr>
        </p:nvGraphicFramePr>
        <p:xfrm>
          <a:off x="611560" y="1318189"/>
          <a:ext cx="8352928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50815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Удовлетворены ли вы качеством семинарских занятий?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847446845"/>
              </p:ext>
            </p:extLst>
          </p:nvPr>
        </p:nvGraphicFramePr>
        <p:xfrm>
          <a:off x="611560" y="1318189"/>
          <a:ext cx="8352928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246299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300997991"/>
              </p:ext>
            </p:extLst>
          </p:nvPr>
        </p:nvGraphicFramePr>
        <p:xfrm>
          <a:off x="611560" y="1340768"/>
          <a:ext cx="8352928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Занимаетесь ли вы научно-исследовательской работой в Амурской ГМА: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1919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Занимаетесь ли вы физической культурой и спортом, в том числе в спортивных секциях Амурской ГМА: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008750758"/>
              </p:ext>
            </p:extLst>
          </p:nvPr>
        </p:nvGraphicFramePr>
        <p:xfrm>
          <a:off x="611560" y="1340768"/>
          <a:ext cx="8352928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592395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991535752"/>
              </p:ext>
            </p:extLst>
          </p:nvPr>
        </p:nvGraphicFramePr>
        <p:xfrm>
          <a:off x="611560" y="1340768"/>
          <a:ext cx="8352928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-9625" y="85742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Занимаетесь ли вы культурно-массовой деятельностью в Амурской ГМА: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08913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Отношения в группе со студентами у Вас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384981171"/>
              </p:ext>
            </p:extLst>
          </p:nvPr>
        </p:nvGraphicFramePr>
        <p:xfrm>
          <a:off x="611560" y="1340768"/>
          <a:ext cx="8352928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827742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Студенческая жизнь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697681053"/>
              </p:ext>
            </p:extLst>
          </p:nvPr>
        </p:nvGraphicFramePr>
        <p:xfrm>
          <a:off x="611560" y="1340768"/>
          <a:ext cx="8352928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1498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 поступили в Амурскую ГМА: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701875237"/>
              </p:ext>
            </p:extLst>
          </p:nvPr>
        </p:nvGraphicFramePr>
        <p:xfrm>
          <a:off x="1475656" y="1340768"/>
          <a:ext cx="7128792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787167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Оцените по 10-балльной шкале уровень Вашей удовлетворенности начальным этапом обучения обучением в Амурской ГМА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782119463"/>
              </p:ext>
            </p:extLst>
          </p:nvPr>
        </p:nvGraphicFramePr>
        <p:xfrm>
          <a:off x="1259632" y="1700808"/>
          <a:ext cx="6768752" cy="49905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27719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 студент Амурской ГМА и:</a:t>
            </a:r>
          </a:p>
        </p:txBody>
      </p:sp>
      <p:graphicFrame>
        <p:nvGraphicFramePr>
          <p:cNvPr id="19" name="Диаграмма 18"/>
          <p:cNvGraphicFramePr/>
          <p:nvPr>
            <p:extLst>
              <p:ext uri="{D42A27DB-BD31-4B8C-83A1-F6EECF244321}">
                <p14:modId xmlns:p14="http://schemas.microsoft.com/office/powerpoint/2010/main" val="889499137"/>
              </p:ext>
            </p:extLst>
          </p:nvPr>
        </p:nvGraphicFramePr>
        <p:xfrm>
          <a:off x="1331640" y="1628800"/>
          <a:ext cx="7704856" cy="52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64041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Источник информации о ВУЗе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09591296"/>
              </p:ext>
            </p:extLst>
          </p:nvPr>
        </p:nvGraphicFramePr>
        <p:xfrm>
          <a:off x="1475656" y="1340768"/>
          <a:ext cx="7128792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20074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086144597"/>
              </p:ext>
            </p:extLst>
          </p:nvPr>
        </p:nvGraphicFramePr>
        <p:xfrm>
          <a:off x="1331640" y="1628800"/>
          <a:ext cx="7704856" cy="52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Участвовали ли Вы во время обучения в школе в мероприятиях, проводимых сотрудниками и студентами академии?</a:t>
            </a:r>
          </a:p>
        </p:txBody>
      </p:sp>
    </p:spTree>
    <p:extLst>
      <p:ext uri="{BB962C8B-B14F-4D97-AF65-F5344CB8AC3E}">
        <p14:creationId xmlns:p14="http://schemas.microsoft.com/office/powerpoint/2010/main" val="1754902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мотивы выбора профессии: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37480679"/>
              </p:ext>
            </p:extLst>
          </p:nvPr>
        </p:nvGraphicFramePr>
        <p:xfrm>
          <a:off x="1475656" y="1340768"/>
          <a:ext cx="7128792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18580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Информированность об этапах и сроках высшего образования: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283438739"/>
              </p:ext>
            </p:extLst>
          </p:nvPr>
        </p:nvGraphicFramePr>
        <p:xfrm>
          <a:off x="1475656" y="1340768"/>
          <a:ext cx="7128792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44762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Решающим фактором выбора вуза является: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715730057"/>
              </p:ext>
            </p:extLst>
          </p:nvPr>
        </p:nvGraphicFramePr>
        <p:xfrm>
          <a:off x="1259632" y="1340768"/>
          <a:ext cx="7416824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7800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тревоги, связанные с возможностью  поступления в вуз: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875566552"/>
              </p:ext>
            </p:extLst>
          </p:nvPr>
        </p:nvGraphicFramePr>
        <p:xfrm>
          <a:off x="34710" y="1124744"/>
          <a:ext cx="9136586" cy="6048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005786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1528</TotalTime>
  <Words>194</Words>
  <Application>Microsoft Office PowerPoint</Application>
  <PresentationFormat>Экран (4:3)</PresentationFormat>
  <Paragraphs>25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Презентация PowerPoint</vt:lpstr>
      <vt:lpstr>Вы поступили в Амурскую ГМА:</vt:lpstr>
      <vt:lpstr>Вы студент Амурской ГМА и:</vt:lpstr>
      <vt:lpstr>Источник информации о ВУЗе</vt:lpstr>
      <vt:lpstr>Участвовали ли Вы во время обучения в школе в мероприятиях, проводимых сотрудниками и студентами академии?</vt:lpstr>
      <vt:lpstr>Основные мотивы выбора профессии:</vt:lpstr>
      <vt:lpstr>Информированность об этапах и сроках высшего образования:</vt:lpstr>
      <vt:lpstr>Решающим фактором выбора вуза является:</vt:lpstr>
      <vt:lpstr>Основные тревоги, связанные с возможностью  поступления в вуз:</vt:lpstr>
      <vt:lpstr> В ВУЗе Вы поступили на ту специальность, о которой мечтали?</vt:lpstr>
      <vt:lpstr>Как Вы полагаете,  какая информация лучше всего подтверждает  высокое качество образования  в вузе?</vt:lpstr>
      <vt:lpstr>Сколько времени Вы тратите на подготовку к занятиям?</vt:lpstr>
      <vt:lpstr>Удовлетворены ли вы качеством лекционных занятий?</vt:lpstr>
      <vt:lpstr>Удовлетворены ли вы качеством семинарских занятий?</vt:lpstr>
      <vt:lpstr>Занимаетесь ли вы научно-исследовательской работой в Амурской ГМА:</vt:lpstr>
      <vt:lpstr>Занимаетесь ли вы физической культурой и спортом, в том числе в спортивных секциях Амурской ГМА: </vt:lpstr>
      <vt:lpstr>Презентация PowerPoint</vt:lpstr>
      <vt:lpstr>Отношения в группе со студентами у Вас</vt:lpstr>
      <vt:lpstr>Студенческая жизнь </vt:lpstr>
      <vt:lpstr>Оцените по 10-балльной шкале уровень Вашей удовлетворенности начальным этапом обучения обучением в Амурской ГМА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45</cp:revision>
  <dcterms:created xsi:type="dcterms:W3CDTF">2023-05-16T04:30:20Z</dcterms:created>
  <dcterms:modified xsi:type="dcterms:W3CDTF">2026-04-05T06:10:58Z</dcterms:modified>
</cp:coreProperties>
</file>