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36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44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1C0124-CDA2-48DE-989F-2E272C9C31E6}" type="datetimeFigureOut">
              <a:rPr lang="ru-RU" smtClean="0"/>
              <a:t>25.05.2022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143ED5A-4C6A-45E8-89E6-D7A7AE82C2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03628"/>
            <a:ext cx="6408712" cy="1828800"/>
          </a:xfrm>
        </p:spPr>
        <p:txBody>
          <a:bodyPr/>
          <a:lstStyle/>
          <a:p>
            <a:pPr algn="l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000" dirty="0" smtClean="0"/>
              <a:t>День славянской</a:t>
            </a:r>
            <a:r>
              <a:rPr lang="ru-RU" sz="4400" dirty="0" smtClean="0"/>
              <a:t> </a:t>
            </a:r>
            <a:r>
              <a:rPr lang="ru-RU" sz="4400" dirty="0"/>
              <a:t>письменности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и культуры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20272" y="130026"/>
            <a:ext cx="2016224" cy="6572799"/>
          </a:xfrm>
          <a:prstGeom prst="rect">
            <a:avLst/>
          </a:prstGeom>
          <a:solidFill>
            <a:srgbClr val="0133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441"/>
          <a:stretch/>
        </p:blipFill>
        <p:spPr bwMode="auto">
          <a:xfrm>
            <a:off x="7020272" y="3932428"/>
            <a:ext cx="2016224" cy="277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1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44827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sz="4800" dirty="0" smtClean="0"/>
          </a:p>
          <a:p>
            <a:pPr marL="0" indent="0" algn="just">
              <a:buNone/>
            </a:pPr>
            <a:r>
              <a:rPr lang="ru-RU" sz="4800" dirty="0" smtClean="0">
                <a:solidFill>
                  <a:schemeClr val="bg1"/>
                </a:solidFill>
              </a:rPr>
              <a:t>	</a:t>
            </a:r>
          </a:p>
          <a:p>
            <a:pPr marL="0" indent="0" algn="just">
              <a:buNone/>
            </a:pPr>
            <a:endParaRPr lang="ru-RU" sz="4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ru-RU" sz="5000" dirty="0" smtClean="0">
                <a:solidFill>
                  <a:schemeClr val="bg1"/>
                </a:solidFill>
              </a:rPr>
              <a:t>	День </a:t>
            </a:r>
            <a:r>
              <a:rPr lang="ru-RU" sz="5000" dirty="0">
                <a:solidFill>
                  <a:schemeClr val="bg1"/>
                </a:solidFill>
              </a:rPr>
              <a:t>славянской письменности и </a:t>
            </a:r>
            <a:r>
              <a:rPr lang="ru-RU" sz="5000" dirty="0" smtClean="0">
                <a:solidFill>
                  <a:schemeClr val="bg1"/>
                </a:solidFill>
              </a:rPr>
              <a:t>культуры (День святых Кирилла и Мефодия) — </a:t>
            </a:r>
            <a:r>
              <a:rPr lang="ru-RU" sz="5000" dirty="0">
                <a:solidFill>
                  <a:schemeClr val="bg1"/>
                </a:solidFill>
              </a:rPr>
              <a:t>российское название праздника, приуроченного ко дню памяти </a:t>
            </a:r>
            <a:r>
              <a:rPr lang="ru-RU" sz="5000" dirty="0" smtClean="0">
                <a:solidFill>
                  <a:schemeClr val="bg1"/>
                </a:solidFill>
              </a:rPr>
              <a:t>братьев </a:t>
            </a:r>
            <a:r>
              <a:rPr lang="ru-RU" sz="5000" dirty="0">
                <a:solidFill>
                  <a:schemeClr val="bg1"/>
                </a:solidFill>
              </a:rPr>
              <a:t>Мефодия и Кирилла (IX век</a:t>
            </a:r>
            <a:r>
              <a:rPr lang="ru-RU" sz="5000" dirty="0" smtClean="0">
                <a:solidFill>
                  <a:schemeClr val="bg1"/>
                </a:solidFill>
              </a:rPr>
              <a:t>),празднуемый 24 мая.</a:t>
            </a:r>
            <a:endParaRPr lang="ru-RU" sz="50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0" r="-3753"/>
          <a:stretch/>
        </p:blipFill>
        <p:spPr>
          <a:xfrm>
            <a:off x="1115616" y="787085"/>
            <a:ext cx="5325313" cy="3358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6" t="4445" r="12417" b="8340"/>
          <a:stretch/>
        </p:blipFill>
        <p:spPr>
          <a:xfrm>
            <a:off x="4772589" y="2348880"/>
            <a:ext cx="3612198" cy="20809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89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endParaRPr lang="ru-RU" sz="2400" dirty="0" smtClean="0"/>
          </a:p>
          <a:p>
            <a:pPr marL="45720" indent="0" algn="just">
              <a:buNone/>
            </a:pPr>
            <a:endParaRPr lang="ru-RU" sz="1800" dirty="0" smtClean="0"/>
          </a:p>
          <a:p>
            <a:pPr marL="45720" indent="0" algn="just">
              <a:buNone/>
            </a:pPr>
            <a:endParaRPr lang="ru-RU" sz="1800" dirty="0"/>
          </a:p>
          <a:p>
            <a:pPr marL="45720" indent="0" algn="just">
              <a:buNone/>
            </a:pPr>
            <a:endParaRPr lang="ru-RU" sz="1800" dirty="0" smtClean="0"/>
          </a:p>
          <a:p>
            <a:pPr marL="45720" indent="0" algn="just">
              <a:buNone/>
            </a:pPr>
            <a:r>
              <a:rPr lang="ru-RU" sz="1800" dirty="0" smtClean="0"/>
              <a:t>	</a:t>
            </a:r>
          </a:p>
          <a:p>
            <a:pPr marL="45720" indent="0" algn="just">
              <a:buNone/>
            </a:pPr>
            <a:r>
              <a:rPr lang="ru-RU" sz="1800" dirty="0"/>
              <a:t>	</a:t>
            </a:r>
            <a:r>
              <a:rPr lang="ru-RU" sz="1800" dirty="0" smtClean="0"/>
              <a:t>А вот день </a:t>
            </a:r>
            <a:r>
              <a:rPr lang="ru-RU" sz="1800" dirty="0"/>
              <a:t>славянской письменности </a:t>
            </a:r>
            <a:r>
              <a:rPr lang="ru-RU" sz="1800" dirty="0" smtClean="0"/>
              <a:t>и </a:t>
            </a:r>
            <a:r>
              <a:rPr lang="ru-RU" sz="1800" dirty="0"/>
              <a:t>культуры </a:t>
            </a:r>
            <a:r>
              <a:rPr lang="ru-RU" sz="1800" dirty="0" smtClean="0"/>
              <a:t>стали праздновать </a:t>
            </a:r>
            <a:r>
              <a:rPr lang="ru-RU" sz="1800" dirty="0"/>
              <a:t>в </a:t>
            </a:r>
            <a:r>
              <a:rPr lang="ru-RU" sz="1800" dirty="0" smtClean="0"/>
              <a:t>Болгарии именно в 19 веке, спустя почти 700 лет. Традиция прижилась, перейдя и </a:t>
            </a:r>
            <a:r>
              <a:rPr lang="ru-RU" sz="1800" dirty="0"/>
              <a:t>в другие </a:t>
            </a:r>
            <a:r>
              <a:rPr lang="ru-RU" sz="1800" dirty="0" smtClean="0"/>
              <a:t>страны без особых изменений: </a:t>
            </a:r>
            <a:r>
              <a:rPr lang="ru-RU" sz="1800" dirty="0"/>
              <a:t>Россию, Украину, </a:t>
            </a:r>
            <a:r>
              <a:rPr lang="ru-RU" sz="1800" dirty="0" smtClean="0"/>
              <a:t>Белоруссию, Молдову и т. </a:t>
            </a:r>
            <a:r>
              <a:rPr lang="ru-RU" sz="1800" dirty="0"/>
              <a:t>д</a:t>
            </a:r>
            <a:r>
              <a:rPr lang="ru-RU" sz="1800" dirty="0" smtClean="0"/>
              <a:t>. Сейчас </a:t>
            </a:r>
            <a:r>
              <a:rPr lang="ru-RU" sz="1800" dirty="0"/>
              <a:t>праздник проводят в Чехии, Венгрии, Сербии, Хорватии, Словении, Словакии, Македонии, Боснии и Герцеговине, Болгарии и Черногории. </a:t>
            </a:r>
            <a:endParaRPr lang="ru-RU" sz="1800" dirty="0" smtClean="0"/>
          </a:p>
          <a:p>
            <a:pPr marL="45720" indent="0" algn="just">
              <a:buNone/>
            </a:pPr>
            <a:endParaRPr lang="ru-RU" sz="1800" dirty="0"/>
          </a:p>
          <a:p>
            <a:pPr marL="45720" indent="0" algn="just">
              <a:buNone/>
            </a:pPr>
            <a:r>
              <a:rPr lang="ru-RU" sz="1800" dirty="0"/>
              <a:t>	</a:t>
            </a:r>
            <a:r>
              <a:rPr lang="ru-RU" sz="1800" dirty="0" smtClean="0"/>
              <a:t>В </a:t>
            </a:r>
            <a:r>
              <a:rPr lang="ru-RU" sz="1800" dirty="0"/>
              <a:t>Российской Империи он впервые отмечался </a:t>
            </a:r>
            <a:r>
              <a:rPr lang="ru-RU" sz="1800" b="1" dirty="0"/>
              <a:t>в 1863 году</a:t>
            </a:r>
            <a:r>
              <a:rPr lang="ru-RU" sz="1800" dirty="0"/>
              <a:t>. </a:t>
            </a:r>
            <a:r>
              <a:rPr lang="ru-RU" sz="1800" dirty="0" smtClean="0"/>
              <a:t>А с </a:t>
            </a:r>
            <a:r>
              <a:rPr lang="ru-RU" sz="1800" dirty="0"/>
              <a:t>1991 </a:t>
            </a:r>
            <a:r>
              <a:rPr lang="ru-RU" sz="1800" dirty="0" smtClean="0"/>
              <a:t>года, </a:t>
            </a:r>
            <a:r>
              <a:rPr lang="ru-RU" sz="1800" b="1" dirty="0" smtClean="0"/>
              <a:t>после распада СССР</a:t>
            </a:r>
            <a:r>
              <a:rPr lang="ru-RU" sz="1800" dirty="0" smtClean="0"/>
              <a:t>, снова приобрел </a:t>
            </a:r>
            <a:r>
              <a:rPr lang="ru-RU" sz="1800" dirty="0"/>
              <a:t>государственный статус и стал </a:t>
            </a:r>
            <a:r>
              <a:rPr lang="ru-RU" sz="1800" dirty="0" smtClean="0"/>
              <a:t>ежегодным для россиян. В </a:t>
            </a:r>
            <a:r>
              <a:rPr lang="ru-RU" sz="1800" dirty="0"/>
              <a:t>настоящее время </a:t>
            </a:r>
            <a:r>
              <a:rPr lang="ru-RU" sz="1800" dirty="0" smtClean="0"/>
              <a:t>празднику </a:t>
            </a:r>
            <a:r>
              <a:rPr lang="ru-RU" sz="1800" dirty="0"/>
              <a:t>посвящаются научные форумы, проводятся фестивали, выставки, книжные ярмарки, поэтические чтения, смотры художественной самодеятельности, концерты и другие разнообразные культурные мероприятия.</a:t>
            </a:r>
          </a:p>
          <a:p>
            <a:pPr marL="45720" indent="0" algn="just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праздника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1844824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Интересно то, что самые ранние данные по празднованию дня Кирилла</a:t>
            </a:r>
          </a:p>
          <a:p>
            <a:pPr algn="r"/>
            <a:r>
              <a:rPr lang="ru-RU" sz="2000" i="1" dirty="0" smtClean="0">
                <a:solidFill>
                  <a:schemeClr val="bg1"/>
                </a:solidFill>
              </a:rPr>
              <a:t> и Мефодия датируются  12 веком н. э.</a:t>
            </a:r>
            <a:endParaRPr lang="ru-RU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9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56992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Язык, на котором мы говорим и пишем сегодня, зародился более тысячи лет назад именно благодаря им. Как известно, братья Кирилл (до крещения Константин) и Мефодий происходили из знатного и благочестивого рода, а проживали в греческом городе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Солуни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pPr algn="just"/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	Они были православными монахами и славянскую азбуку создали в греческом монастыре. Конечно, русский, украинский, белорусский, болгарский и другие славянские языки в дальнейшем развивались индивидуально, обрастая новыми правилами и формами, и сейчас они сильно отличаются друг от друга. Однако, если вслушаться в речь, всмотреться в письмо, легко заметить общие корни языка, на котором сотни лет назад говорили все славяне мира.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15" y="476672"/>
            <a:ext cx="6030416" cy="25519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21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628800"/>
            <a:ext cx="8208912" cy="4806273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Мефодий не просто переложил новый набор букв на манер старой, но существенно </a:t>
            </a:r>
            <a:r>
              <a:rPr lang="ru-RU" dirty="0"/>
              <a:t>изменил греческую азбуку, чтобы более точно передать славянскую звуковую систему.</a:t>
            </a:r>
          </a:p>
          <a:p>
            <a:pPr marL="45720" indent="0" algn="just">
              <a:buNone/>
            </a:pPr>
            <a:endParaRPr lang="ru-RU" dirty="0"/>
          </a:p>
          <a:p>
            <a:pPr algn="just"/>
            <a:r>
              <a:rPr lang="ru-RU" dirty="0" smtClean="0"/>
              <a:t>В ходе его исследований были </a:t>
            </a:r>
            <a:r>
              <a:rPr lang="ru-RU" dirty="0"/>
              <a:t>созданы две азбуки — </a:t>
            </a:r>
            <a:r>
              <a:rPr lang="ru-RU" b="1" dirty="0"/>
              <a:t>глаголица</a:t>
            </a:r>
            <a:r>
              <a:rPr lang="ru-RU" dirty="0"/>
              <a:t> и </a:t>
            </a:r>
            <a:r>
              <a:rPr lang="ru-RU" b="1" dirty="0"/>
              <a:t>кириллица</a:t>
            </a:r>
            <a:r>
              <a:rPr lang="ru-RU" dirty="0"/>
              <a:t>. Кроме того, </a:t>
            </a:r>
            <a:r>
              <a:rPr lang="ru-RU" dirty="0" smtClean="0"/>
              <a:t>греки </a:t>
            </a:r>
            <a:r>
              <a:rPr lang="ru-RU" dirty="0"/>
              <a:t>перевели на славянский язык </a:t>
            </a:r>
            <a:r>
              <a:rPr lang="ru-RU" b="1" dirty="0"/>
              <a:t>Евангелие, Апостол и </a:t>
            </a:r>
            <a:r>
              <a:rPr lang="ru-RU" b="1" dirty="0" smtClean="0"/>
              <a:t>Псалтырь</a:t>
            </a:r>
            <a:r>
              <a:rPr lang="ru-RU" dirty="0" smtClean="0"/>
              <a:t>, ставшие первыми книгами на новом языке.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За </a:t>
            </a:r>
            <a:r>
              <a:rPr lang="ru-RU" dirty="0"/>
              <a:t>вклад святых Кирилла и Мефодия в культуру Европы </a:t>
            </a:r>
            <a:r>
              <a:rPr lang="ru-RU" dirty="0" smtClean="0"/>
              <a:t>Папа </a:t>
            </a:r>
            <a:r>
              <a:rPr lang="ru-RU" dirty="0"/>
              <a:t>Иоанн Павел II в 1980 году объявил их покровителями Старого континента.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знать…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0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208912" cy="4662257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Во </a:t>
            </a:r>
            <a:r>
              <a:rPr lang="ru-RU" dirty="0"/>
              <a:t>времена Петра Великого были внесены изменения в начертания некоторых букв, а 11 букв были исключены из алфавита. </a:t>
            </a:r>
            <a:r>
              <a:rPr lang="ru-RU" dirty="0" smtClean="0"/>
              <a:t>Новый </a:t>
            </a:r>
            <a:r>
              <a:rPr lang="ru-RU" dirty="0"/>
              <a:t>алфавит стал беднее по содержанию, но проще и более приспособлен к печатанию различных гражданских деловых бумаг. Он так и получил название </a:t>
            </a:r>
            <a:r>
              <a:rPr lang="ru-RU" dirty="0" smtClean="0"/>
              <a:t>«гражданский»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1918 году была проведена новая реформа алфавита, и кириллица потеряла еще четыре буквы: </a:t>
            </a:r>
            <a:r>
              <a:rPr lang="ru-RU" b="1" dirty="0"/>
              <a:t>ять, и(I), ижицу, </a:t>
            </a:r>
            <a:r>
              <a:rPr lang="ru-RU" b="1" dirty="0" smtClean="0"/>
              <a:t>фиту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Древнейшая </a:t>
            </a:r>
            <a:r>
              <a:rPr lang="ru-RU" sz="2000" dirty="0"/>
              <a:t>книга на Руси,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написанная кириллице </a:t>
            </a:r>
            <a:r>
              <a:rPr lang="ru-RU" sz="2000" dirty="0"/>
              <a:t>- </a:t>
            </a:r>
            <a:r>
              <a:rPr lang="ru-RU" sz="2000" dirty="0" smtClean="0"/>
              <a:t>Остромирово Евангелие (1057 года)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087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663" y="692696"/>
            <a:ext cx="5822280" cy="43084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11560" y="515719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Важно помнить, что ни смотря на дальнейшие реформы русского языка, основа, заложенная Кириллом и Мефодием, стала прочным фундаментом </a:t>
            </a:r>
          </a:p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ля будущих поколений авторов и литераторов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4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147</TotalTime>
  <Words>135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 День славянской письменности  и культуры</vt:lpstr>
      <vt:lpstr>Презентация PowerPoint</vt:lpstr>
      <vt:lpstr>История праздника</vt:lpstr>
      <vt:lpstr>Презентация PowerPoint</vt:lpstr>
      <vt:lpstr>Важно знать…</vt:lpstr>
      <vt:lpstr> Древнейшая книга на Руси,  написанная кириллице - Остромирово Евангелие (1057 года)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славянской письменности и культуры</dc:title>
  <dc:creator>User</dc:creator>
  <cp:lastModifiedBy>User</cp:lastModifiedBy>
  <cp:revision>14</cp:revision>
  <dcterms:created xsi:type="dcterms:W3CDTF">2022-05-25T02:26:02Z</dcterms:created>
  <dcterms:modified xsi:type="dcterms:W3CDTF">2022-05-25T04:53:03Z</dcterms:modified>
</cp:coreProperties>
</file>