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9685"/>
            <a:ext cx="4037011" cy="418831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2347"/>
            <a:ext cx="1522411" cy="23654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11" y="1676400"/>
            <a:ext cx="2819399" cy="28193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11" y="0"/>
            <a:ext cx="1603386" cy="114140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05878" y="6096000"/>
            <a:ext cx="993733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9711" y="0"/>
            <a:ext cx="762000" cy="12065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11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799" y="1142999"/>
                </a:moveTo>
                <a:lnTo>
                  <a:pt x="0" y="1142999"/>
                </a:lnTo>
                <a:lnTo>
                  <a:pt x="0" y="0"/>
                </a:lnTo>
                <a:lnTo>
                  <a:pt x="685799" y="0"/>
                </a:lnTo>
                <a:lnTo>
                  <a:pt x="685799" y="1142999"/>
                </a:lnTo>
                <a:close/>
              </a:path>
            </a:pathLst>
          </a:custGeom>
          <a:solidFill>
            <a:srgbClr val="B01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935" y="-3962"/>
            <a:ext cx="7473950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763" y="3310612"/>
            <a:ext cx="8391525" cy="275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6904" y="202040"/>
            <a:ext cx="372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854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EBEBEB"/>
                </a:solidFill>
              </a:rPr>
              <a:t>Амурская </a:t>
            </a:r>
            <a:r>
              <a:rPr sz="1800" spc="75" dirty="0">
                <a:solidFill>
                  <a:srgbClr val="EBEBEB"/>
                </a:solidFill>
              </a:rPr>
              <a:t>Государственная </a:t>
            </a:r>
            <a:r>
              <a:rPr sz="1800" spc="80" dirty="0">
                <a:solidFill>
                  <a:srgbClr val="EBEBEB"/>
                </a:solidFill>
              </a:rPr>
              <a:t> </a:t>
            </a:r>
            <a:r>
              <a:rPr sz="1800" spc="95" dirty="0">
                <a:solidFill>
                  <a:srgbClr val="EBEBEB"/>
                </a:solidFill>
              </a:rPr>
              <a:t>Медицинская</a:t>
            </a:r>
            <a:r>
              <a:rPr sz="1800" spc="-15" dirty="0">
                <a:solidFill>
                  <a:srgbClr val="EBEBEB"/>
                </a:solidFill>
              </a:rPr>
              <a:t> </a:t>
            </a:r>
            <a:r>
              <a:rPr sz="1800" spc="95" dirty="0">
                <a:solidFill>
                  <a:srgbClr val="EBEBEB"/>
                </a:solidFill>
              </a:rPr>
              <a:t>Академия</a:t>
            </a:r>
            <a:r>
              <a:rPr sz="1800" spc="-10" dirty="0">
                <a:solidFill>
                  <a:srgbClr val="EBEBEB"/>
                </a:solidFill>
              </a:rPr>
              <a:t> </a:t>
            </a:r>
            <a:r>
              <a:rPr sz="1800" spc="50" dirty="0">
                <a:solidFill>
                  <a:srgbClr val="EBEBEB"/>
                </a:solidFill>
              </a:rPr>
              <a:t>(АГМА)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643799" y="1025000"/>
            <a:ext cx="6589395" cy="184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spc="16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Кафедра</a:t>
            </a:r>
            <a:r>
              <a:rPr sz="18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800" spc="195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философии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sz="28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Творческая</a:t>
            </a:r>
            <a:r>
              <a:rPr sz="28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2800" spc="225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работа</a:t>
            </a:r>
            <a:r>
              <a:rPr sz="28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2800" spc="229" dirty="0">
                <a:solidFill>
                  <a:srgbClr val="EBEBEB"/>
                </a:solidFill>
                <a:latin typeface="Microsoft Sans Serif"/>
                <a:cs typeface="Microsoft Sans Serif"/>
              </a:rPr>
              <a:t>на</a:t>
            </a:r>
            <a:r>
              <a:rPr sz="28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тему:</a:t>
            </a:r>
            <a:endParaRPr sz="2800">
              <a:latin typeface="Microsoft Sans Serif"/>
              <a:cs typeface="Microsoft Sans Serif"/>
            </a:endParaRPr>
          </a:p>
          <a:p>
            <a:pPr marL="12065" marR="5080" indent="-6985" algn="ctr">
              <a:lnSpc>
                <a:spcPct val="100000"/>
              </a:lnSpc>
            </a:pPr>
            <a:r>
              <a:rPr sz="2800" spc="-50" dirty="0">
                <a:solidFill>
                  <a:srgbClr val="EBEBEB"/>
                </a:solidFill>
                <a:latin typeface="Microsoft Sans Serif"/>
                <a:cs typeface="Microsoft Sans Serif"/>
              </a:rPr>
              <a:t>«Вклад </a:t>
            </a:r>
            <a:r>
              <a:rPr sz="28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отечественных </a:t>
            </a:r>
            <a:r>
              <a:rPr sz="28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врачей </a:t>
            </a:r>
            <a:r>
              <a:rPr sz="2800" spc="-18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2800" spc="-17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развитие</a:t>
            </a:r>
            <a:r>
              <a:rPr sz="28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2800" spc="310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философии</a:t>
            </a:r>
            <a:r>
              <a:rPr sz="28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2800" spc="16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28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медицины».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3306386"/>
            <a:ext cx="3464560" cy="155298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409"/>
              </a:spcBef>
            </a:pPr>
            <a:r>
              <a:rPr sz="1350" spc="-65" dirty="0">
                <a:solidFill>
                  <a:srgbClr val="86D1D8"/>
                </a:solidFill>
                <a:latin typeface="Microsoft Sans Serif"/>
                <a:cs typeface="Microsoft Sans Serif"/>
              </a:rPr>
              <a:t>АВТОРЫ</a:t>
            </a:r>
            <a:r>
              <a:rPr sz="1350" spc="1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55" dirty="0">
                <a:solidFill>
                  <a:srgbClr val="86D1D8"/>
                </a:solidFill>
                <a:latin typeface="Microsoft Sans Serif"/>
                <a:cs typeface="Microsoft Sans Serif"/>
              </a:rPr>
              <a:t>РАБОТЫ:</a:t>
            </a:r>
            <a:r>
              <a:rPr sz="1350" spc="1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95" dirty="0">
                <a:solidFill>
                  <a:srgbClr val="86D1D8"/>
                </a:solidFill>
                <a:latin typeface="Microsoft Sans Serif"/>
                <a:cs typeface="Microsoft Sans Serif"/>
              </a:rPr>
              <a:t>СТУДЕНТЫ</a:t>
            </a:r>
            <a:r>
              <a:rPr sz="1350" spc="1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86D1D8"/>
                </a:solidFill>
                <a:latin typeface="Microsoft Sans Serif"/>
                <a:cs typeface="Microsoft Sans Serif"/>
              </a:rPr>
              <a:t>206</a:t>
            </a:r>
            <a:r>
              <a:rPr sz="1350" spc="2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80" dirty="0">
                <a:solidFill>
                  <a:srgbClr val="86D1D8"/>
                </a:solidFill>
                <a:latin typeface="Microsoft Sans Serif"/>
                <a:cs typeface="Microsoft Sans Serif"/>
              </a:rPr>
              <a:t>ГРУППЫ </a:t>
            </a:r>
            <a:r>
              <a:rPr sz="1350" spc="-34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15" dirty="0">
                <a:solidFill>
                  <a:srgbClr val="86D1D8"/>
                </a:solidFill>
                <a:latin typeface="Microsoft Sans Serif"/>
                <a:cs typeface="Microsoft Sans Serif"/>
              </a:rPr>
              <a:t>АЛИЕВ</a:t>
            </a:r>
            <a:r>
              <a:rPr sz="1350" spc="-10" dirty="0">
                <a:solidFill>
                  <a:srgbClr val="86D1D8"/>
                </a:solidFill>
                <a:latin typeface="Microsoft Sans Serif"/>
                <a:cs typeface="Microsoft Sans Serif"/>
              </a:rPr>
              <a:t>А</a:t>
            </a:r>
            <a:r>
              <a:rPr sz="1350" spc="1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25" dirty="0">
                <a:solidFill>
                  <a:srgbClr val="86D1D8"/>
                </a:solidFill>
                <a:latin typeface="Microsoft Sans Serif"/>
                <a:cs typeface="Microsoft Sans Serif"/>
              </a:rPr>
              <a:t>ДИАНА</a:t>
            </a:r>
            <a:r>
              <a:rPr sz="1350" spc="10" dirty="0">
                <a:solidFill>
                  <a:srgbClr val="86D1D8"/>
                </a:solidFill>
                <a:latin typeface="Microsoft Sans Serif"/>
                <a:cs typeface="Microsoft Sans Serif"/>
              </a:rPr>
              <a:t>,</a:t>
            </a:r>
            <a:r>
              <a:rPr sz="1350" spc="1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100" dirty="0">
                <a:solidFill>
                  <a:srgbClr val="86D1D8"/>
                </a:solidFill>
                <a:latin typeface="Microsoft Sans Serif"/>
                <a:cs typeface="Microsoft Sans Serif"/>
              </a:rPr>
              <a:t>БЕЗЗУБЦЕ</a:t>
            </a:r>
            <a:r>
              <a:rPr sz="1350" spc="-95" dirty="0">
                <a:solidFill>
                  <a:srgbClr val="86D1D8"/>
                </a:solidFill>
                <a:latin typeface="Microsoft Sans Serif"/>
                <a:cs typeface="Microsoft Sans Serif"/>
              </a:rPr>
              <a:t>В</a:t>
            </a:r>
            <a:r>
              <a:rPr sz="1350" spc="1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20" dirty="0">
                <a:solidFill>
                  <a:srgbClr val="86D1D8"/>
                </a:solidFill>
                <a:latin typeface="Microsoft Sans Serif"/>
                <a:cs typeface="Microsoft Sans Serif"/>
              </a:rPr>
              <a:t>ДЕНИС,  </a:t>
            </a:r>
            <a:r>
              <a:rPr sz="1350" spc="20" dirty="0">
                <a:solidFill>
                  <a:srgbClr val="86D1D8"/>
                </a:solidFill>
                <a:latin typeface="Microsoft Sans Serif"/>
                <a:cs typeface="Microsoft Sans Serif"/>
              </a:rPr>
              <a:t>КАЛАШНИК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86D1D8"/>
                </a:solidFill>
                <a:latin typeface="Microsoft Sans Serif"/>
                <a:cs typeface="Microsoft Sans Serif"/>
              </a:rPr>
              <a:t>МИЛЕНА,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15" dirty="0">
                <a:solidFill>
                  <a:srgbClr val="86D1D8"/>
                </a:solidFill>
                <a:latin typeface="Microsoft Sans Serif"/>
                <a:cs typeface="Microsoft Sans Serif"/>
              </a:rPr>
              <a:t>КУУЛАР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45" dirty="0">
                <a:solidFill>
                  <a:srgbClr val="86D1D8"/>
                </a:solidFill>
                <a:latin typeface="Microsoft Sans Serif"/>
                <a:cs typeface="Microsoft Sans Serif"/>
              </a:rPr>
              <a:t>ШЕННЕ, </a:t>
            </a:r>
            <a:r>
              <a:rPr sz="1350" spc="-4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45" dirty="0">
                <a:solidFill>
                  <a:srgbClr val="86D1D8"/>
                </a:solidFill>
                <a:latin typeface="Microsoft Sans Serif"/>
                <a:cs typeface="Microsoft Sans Serif"/>
              </a:rPr>
              <a:t>КИСЕЛЕВА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86D1D8"/>
                </a:solidFill>
                <a:latin typeface="Microsoft Sans Serif"/>
                <a:cs typeface="Microsoft Sans Serif"/>
              </a:rPr>
              <a:t>КРИСТИНА,</a:t>
            </a:r>
            <a:r>
              <a:rPr sz="1350" spc="1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lang="ru-RU" sz="1350" spc="10" dirty="0" smtClean="0">
                <a:solidFill>
                  <a:srgbClr val="86D1D8"/>
                </a:solidFill>
                <a:latin typeface="Microsoft Sans Serif"/>
                <a:cs typeface="Microsoft Sans Serif"/>
              </a:rPr>
              <a:t>МУРЕЕВА ВАЛЕРИЯ,</a:t>
            </a:r>
            <a:r>
              <a:rPr sz="1350" spc="-30" dirty="0" smtClean="0">
                <a:solidFill>
                  <a:srgbClr val="86D1D8"/>
                </a:solidFill>
                <a:latin typeface="Microsoft Sans Serif"/>
                <a:cs typeface="Microsoft Sans Serif"/>
              </a:rPr>
              <a:t>НИКОЛАЕВ </a:t>
            </a:r>
            <a:r>
              <a:rPr sz="1350" spc="-25" dirty="0" smtClean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25" dirty="0">
                <a:solidFill>
                  <a:srgbClr val="86D1D8"/>
                </a:solidFill>
                <a:latin typeface="Microsoft Sans Serif"/>
                <a:cs typeface="Microsoft Sans Serif"/>
              </a:rPr>
              <a:t>МИХАИЛ, </a:t>
            </a:r>
            <a:r>
              <a:rPr sz="1350" spc="-20" dirty="0">
                <a:solidFill>
                  <a:srgbClr val="86D1D8"/>
                </a:solidFill>
                <a:latin typeface="Microsoft Sans Serif"/>
                <a:cs typeface="Microsoft Sans Serif"/>
              </a:rPr>
              <a:t>ЖИРКОВ </a:t>
            </a:r>
            <a:r>
              <a:rPr sz="1350" spc="20" dirty="0">
                <a:solidFill>
                  <a:srgbClr val="86D1D8"/>
                </a:solidFill>
                <a:latin typeface="Microsoft Sans Serif"/>
                <a:cs typeface="Microsoft Sans Serif"/>
              </a:rPr>
              <a:t>ВАСИЛИЙ, 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ОНДАР </a:t>
            </a:r>
            <a:r>
              <a:rPr sz="1350" spc="1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50" dirty="0">
                <a:solidFill>
                  <a:srgbClr val="86D1D8"/>
                </a:solidFill>
                <a:latin typeface="Microsoft Sans Serif"/>
                <a:cs typeface="Microsoft Sans Serif"/>
              </a:rPr>
              <a:t>ДАЙЫНЧЫ,</a:t>
            </a:r>
            <a:r>
              <a:rPr sz="1350" spc="1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86D1D8"/>
                </a:solidFill>
                <a:latin typeface="Microsoft Sans Serif"/>
                <a:cs typeface="Microsoft Sans Serif"/>
              </a:rPr>
              <a:t>СЕГОДИНА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35" dirty="0">
                <a:solidFill>
                  <a:srgbClr val="86D1D8"/>
                </a:solidFill>
                <a:latin typeface="Microsoft Sans Serif"/>
                <a:cs typeface="Microsoft Sans Serif"/>
              </a:rPr>
              <a:t>ВЕРОНИКА, </a:t>
            </a:r>
            <a:r>
              <a:rPr sz="1350" spc="-3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86D1D8"/>
                </a:solidFill>
                <a:latin typeface="Microsoft Sans Serif"/>
                <a:cs typeface="Microsoft Sans Serif"/>
              </a:rPr>
              <a:t>ТЮКАЛОВА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АНАСТАСИЯ, </a:t>
            </a:r>
            <a:r>
              <a:rPr sz="1350" spc="20" dirty="0">
                <a:solidFill>
                  <a:srgbClr val="86D1D8"/>
                </a:solidFill>
                <a:latin typeface="Microsoft Sans Serif"/>
                <a:cs typeface="Microsoft Sans Serif"/>
              </a:rPr>
              <a:t>ШУВАНОВ </a:t>
            </a:r>
            <a:r>
              <a:rPr sz="1350" spc="2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35" dirty="0">
                <a:solidFill>
                  <a:srgbClr val="86D1D8"/>
                </a:solidFill>
                <a:latin typeface="Microsoft Sans Serif"/>
                <a:cs typeface="Microsoft Sans Serif"/>
              </a:rPr>
              <a:t>АРТЕМИЙ,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86D1D8"/>
                </a:solidFill>
                <a:latin typeface="Microsoft Sans Serif"/>
                <a:cs typeface="Microsoft Sans Serif"/>
              </a:rPr>
              <a:t>САТ</a:t>
            </a:r>
            <a:r>
              <a:rPr sz="1350" spc="1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50" dirty="0">
                <a:solidFill>
                  <a:srgbClr val="86D1D8"/>
                </a:solidFill>
                <a:latin typeface="Microsoft Sans Serif"/>
                <a:cs typeface="Microsoft Sans Serif"/>
              </a:rPr>
              <a:t>ДОЛУМА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5257800"/>
            <a:ext cx="3372485" cy="3987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409"/>
              </a:spcBef>
            </a:pPr>
            <a:r>
              <a:rPr sz="1350" spc="-50" dirty="0">
                <a:solidFill>
                  <a:srgbClr val="86D1D8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sz="1350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55" dirty="0">
                <a:solidFill>
                  <a:srgbClr val="86D1D8"/>
                </a:solidFill>
                <a:latin typeface="Microsoft Sans Serif"/>
                <a:cs typeface="Microsoft Sans Serif"/>
              </a:rPr>
              <a:t>РАБОТЫ: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20" dirty="0">
                <a:solidFill>
                  <a:srgbClr val="86D1D8"/>
                </a:solidFill>
                <a:latin typeface="Microsoft Sans Serif"/>
                <a:cs typeface="Microsoft Sans Serif"/>
              </a:rPr>
              <a:t>СКАБЕЛКИНА </a:t>
            </a:r>
            <a:r>
              <a:rPr sz="1350" spc="-34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90" dirty="0">
                <a:solidFill>
                  <a:srgbClr val="86D1D8"/>
                </a:solidFill>
                <a:latin typeface="Microsoft Sans Serif"/>
                <a:cs typeface="Microsoft Sans Serif"/>
              </a:rPr>
              <a:t>ТАТЬЯНА</a:t>
            </a:r>
            <a:r>
              <a:rPr sz="1350" spc="5" dirty="0">
                <a:solidFill>
                  <a:srgbClr val="86D1D8"/>
                </a:solidFill>
                <a:latin typeface="Microsoft Sans Serif"/>
                <a:cs typeface="Microsoft Sans Serif"/>
              </a:rPr>
              <a:t> </a:t>
            </a:r>
            <a:r>
              <a:rPr sz="1350" spc="-20" dirty="0">
                <a:solidFill>
                  <a:srgbClr val="86D1D8"/>
                </a:solidFill>
                <a:latin typeface="Microsoft Sans Serif"/>
                <a:cs typeface="Microsoft Sans Serif"/>
              </a:rPr>
              <a:t>НИКОЛАЕВНА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0144" y="5899287"/>
            <a:ext cx="169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 marR="5080" indent="-586105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Благовещенск 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2021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6" y="456782"/>
            <a:ext cx="89820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spc="145" dirty="0">
                <a:solidFill>
                  <a:srgbClr val="EBEBEB"/>
                </a:solidFill>
              </a:rPr>
              <a:t>Иустин</a:t>
            </a:r>
            <a:r>
              <a:rPr sz="4200" spc="25" dirty="0">
                <a:solidFill>
                  <a:srgbClr val="EBEBEB"/>
                </a:solidFill>
              </a:rPr>
              <a:t> </a:t>
            </a:r>
            <a:r>
              <a:rPr sz="4200" spc="55" dirty="0">
                <a:solidFill>
                  <a:srgbClr val="EBEBEB"/>
                </a:solidFill>
              </a:rPr>
              <a:t>Евдокимович</a:t>
            </a:r>
            <a:r>
              <a:rPr sz="4200" spc="35" dirty="0">
                <a:solidFill>
                  <a:srgbClr val="EBEBEB"/>
                </a:solidFill>
              </a:rPr>
              <a:t> </a:t>
            </a:r>
            <a:r>
              <a:rPr sz="4200" spc="50" dirty="0">
                <a:solidFill>
                  <a:srgbClr val="EBEBEB"/>
                </a:solidFill>
              </a:rPr>
              <a:t>Дядьковский </a:t>
            </a:r>
            <a:r>
              <a:rPr sz="4200" spc="-1100" dirty="0">
                <a:solidFill>
                  <a:srgbClr val="EBEBEB"/>
                </a:solidFill>
              </a:rPr>
              <a:t> </a:t>
            </a:r>
            <a:r>
              <a:rPr sz="4200" spc="170" dirty="0">
                <a:solidFill>
                  <a:srgbClr val="EBEBEB"/>
                </a:solidFill>
              </a:rPr>
              <a:t>(1784—1841)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248563" y="1988796"/>
            <a:ext cx="8216265" cy="7512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0525" marR="5080" indent="-378460">
              <a:lnSpc>
                <a:spcPts val="1340"/>
              </a:lnSpc>
              <a:spcBef>
                <a:spcPts val="425"/>
              </a:spcBef>
              <a:buClr>
                <a:srgbClr val="86D1D8"/>
              </a:buClr>
              <a:buSzPct val="78571"/>
              <a:buFont typeface="Lucida Sans Unicode"/>
              <a:buChar char="►"/>
              <a:tabLst>
                <a:tab pos="390525" algn="l"/>
                <a:tab pos="391160" algn="l"/>
              </a:tabLst>
            </a:pP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Иустин 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Евдокимович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Дядьковский был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выдающимся </a:t>
            </a:r>
            <a:r>
              <a:rPr sz="14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русским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врачом,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представителем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естественнонаучного 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материализма.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Окончив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1812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Московскую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медико-хирурги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ческую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академию,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1816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стал 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уже доктором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медицины, 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1824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профессором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академии.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остро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критиковал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последователей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Шеллинга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942" y="2671548"/>
            <a:ext cx="6749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ограниченное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свойствах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материи.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И.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И.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Дядьковский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563" y="2757908"/>
            <a:ext cx="7750809" cy="6210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765"/>
              </a:spcBef>
            </a:pP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противником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немецкой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натурфилософии,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идеалистическим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содержанием.</a:t>
            </a:r>
            <a:endParaRPr sz="1400">
              <a:latin typeface="Microsoft Sans Serif"/>
              <a:cs typeface="Microsoft Sans Serif"/>
            </a:endParaRPr>
          </a:p>
          <a:p>
            <a:pPr marL="440055" indent="-427990">
              <a:lnSpc>
                <a:spcPct val="100000"/>
              </a:lnSpc>
              <a:spcBef>
                <a:spcPts val="660"/>
              </a:spcBef>
              <a:buClr>
                <a:srgbClr val="86D1D8"/>
              </a:buClr>
              <a:buSzPct val="78571"/>
              <a:buFont typeface="Lucida Sans Unicode"/>
              <a:buChar char="►"/>
              <a:tabLst>
                <a:tab pos="440055" algn="l"/>
                <a:tab pos="440690" algn="l"/>
              </a:tabLst>
            </a:pPr>
            <a:r>
              <a:rPr sz="1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четко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утверждалась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мысль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«...первый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источник,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которого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>
              <a:lnSpc>
                <a:spcPts val="1510"/>
              </a:lnSpc>
              <a:spcBef>
                <a:spcPts val="100"/>
              </a:spcBef>
            </a:pPr>
            <a:r>
              <a:rPr spc="35" dirty="0"/>
              <a:t>черпать</a:t>
            </a:r>
            <a:r>
              <a:rPr spc="15" dirty="0"/>
              <a:t> </a:t>
            </a:r>
            <a:r>
              <a:rPr spc="30" dirty="0"/>
              <a:t>объяснения</a:t>
            </a:r>
            <a:r>
              <a:rPr spc="15" dirty="0"/>
              <a:t> </a:t>
            </a:r>
            <a:r>
              <a:rPr spc="50" dirty="0"/>
              <a:t>всех</a:t>
            </a:r>
            <a:r>
              <a:rPr spc="15" dirty="0"/>
              <a:t> </a:t>
            </a:r>
            <a:r>
              <a:rPr spc="45" dirty="0"/>
              <a:t>тайн</a:t>
            </a:r>
            <a:r>
              <a:rPr spc="15" dirty="0"/>
              <a:t> </a:t>
            </a:r>
            <a:r>
              <a:rPr spc="70" dirty="0"/>
              <a:t>природы,</a:t>
            </a:r>
            <a:r>
              <a:rPr spc="15" dirty="0"/>
              <a:t> </a:t>
            </a:r>
            <a:r>
              <a:rPr spc="65" dirty="0"/>
              <a:t>должно</a:t>
            </a:r>
            <a:r>
              <a:rPr spc="20" dirty="0"/>
              <a:t> </a:t>
            </a:r>
            <a:r>
              <a:rPr spc="40" dirty="0"/>
              <a:t>искать</a:t>
            </a:r>
            <a:r>
              <a:rPr spc="15" dirty="0"/>
              <a:t> </a:t>
            </a:r>
            <a:r>
              <a:rPr spc="90" dirty="0"/>
              <a:t>не</a:t>
            </a:r>
            <a:r>
              <a:rPr spc="15" dirty="0"/>
              <a:t> </a:t>
            </a:r>
            <a:r>
              <a:rPr spc="-90" dirty="0"/>
              <a:t>в</a:t>
            </a:r>
            <a:r>
              <a:rPr spc="15" dirty="0"/>
              <a:t> </a:t>
            </a:r>
            <a:r>
              <a:rPr spc="90" dirty="0"/>
              <a:t>силе</a:t>
            </a:r>
            <a:r>
              <a:rPr spc="15" dirty="0"/>
              <a:t> </a:t>
            </a:r>
            <a:r>
              <a:rPr spc="80" dirty="0"/>
              <a:t>и</a:t>
            </a:r>
            <a:r>
              <a:rPr spc="20" dirty="0"/>
              <a:t> </a:t>
            </a:r>
            <a:r>
              <a:rPr spc="90" dirty="0"/>
              <a:t>не</a:t>
            </a:r>
            <a:r>
              <a:rPr spc="15" dirty="0"/>
              <a:t> </a:t>
            </a:r>
            <a:r>
              <a:rPr spc="-90" dirty="0"/>
              <a:t>в</a:t>
            </a:r>
            <a:r>
              <a:rPr spc="15" dirty="0"/>
              <a:t> </a:t>
            </a:r>
            <a:r>
              <a:rPr spc="80" dirty="0"/>
              <a:t>каком-либо</a:t>
            </a:r>
          </a:p>
          <a:p>
            <a:pPr marL="441325" marR="165735">
              <a:lnSpc>
                <a:spcPct val="80000"/>
              </a:lnSpc>
              <a:spcBef>
                <a:spcPts val="165"/>
              </a:spcBef>
            </a:pPr>
            <a:r>
              <a:rPr spc="130" dirty="0"/>
              <a:t>особенном </a:t>
            </a:r>
            <a:r>
              <a:rPr spc="35" dirty="0"/>
              <a:t>начале..., </a:t>
            </a:r>
            <a:r>
              <a:rPr spc="95" dirty="0"/>
              <a:t>но </a:t>
            </a:r>
            <a:r>
              <a:rPr spc="5" dirty="0"/>
              <a:t>только </a:t>
            </a:r>
            <a:r>
              <a:rPr spc="-90" dirty="0"/>
              <a:t>в </a:t>
            </a:r>
            <a:r>
              <a:rPr spc="105" dirty="0"/>
              <a:t>материи </a:t>
            </a:r>
            <a:r>
              <a:rPr spc="55" dirty="0"/>
              <a:t>как </a:t>
            </a:r>
            <a:r>
              <a:rPr spc="60" dirty="0"/>
              <a:t>безусловной причине </a:t>
            </a:r>
            <a:r>
              <a:rPr spc="50" dirty="0"/>
              <a:t>всех </a:t>
            </a:r>
            <a:r>
              <a:rPr spc="-15" dirty="0"/>
              <a:t>явлений». </a:t>
            </a:r>
            <a:r>
              <a:rPr spc="-130" dirty="0"/>
              <a:t>В </a:t>
            </a:r>
            <a:r>
              <a:rPr spc="-125" dirty="0"/>
              <a:t> </a:t>
            </a:r>
            <a:r>
              <a:rPr spc="30" dirty="0"/>
              <a:t>этих </a:t>
            </a:r>
            <a:r>
              <a:rPr spc="55" dirty="0"/>
              <a:t>словах </a:t>
            </a:r>
            <a:r>
              <a:rPr spc="-55" dirty="0"/>
              <a:t>звучит </a:t>
            </a:r>
            <a:r>
              <a:rPr spc="55" dirty="0"/>
              <a:t>уверенный </a:t>
            </a:r>
            <a:r>
              <a:rPr spc="80" dirty="0"/>
              <a:t>голос </a:t>
            </a:r>
            <a:r>
              <a:rPr spc="85" dirty="0"/>
              <a:t>материалиста, </a:t>
            </a:r>
            <a:r>
              <a:rPr spc="60" dirty="0"/>
              <a:t>начисто </a:t>
            </a:r>
            <a:r>
              <a:rPr spc="100" dirty="0"/>
              <a:t>отрицающего </a:t>
            </a:r>
            <a:r>
              <a:rPr spc="105" dirty="0"/>
              <a:t> </a:t>
            </a:r>
            <a:r>
              <a:rPr spc="70" dirty="0"/>
              <a:t>идеалистическое </a:t>
            </a:r>
            <a:r>
              <a:rPr spc="55" dirty="0"/>
              <a:t>начало. </a:t>
            </a:r>
            <a:r>
              <a:rPr spc="45" dirty="0"/>
              <a:t>Какую </a:t>
            </a:r>
            <a:r>
              <a:rPr spc="30" dirty="0"/>
              <a:t>бы </a:t>
            </a:r>
            <a:r>
              <a:rPr spc="105" dirty="0"/>
              <a:t>проблему </a:t>
            </a:r>
            <a:r>
              <a:rPr spc="65" dirty="0"/>
              <a:t>ни </a:t>
            </a:r>
            <a:r>
              <a:rPr spc="110" dirty="0"/>
              <a:t>рассматривал </a:t>
            </a:r>
            <a:r>
              <a:rPr spc="5" dirty="0"/>
              <a:t>И. </a:t>
            </a:r>
            <a:r>
              <a:rPr spc="-95" dirty="0"/>
              <a:t>Е. </a:t>
            </a:r>
            <a:r>
              <a:rPr spc="10" dirty="0"/>
              <a:t>Дядьковский, </a:t>
            </a:r>
            <a:r>
              <a:rPr spc="90" dirty="0"/>
              <a:t>он </a:t>
            </a:r>
            <a:r>
              <a:rPr spc="-360" dirty="0"/>
              <a:t> </a:t>
            </a:r>
            <a:r>
              <a:rPr spc="65" dirty="0"/>
              <a:t>всегда</a:t>
            </a:r>
            <a:r>
              <a:rPr spc="10" dirty="0"/>
              <a:t> </a:t>
            </a:r>
            <a:r>
              <a:rPr spc="60" dirty="0"/>
              <a:t>исходил</a:t>
            </a:r>
            <a:r>
              <a:rPr spc="10" dirty="0"/>
              <a:t> </a:t>
            </a:r>
            <a:r>
              <a:rPr spc="-20" dirty="0"/>
              <a:t>из</a:t>
            </a:r>
            <a:r>
              <a:rPr spc="10" dirty="0"/>
              <a:t> </a:t>
            </a:r>
            <a:r>
              <a:rPr spc="55" dirty="0"/>
              <a:t>позиций</a:t>
            </a:r>
            <a:r>
              <a:rPr spc="10" dirty="0"/>
              <a:t> </a:t>
            </a:r>
            <a:r>
              <a:rPr spc="85" dirty="0"/>
              <a:t>материалиста.</a:t>
            </a:r>
          </a:p>
          <a:p>
            <a:pPr marL="441325" indent="-378460">
              <a:lnSpc>
                <a:spcPts val="1510"/>
              </a:lnSpc>
              <a:spcBef>
                <a:spcPts val="665"/>
              </a:spcBef>
              <a:buClr>
                <a:srgbClr val="86D1D8"/>
              </a:buClr>
              <a:buSzPct val="78571"/>
              <a:buFont typeface="Lucida Sans Unicode"/>
              <a:buChar char="►"/>
              <a:tabLst>
                <a:tab pos="441325" algn="l"/>
                <a:tab pos="441959" algn="l"/>
              </a:tabLst>
            </a:pPr>
            <a:r>
              <a:rPr spc="5" dirty="0"/>
              <a:t>Говоря</a:t>
            </a:r>
            <a:r>
              <a:rPr spc="20" dirty="0"/>
              <a:t> </a:t>
            </a:r>
            <a:r>
              <a:rPr spc="135" dirty="0"/>
              <a:t>о</a:t>
            </a:r>
            <a:r>
              <a:rPr spc="20" dirty="0"/>
              <a:t> </a:t>
            </a:r>
            <a:r>
              <a:rPr spc="5" dirty="0"/>
              <a:t>И.</a:t>
            </a:r>
            <a:r>
              <a:rPr spc="20" dirty="0"/>
              <a:t> </a:t>
            </a:r>
            <a:r>
              <a:rPr spc="-95" dirty="0"/>
              <a:t>Е.</a:t>
            </a:r>
            <a:r>
              <a:rPr spc="20" dirty="0"/>
              <a:t> </a:t>
            </a:r>
            <a:r>
              <a:rPr spc="30" dirty="0"/>
              <a:t>Дядьковском</a:t>
            </a:r>
            <a:r>
              <a:rPr spc="20" dirty="0"/>
              <a:t> </a:t>
            </a:r>
            <a:r>
              <a:rPr spc="55" dirty="0"/>
              <a:t>как</a:t>
            </a:r>
            <a:r>
              <a:rPr spc="20" dirty="0"/>
              <a:t> </a:t>
            </a:r>
            <a:r>
              <a:rPr spc="130" dirty="0"/>
              <a:t>об</a:t>
            </a:r>
            <a:r>
              <a:rPr spc="20" dirty="0"/>
              <a:t> </a:t>
            </a:r>
            <a:r>
              <a:rPr spc="65" dirty="0"/>
              <a:t>ученом,</a:t>
            </a:r>
            <a:r>
              <a:rPr spc="20" dirty="0"/>
              <a:t> </a:t>
            </a:r>
            <a:r>
              <a:rPr spc="45" dirty="0"/>
              <a:t>который</a:t>
            </a:r>
            <a:r>
              <a:rPr spc="20" dirty="0"/>
              <a:t> </a:t>
            </a:r>
            <a:r>
              <a:rPr spc="55" dirty="0"/>
              <a:t>стихийно</a:t>
            </a:r>
            <a:r>
              <a:rPr spc="20" dirty="0"/>
              <a:t> </a:t>
            </a:r>
            <a:r>
              <a:rPr spc="50" dirty="0"/>
              <a:t>постиг</a:t>
            </a:r>
            <a:r>
              <a:rPr spc="20" dirty="0"/>
              <a:t> </a:t>
            </a:r>
            <a:r>
              <a:rPr spc="30" dirty="0"/>
              <a:t>диалектику,</a:t>
            </a:r>
          </a:p>
          <a:p>
            <a:pPr marL="441325">
              <a:lnSpc>
                <a:spcPts val="1345"/>
              </a:lnSpc>
            </a:pPr>
            <a:r>
              <a:rPr spc="30" dirty="0"/>
              <a:t>высказал</a:t>
            </a:r>
            <a:r>
              <a:rPr spc="5" dirty="0"/>
              <a:t> </a:t>
            </a:r>
            <a:r>
              <a:rPr spc="20" dirty="0"/>
              <a:t>ряд</a:t>
            </a:r>
            <a:r>
              <a:rPr spc="10" dirty="0"/>
              <a:t> </a:t>
            </a:r>
            <a:r>
              <a:rPr spc="65" dirty="0"/>
              <a:t>догадок</a:t>
            </a:r>
            <a:r>
              <a:rPr spc="10" dirty="0"/>
              <a:t> </a:t>
            </a:r>
            <a:r>
              <a:rPr spc="135" dirty="0"/>
              <a:t>о</a:t>
            </a:r>
            <a:r>
              <a:rPr spc="5" dirty="0"/>
              <a:t> </a:t>
            </a:r>
            <a:r>
              <a:rPr spc="80" dirty="0"/>
              <a:t>биологическом</a:t>
            </a:r>
            <a:r>
              <a:rPr spc="10" dirty="0"/>
              <a:t> </a:t>
            </a:r>
            <a:r>
              <a:rPr spc="85" dirty="0"/>
              <a:t>характере</a:t>
            </a:r>
            <a:r>
              <a:rPr spc="10" dirty="0"/>
              <a:t> </a:t>
            </a:r>
            <a:r>
              <a:rPr spc="55" dirty="0"/>
              <a:t>живой</a:t>
            </a:r>
            <a:r>
              <a:rPr spc="10" dirty="0"/>
              <a:t> </a:t>
            </a:r>
            <a:r>
              <a:rPr spc="90" dirty="0"/>
              <a:t>материи,</a:t>
            </a:r>
            <a:r>
              <a:rPr spc="5" dirty="0"/>
              <a:t> </a:t>
            </a:r>
            <a:r>
              <a:rPr spc="80" dirty="0"/>
              <a:t>вместе</a:t>
            </a:r>
            <a:r>
              <a:rPr spc="10" dirty="0"/>
              <a:t> </a:t>
            </a:r>
            <a:r>
              <a:rPr spc="204" dirty="0"/>
              <a:t>с</a:t>
            </a:r>
            <a:r>
              <a:rPr spc="10" dirty="0"/>
              <a:t> </a:t>
            </a:r>
            <a:r>
              <a:rPr spc="80" dirty="0"/>
              <a:t>тем</a:t>
            </a:r>
          </a:p>
          <a:p>
            <a:pPr marL="441325">
              <a:lnSpc>
                <a:spcPts val="1345"/>
              </a:lnSpc>
            </a:pPr>
            <a:r>
              <a:rPr spc="55" dirty="0"/>
              <a:t>следует</a:t>
            </a:r>
            <a:r>
              <a:rPr spc="5" dirty="0"/>
              <a:t> </a:t>
            </a:r>
            <a:r>
              <a:rPr spc="15" dirty="0"/>
              <a:t>отметить,</a:t>
            </a:r>
            <a:r>
              <a:rPr spc="10" dirty="0"/>
              <a:t> </a:t>
            </a:r>
            <a:r>
              <a:rPr spc="-25" dirty="0"/>
              <a:t>что</a:t>
            </a:r>
            <a:r>
              <a:rPr spc="10" dirty="0"/>
              <a:t> </a:t>
            </a:r>
            <a:r>
              <a:rPr spc="95" dirty="0"/>
              <a:t>он</a:t>
            </a:r>
            <a:r>
              <a:rPr spc="10" dirty="0"/>
              <a:t> </a:t>
            </a:r>
            <a:r>
              <a:rPr spc="5" dirty="0"/>
              <a:t>объяснял </a:t>
            </a:r>
            <a:r>
              <a:rPr spc="10" dirty="0"/>
              <a:t>деятельность </a:t>
            </a:r>
            <a:r>
              <a:rPr spc="95" dirty="0"/>
              <a:t>организма</a:t>
            </a:r>
            <a:r>
              <a:rPr spc="10" dirty="0"/>
              <a:t> </a:t>
            </a:r>
            <a:r>
              <a:rPr spc="45" dirty="0"/>
              <a:t>человека</a:t>
            </a:r>
            <a:r>
              <a:rPr spc="10" dirty="0"/>
              <a:t> </a:t>
            </a:r>
            <a:r>
              <a:rPr spc="70" dirty="0"/>
              <a:t>действием</a:t>
            </a:r>
          </a:p>
          <a:p>
            <a:pPr marL="441325" marR="55880">
              <a:lnSpc>
                <a:spcPts val="1340"/>
              </a:lnSpc>
              <a:spcBef>
                <a:spcPts val="160"/>
              </a:spcBef>
            </a:pPr>
            <a:r>
              <a:rPr spc="60" dirty="0"/>
              <a:t>химических</a:t>
            </a:r>
            <a:r>
              <a:rPr spc="10" dirty="0"/>
              <a:t> </a:t>
            </a:r>
            <a:r>
              <a:rPr spc="35" dirty="0"/>
              <a:t>законов.</a:t>
            </a:r>
            <a:r>
              <a:rPr spc="15" dirty="0"/>
              <a:t> </a:t>
            </a:r>
            <a:r>
              <a:rPr spc="40" dirty="0"/>
              <a:t>Таким</a:t>
            </a:r>
            <a:r>
              <a:rPr spc="10" dirty="0"/>
              <a:t> </a:t>
            </a:r>
            <a:r>
              <a:rPr spc="105" dirty="0"/>
              <a:t>образом,</a:t>
            </a:r>
            <a:r>
              <a:rPr spc="15" dirty="0"/>
              <a:t> </a:t>
            </a:r>
            <a:r>
              <a:rPr spc="-40" dirty="0"/>
              <a:t>хотя</a:t>
            </a:r>
            <a:r>
              <a:rPr spc="10" dirty="0"/>
              <a:t> </a:t>
            </a:r>
            <a:r>
              <a:rPr spc="-90" dirty="0"/>
              <a:t>в</a:t>
            </a:r>
            <a:r>
              <a:rPr spc="15" dirty="0"/>
              <a:t> </a:t>
            </a:r>
            <a:r>
              <a:rPr spc="114" dirty="0"/>
              <a:t>своем</a:t>
            </a:r>
            <a:r>
              <a:rPr spc="10" dirty="0"/>
              <a:t> </a:t>
            </a:r>
            <a:r>
              <a:rPr spc="100" dirty="0"/>
              <a:t>понимании</a:t>
            </a:r>
            <a:r>
              <a:rPr spc="15" dirty="0"/>
              <a:t> </a:t>
            </a:r>
            <a:r>
              <a:rPr spc="35" dirty="0"/>
              <a:t>жизни</a:t>
            </a:r>
            <a:r>
              <a:rPr spc="15" dirty="0"/>
              <a:t> </a:t>
            </a:r>
            <a:r>
              <a:rPr spc="95" dirty="0"/>
              <a:t>он</a:t>
            </a:r>
            <a:r>
              <a:rPr spc="10" dirty="0"/>
              <a:t> </a:t>
            </a:r>
            <a:r>
              <a:rPr spc="95" dirty="0"/>
              <a:t>пошел</a:t>
            </a:r>
            <a:r>
              <a:rPr spc="15" dirty="0"/>
              <a:t> </a:t>
            </a:r>
            <a:r>
              <a:rPr spc="65" dirty="0"/>
              <a:t>дальше </a:t>
            </a:r>
            <a:r>
              <a:rPr spc="-360" dirty="0"/>
              <a:t> </a:t>
            </a:r>
            <a:r>
              <a:rPr spc="55" dirty="0"/>
              <a:t>своих</a:t>
            </a:r>
            <a:r>
              <a:rPr spc="10" dirty="0"/>
              <a:t> </a:t>
            </a:r>
            <a:r>
              <a:rPr spc="75" dirty="0"/>
              <a:t>современников,</a:t>
            </a:r>
            <a:r>
              <a:rPr spc="15" dirty="0"/>
              <a:t> </a:t>
            </a:r>
            <a:r>
              <a:rPr spc="80" dirty="0"/>
              <a:t>тем</a:t>
            </a:r>
            <a:r>
              <a:rPr spc="10" dirty="0"/>
              <a:t> </a:t>
            </a:r>
            <a:r>
              <a:rPr spc="90" dirty="0"/>
              <a:t>не</a:t>
            </a:r>
            <a:r>
              <a:rPr spc="15" dirty="0"/>
              <a:t> </a:t>
            </a:r>
            <a:r>
              <a:rPr spc="130" dirty="0"/>
              <a:t>менее</a:t>
            </a:r>
            <a:r>
              <a:rPr spc="15" dirty="0"/>
              <a:t> </a:t>
            </a:r>
            <a:r>
              <a:rPr spc="95" dirty="0"/>
              <a:t>он</a:t>
            </a:r>
            <a:r>
              <a:rPr spc="10" dirty="0"/>
              <a:t> </a:t>
            </a:r>
            <a:r>
              <a:rPr spc="50" dirty="0"/>
              <a:t>сводил</a:t>
            </a:r>
            <a:r>
              <a:rPr spc="15" dirty="0"/>
              <a:t> </a:t>
            </a:r>
            <a:r>
              <a:rPr spc="95" dirty="0"/>
              <a:t>более</a:t>
            </a:r>
            <a:r>
              <a:rPr spc="15" dirty="0"/>
              <a:t> </a:t>
            </a:r>
            <a:r>
              <a:rPr spc="85" dirty="0"/>
              <a:t>сложную</a:t>
            </a:r>
            <a:r>
              <a:rPr spc="10" dirty="0"/>
              <a:t> </a:t>
            </a:r>
            <a:r>
              <a:rPr spc="185" dirty="0"/>
              <a:t>форму</a:t>
            </a:r>
            <a:r>
              <a:rPr spc="15" dirty="0"/>
              <a:t> </a:t>
            </a:r>
            <a:r>
              <a:rPr spc="25" dirty="0"/>
              <a:t>движения</a:t>
            </a:r>
          </a:p>
          <a:p>
            <a:pPr marL="441325">
              <a:lnSpc>
                <a:spcPts val="1190"/>
              </a:lnSpc>
            </a:pPr>
            <a:r>
              <a:rPr spc="105" dirty="0"/>
              <a:t>материи</a:t>
            </a:r>
            <a:r>
              <a:rPr spc="15" dirty="0"/>
              <a:t> </a:t>
            </a:r>
            <a:r>
              <a:rPr dirty="0"/>
              <a:t>к</a:t>
            </a:r>
            <a:r>
              <a:rPr spc="15" dirty="0"/>
              <a:t> </a:t>
            </a:r>
            <a:r>
              <a:rPr spc="130" dirty="0"/>
              <a:t>менее</a:t>
            </a:r>
            <a:r>
              <a:rPr spc="15" dirty="0"/>
              <a:t> </a:t>
            </a:r>
            <a:r>
              <a:rPr spc="80" dirty="0"/>
              <a:t>сложной,</a:t>
            </a:r>
            <a:r>
              <a:rPr spc="15" dirty="0"/>
              <a:t> </a:t>
            </a:r>
            <a:r>
              <a:rPr spc="-60" dirty="0"/>
              <a:t>т.</a:t>
            </a:r>
            <a:r>
              <a:rPr spc="15" dirty="0"/>
              <a:t> </a:t>
            </a:r>
            <a:r>
              <a:rPr spc="60" dirty="0"/>
              <a:t>е.</a:t>
            </a:r>
            <a:r>
              <a:rPr spc="15" dirty="0"/>
              <a:t> </a:t>
            </a:r>
            <a:r>
              <a:rPr spc="80" dirty="0"/>
              <a:t>биохимическую</a:t>
            </a:r>
            <a:r>
              <a:rPr spc="15" dirty="0"/>
              <a:t> </a:t>
            </a:r>
            <a:r>
              <a:rPr spc="185" dirty="0"/>
              <a:t>форму</a:t>
            </a:r>
            <a:r>
              <a:rPr spc="15" dirty="0"/>
              <a:t> </a:t>
            </a:r>
            <a:r>
              <a:rPr spc="40" dirty="0"/>
              <a:t>заменял</a:t>
            </a:r>
            <a:r>
              <a:rPr spc="15" dirty="0"/>
              <a:t> </a:t>
            </a:r>
            <a:r>
              <a:rPr spc="65" dirty="0"/>
              <a:t>химической.</a:t>
            </a:r>
            <a:r>
              <a:rPr spc="20" dirty="0"/>
              <a:t> </a:t>
            </a:r>
            <a:r>
              <a:rPr spc="5" dirty="0"/>
              <a:t>И.</a:t>
            </a:r>
            <a:r>
              <a:rPr spc="15" dirty="0"/>
              <a:t> </a:t>
            </a:r>
            <a:r>
              <a:rPr spc="-100" dirty="0"/>
              <a:t>Е.</a:t>
            </a:r>
          </a:p>
          <a:p>
            <a:pPr marL="441325">
              <a:lnSpc>
                <a:spcPts val="1345"/>
              </a:lnSpc>
            </a:pPr>
            <a:r>
              <a:rPr spc="10" dirty="0"/>
              <a:t>Дядьковский</a:t>
            </a:r>
            <a:r>
              <a:rPr spc="15" dirty="0"/>
              <a:t> </a:t>
            </a:r>
            <a:r>
              <a:rPr spc="35" dirty="0"/>
              <a:t>утверждал,</a:t>
            </a:r>
            <a:r>
              <a:rPr spc="15" dirty="0"/>
              <a:t> </a:t>
            </a:r>
            <a:r>
              <a:rPr spc="-25" dirty="0"/>
              <a:t>что</a:t>
            </a:r>
            <a:r>
              <a:rPr spc="20" dirty="0"/>
              <a:t> </a:t>
            </a:r>
            <a:r>
              <a:rPr spc="85" dirty="0"/>
              <a:t>организм</a:t>
            </a:r>
            <a:r>
              <a:rPr spc="15" dirty="0"/>
              <a:t> </a:t>
            </a:r>
            <a:r>
              <a:rPr spc="-55" dirty="0"/>
              <a:t>«...</a:t>
            </a:r>
            <a:r>
              <a:rPr spc="20" dirty="0"/>
              <a:t> </a:t>
            </a:r>
            <a:r>
              <a:rPr spc="90" dirty="0"/>
              <a:t>не</a:t>
            </a:r>
            <a:r>
              <a:rPr spc="15" dirty="0"/>
              <a:t> </a:t>
            </a:r>
            <a:r>
              <a:rPr spc="35" dirty="0"/>
              <a:t>есть</a:t>
            </a:r>
            <a:r>
              <a:rPr spc="20" dirty="0"/>
              <a:t> </a:t>
            </a:r>
            <a:r>
              <a:rPr spc="65" dirty="0"/>
              <a:t>дело</a:t>
            </a:r>
            <a:r>
              <a:rPr spc="15" dirty="0"/>
              <a:t> </a:t>
            </a:r>
            <a:r>
              <a:rPr spc="80" dirty="0"/>
              <a:t>механическое,</a:t>
            </a:r>
            <a:r>
              <a:rPr spc="20" dirty="0"/>
              <a:t> </a:t>
            </a:r>
            <a:r>
              <a:rPr spc="175" dirty="0"/>
              <a:t>а</a:t>
            </a:r>
            <a:r>
              <a:rPr spc="15" dirty="0"/>
              <a:t> </a:t>
            </a:r>
            <a:r>
              <a:rPr spc="55" dirty="0" err="1"/>
              <a:t>химическое</a:t>
            </a:r>
            <a:r>
              <a:rPr spc="55" dirty="0" smtClean="0"/>
              <a:t>»</a:t>
            </a:r>
            <a:r>
              <a:rPr sz="1400" spc="55" dirty="0" smtClean="0"/>
              <a:t>.</a:t>
            </a:r>
            <a:endParaRPr sz="1400" dirty="0"/>
          </a:p>
          <a:p>
            <a:pPr marL="441325">
              <a:lnSpc>
                <a:spcPts val="1345"/>
              </a:lnSpc>
            </a:pPr>
            <a:r>
              <a:rPr spc="100" dirty="0"/>
              <a:t>Защищая</a:t>
            </a:r>
            <a:r>
              <a:rPr spc="15" dirty="0"/>
              <a:t> </a:t>
            </a:r>
            <a:r>
              <a:rPr spc="70" dirty="0"/>
              <a:t>познание</a:t>
            </a:r>
            <a:r>
              <a:rPr spc="15" dirty="0"/>
              <a:t> </a:t>
            </a:r>
            <a:r>
              <a:rPr spc="114" dirty="0"/>
              <a:t>на</a:t>
            </a:r>
            <a:r>
              <a:rPr spc="15" dirty="0"/>
              <a:t> </a:t>
            </a:r>
            <a:r>
              <a:rPr spc="90" dirty="0"/>
              <a:t>основе</a:t>
            </a:r>
            <a:r>
              <a:rPr spc="15" dirty="0"/>
              <a:t> </a:t>
            </a:r>
            <a:r>
              <a:rPr spc="25" dirty="0"/>
              <a:t>опыта,</a:t>
            </a:r>
            <a:r>
              <a:rPr spc="15" dirty="0"/>
              <a:t> </a:t>
            </a:r>
            <a:r>
              <a:rPr spc="5" dirty="0"/>
              <a:t>И.</a:t>
            </a:r>
            <a:r>
              <a:rPr spc="20" dirty="0"/>
              <a:t> </a:t>
            </a:r>
            <a:r>
              <a:rPr spc="-95" dirty="0"/>
              <a:t>Е.</a:t>
            </a:r>
            <a:r>
              <a:rPr spc="15" dirty="0"/>
              <a:t> </a:t>
            </a:r>
            <a:r>
              <a:rPr spc="10" dirty="0"/>
              <a:t>Дядьковский</a:t>
            </a:r>
            <a:r>
              <a:rPr spc="15" dirty="0"/>
              <a:t> </a:t>
            </a:r>
            <a:r>
              <a:rPr spc="30" dirty="0"/>
              <a:t>активно</a:t>
            </a:r>
            <a:r>
              <a:rPr spc="15" dirty="0"/>
              <a:t> </a:t>
            </a:r>
            <a:r>
              <a:rPr spc="20" dirty="0"/>
              <a:t>выступал</a:t>
            </a:r>
            <a:r>
              <a:rPr spc="15" dirty="0"/>
              <a:t> </a:t>
            </a:r>
            <a:r>
              <a:rPr spc="35" dirty="0"/>
              <a:t>против</a:t>
            </a:r>
          </a:p>
          <a:p>
            <a:pPr marL="441325" marR="216535">
              <a:lnSpc>
                <a:spcPct val="80000"/>
              </a:lnSpc>
              <a:spcBef>
                <a:spcPts val="170"/>
              </a:spcBef>
            </a:pPr>
            <a:r>
              <a:rPr spc="120" dirty="0"/>
              <a:t>эмпиризма</a:t>
            </a:r>
            <a:r>
              <a:rPr spc="10" dirty="0"/>
              <a:t> </a:t>
            </a:r>
            <a:r>
              <a:rPr spc="80" dirty="0"/>
              <a:t>и</a:t>
            </a:r>
            <a:r>
              <a:rPr spc="15" dirty="0"/>
              <a:t> </a:t>
            </a:r>
            <a:r>
              <a:rPr spc="90" dirty="0"/>
              <a:t>рационализма.</a:t>
            </a:r>
            <a:r>
              <a:rPr spc="10" dirty="0"/>
              <a:t> </a:t>
            </a:r>
            <a:r>
              <a:rPr spc="90" dirty="0"/>
              <a:t>Он</a:t>
            </a:r>
            <a:r>
              <a:rPr spc="15" dirty="0"/>
              <a:t> </a:t>
            </a:r>
            <a:r>
              <a:rPr spc="75" dirty="0"/>
              <a:t>писал:</a:t>
            </a:r>
            <a:r>
              <a:rPr spc="10" dirty="0"/>
              <a:t> </a:t>
            </a:r>
            <a:r>
              <a:rPr spc="55" dirty="0"/>
              <a:t>«Однобокий</a:t>
            </a:r>
            <a:r>
              <a:rPr spc="15" dirty="0"/>
              <a:t> </a:t>
            </a:r>
            <a:r>
              <a:rPr spc="95" dirty="0"/>
              <a:t>рационализм</a:t>
            </a:r>
            <a:r>
              <a:rPr spc="10" dirty="0"/>
              <a:t> </a:t>
            </a:r>
            <a:r>
              <a:rPr spc="90" dirty="0"/>
              <a:t>не</a:t>
            </a:r>
            <a:r>
              <a:rPr spc="15" dirty="0"/>
              <a:t> </a:t>
            </a:r>
            <a:r>
              <a:rPr spc="45" dirty="0"/>
              <a:t>лучше</a:t>
            </a:r>
            <a:r>
              <a:rPr spc="10" dirty="0"/>
              <a:t> </a:t>
            </a:r>
            <a:r>
              <a:rPr spc="135" dirty="0"/>
              <a:t>самого </a:t>
            </a:r>
            <a:r>
              <a:rPr spc="-355" dirty="0"/>
              <a:t> </a:t>
            </a:r>
            <a:r>
              <a:rPr spc="75" dirty="0"/>
              <a:t>дурного</a:t>
            </a:r>
            <a:r>
              <a:rPr spc="10" dirty="0"/>
              <a:t> </a:t>
            </a:r>
            <a:r>
              <a:rPr spc="105" dirty="0"/>
              <a:t>эмпиризма,</a:t>
            </a:r>
            <a:r>
              <a:rPr spc="10" dirty="0"/>
              <a:t> </a:t>
            </a:r>
            <a:r>
              <a:rPr spc="-90" dirty="0"/>
              <a:t>в</a:t>
            </a:r>
            <a:r>
              <a:rPr spc="10" dirty="0"/>
              <a:t> </a:t>
            </a:r>
            <a:r>
              <a:rPr spc="85" dirty="0"/>
              <a:t>равной</a:t>
            </a:r>
            <a:r>
              <a:rPr spc="10" dirty="0"/>
              <a:t> </a:t>
            </a:r>
            <a:r>
              <a:rPr spc="204" dirty="0"/>
              <a:t>с</a:t>
            </a:r>
            <a:r>
              <a:rPr spc="10" dirty="0"/>
              <a:t> </a:t>
            </a:r>
            <a:r>
              <a:rPr spc="114" dirty="0"/>
              <a:t>ним</a:t>
            </a:r>
            <a:r>
              <a:rPr spc="15" dirty="0"/>
              <a:t> </a:t>
            </a:r>
            <a:r>
              <a:rPr spc="160" dirty="0"/>
              <a:t>мере</a:t>
            </a:r>
            <a:r>
              <a:rPr spc="10" dirty="0"/>
              <a:t> </a:t>
            </a:r>
            <a:r>
              <a:rPr spc="65" dirty="0"/>
              <a:t>должен</a:t>
            </a:r>
            <a:r>
              <a:rPr spc="10" dirty="0"/>
              <a:t> </a:t>
            </a:r>
            <a:r>
              <a:rPr spc="40" dirty="0"/>
              <a:t>подлежать</a:t>
            </a:r>
            <a:r>
              <a:rPr spc="10" dirty="0"/>
              <a:t> </a:t>
            </a:r>
            <a:r>
              <a:rPr spc="85" dirty="0"/>
              <a:t>прещению»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1338434"/>
            <a:ext cx="2506051" cy="50858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009" y="438924"/>
            <a:ext cx="11285855" cy="52558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40055" marR="55880" indent="-389890">
              <a:lnSpc>
                <a:spcPts val="2000"/>
              </a:lnSpc>
              <a:spcBef>
                <a:spcPts val="350"/>
              </a:spcBef>
              <a:buClr>
                <a:srgbClr val="86D1D8"/>
              </a:buClr>
              <a:buSzPct val="78378"/>
              <a:buFont typeface="Lucida Sans Unicode"/>
              <a:buChar char="►"/>
              <a:tabLst>
                <a:tab pos="440055" algn="l"/>
                <a:tab pos="440690" algn="l"/>
              </a:tabLst>
            </a:pP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И. </a:t>
            </a:r>
            <a:r>
              <a:rPr sz="18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Е. </a:t>
            </a:r>
            <a:r>
              <a:rPr sz="1850" spc="2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Дядьковский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lang="ru-RU" sz="185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5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комендовал</a:t>
            </a:r>
            <a:r>
              <a:rPr sz="185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врачам </a:t>
            </a:r>
            <a:r>
              <a:rPr sz="18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изучать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состояние </a:t>
            </a:r>
            <a:r>
              <a:rPr sz="18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здоровья </a:t>
            </a:r>
            <a:r>
              <a:rPr sz="18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 </a:t>
            </a:r>
            <a:r>
              <a:rPr sz="1850" spc="27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8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учетом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влияния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окружающей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среды.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Врач,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мнению,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должен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знать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медицину,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50" spc="-4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многие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другие </a:t>
            </a:r>
            <a:r>
              <a:rPr sz="18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естественные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науки </a:t>
            </a:r>
            <a:r>
              <a:rPr sz="18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(физику,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химию, </a:t>
            </a:r>
            <a:r>
              <a:rPr sz="18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зоологию,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физическую </a:t>
            </a:r>
            <a:r>
              <a:rPr sz="18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географию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50" spc="-4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др.).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Знание 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8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позволяет </a:t>
            </a:r>
            <a:r>
              <a:rPr sz="18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глубже </a:t>
            </a:r>
            <a:r>
              <a:rPr sz="18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понять </a:t>
            </a:r>
            <a:r>
              <a:rPr sz="18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болезнь, </a:t>
            </a:r>
            <a:r>
              <a:rPr sz="18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ее </a:t>
            </a:r>
            <a:r>
              <a:rPr sz="18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причины.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8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подчеркивал, </a:t>
            </a:r>
            <a:r>
              <a:rPr sz="18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8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«вся </a:t>
            </a:r>
            <a:r>
              <a:rPr sz="18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внешняя </a:t>
            </a:r>
            <a:r>
              <a:rPr sz="18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натура </a:t>
            </a:r>
            <a:r>
              <a:rPr sz="18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 </a:t>
            </a:r>
            <a:r>
              <a:rPr sz="185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собрание </a:t>
            </a:r>
            <a:r>
              <a:rPr sz="18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болезненных </a:t>
            </a:r>
            <a:r>
              <a:rPr sz="18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вредоносных </a:t>
            </a:r>
            <a:r>
              <a:rPr sz="18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веществ,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ежели </a:t>
            </a:r>
            <a:r>
              <a:rPr sz="18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она </a:t>
            </a:r>
            <a:r>
              <a:rPr sz="18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действует </a:t>
            </a:r>
            <a:r>
              <a:rPr sz="18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8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тело </a:t>
            </a:r>
            <a:r>
              <a:rPr sz="185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наше, </a:t>
            </a:r>
            <a:r>
              <a:rPr sz="18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выходя </a:t>
            </a:r>
            <a:r>
              <a:rPr sz="18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границ </a:t>
            </a:r>
            <a:r>
              <a:rPr sz="1850" spc="6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нормы</a:t>
            </a:r>
            <a:r>
              <a:rPr sz="185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».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Он, </a:t>
            </a:r>
            <a:r>
              <a:rPr sz="18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конечно,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знал </a:t>
            </a:r>
            <a:r>
              <a:rPr sz="18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положения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Ф.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Энгельса </a:t>
            </a:r>
            <a:r>
              <a:rPr sz="185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85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 </a:t>
            </a:r>
            <a:r>
              <a:rPr sz="18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8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«...организм </a:t>
            </a:r>
            <a:r>
              <a:rPr sz="18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есть, </a:t>
            </a:r>
            <a:r>
              <a:rPr sz="185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несомненно,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высшее </a:t>
            </a:r>
            <a:r>
              <a:rPr sz="18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единство, связывающее </a:t>
            </a:r>
            <a:r>
              <a:rPr sz="18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5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себе </a:t>
            </a:r>
            <a:r>
              <a:rPr sz="18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целое </a:t>
            </a:r>
            <a:r>
              <a:rPr sz="18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механику, физику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химию, 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 </a:t>
            </a:r>
            <a:r>
              <a:rPr sz="18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8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эту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троицу </a:t>
            </a:r>
            <a:r>
              <a:rPr sz="18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нельзя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больше </a:t>
            </a:r>
            <a:r>
              <a:rPr sz="1850" spc="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разделить</a:t>
            </a:r>
            <a:r>
              <a:rPr sz="1850" spc="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»,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близок</a:t>
            </a: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этому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пониманию.</a:t>
            </a:r>
            <a:endParaRPr sz="1850" dirty="0">
              <a:latin typeface="Microsoft Sans Serif"/>
              <a:cs typeface="Microsoft Sans Serif"/>
            </a:endParaRPr>
          </a:p>
          <a:p>
            <a:pPr marL="440055" marR="333375" indent="-389890">
              <a:lnSpc>
                <a:spcPts val="2000"/>
              </a:lnSpc>
              <a:spcBef>
                <a:spcPts val="980"/>
              </a:spcBef>
              <a:buClr>
                <a:srgbClr val="86D1D8"/>
              </a:buClr>
              <a:buSzPct val="78378"/>
              <a:buFont typeface="Lucida Sans Unicode"/>
              <a:buChar char="►"/>
              <a:tabLst>
                <a:tab pos="440055" algn="l"/>
                <a:tab pos="440690" algn="l"/>
              </a:tabLst>
            </a:pP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И. </a:t>
            </a:r>
            <a:r>
              <a:rPr sz="18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Е. 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Дядьковский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убежденным </a:t>
            </a:r>
            <a:r>
              <a:rPr sz="18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сторонником </a:t>
            </a:r>
            <a:r>
              <a:rPr sz="18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 </a:t>
            </a:r>
            <a:r>
              <a:rPr sz="18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отечественной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науки </a:t>
            </a:r>
            <a:r>
              <a:rPr sz="18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независимо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разрабатываемых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идей </a:t>
            </a:r>
            <a:r>
              <a:rPr sz="18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85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рубежом.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8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восставал </a:t>
            </a:r>
            <a:r>
              <a:rPr sz="18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раболепия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зарубежными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учеными,</a:t>
            </a:r>
            <a:r>
              <a:rPr sz="18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защищая</a:t>
            </a:r>
            <a:r>
              <a:rPr sz="18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авторитет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</a:t>
            </a:r>
            <a:r>
              <a:rPr sz="18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соотечественников:</a:t>
            </a:r>
            <a:endParaRPr sz="1850" dirty="0">
              <a:latin typeface="Microsoft Sans Serif"/>
              <a:cs typeface="Microsoft Sans Serif"/>
            </a:endParaRPr>
          </a:p>
          <a:p>
            <a:pPr marL="440055">
              <a:lnSpc>
                <a:spcPts val="1855"/>
              </a:lnSpc>
            </a:pPr>
            <a:r>
              <a:rPr sz="18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«Вот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доказываю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я,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русские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врачи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настоящих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сведениях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полную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имеют</a:t>
            </a:r>
            <a:endParaRPr sz="1850" dirty="0">
              <a:latin typeface="Microsoft Sans Serif"/>
              <a:cs typeface="Microsoft Sans Serif"/>
            </a:endParaRPr>
          </a:p>
          <a:p>
            <a:pPr marL="440055" marR="216535">
              <a:lnSpc>
                <a:spcPts val="2000"/>
              </a:lnSpc>
              <a:spcBef>
                <a:spcPts val="140"/>
              </a:spcBef>
            </a:pPr>
            <a:r>
              <a:rPr sz="18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18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свергнуть </a:t>
            </a:r>
            <a:r>
              <a:rPr sz="1850" spc="27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себя </a:t>
            </a:r>
            <a:r>
              <a:rPr sz="18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ярмо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подражания </a:t>
            </a:r>
            <a:r>
              <a:rPr sz="18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иностранным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учителям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сделаться </a:t>
            </a:r>
            <a:r>
              <a:rPr sz="185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 </a:t>
            </a:r>
            <a:r>
              <a:rPr sz="1850" spc="-4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мобытными. 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доказываю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8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словами </a:t>
            </a: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только,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5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самим </a:t>
            </a:r>
            <a:r>
              <a:rPr sz="18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делом». </a:t>
            </a:r>
            <a:r>
              <a:rPr sz="18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Естественно, </a:t>
            </a:r>
            <a:r>
              <a:rPr sz="18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передовые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взгляды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пришлись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душе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тем,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защищал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устои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царизма,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1836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850" spc="-4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отстранен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должности.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Непосредственной </a:t>
            </a:r>
            <a:r>
              <a:rPr sz="18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причиной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8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освобождения 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должности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явилась 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лекция,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которой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была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объяснена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причина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сохранения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почве</a:t>
            </a:r>
            <a:endParaRPr sz="1850" dirty="0">
              <a:latin typeface="Microsoft Sans Serif"/>
              <a:cs typeface="Microsoft Sans Serif"/>
            </a:endParaRPr>
          </a:p>
          <a:p>
            <a:pPr marL="440055">
              <a:lnSpc>
                <a:spcPts val="1850"/>
              </a:lnSpc>
            </a:pPr>
            <a:r>
              <a:rPr sz="1850" dirty="0">
                <a:solidFill>
                  <a:srgbClr val="FFFFFF"/>
                </a:solidFill>
                <a:latin typeface="Microsoft Sans Serif"/>
                <a:cs typeface="Microsoft Sans Serif"/>
              </a:rPr>
              <a:t>«нетленных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мощей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святых»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27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позиций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естественных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физико-химических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процессов.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endParaRPr sz="1850" dirty="0">
              <a:latin typeface="Microsoft Sans Serif"/>
              <a:cs typeface="Microsoft Sans Serif"/>
            </a:endParaRPr>
          </a:p>
          <a:p>
            <a:pPr marL="440055">
              <a:lnSpc>
                <a:spcPts val="2110"/>
              </a:lnSpc>
            </a:pPr>
            <a:r>
              <a:rPr sz="18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было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расценено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кощунство,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результате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чего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8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был</a:t>
            </a:r>
            <a:r>
              <a:rPr sz="18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отстранен.</a:t>
            </a:r>
            <a:endParaRPr sz="18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6" y="456782"/>
            <a:ext cx="90487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20" dirty="0">
                <a:solidFill>
                  <a:srgbClr val="EBEBEB"/>
                </a:solidFill>
              </a:rPr>
              <a:t>Иван</a:t>
            </a:r>
            <a:r>
              <a:rPr sz="4200" spc="10" dirty="0">
                <a:solidFill>
                  <a:srgbClr val="EBEBEB"/>
                </a:solidFill>
              </a:rPr>
              <a:t> </a:t>
            </a:r>
            <a:r>
              <a:rPr sz="4200" spc="60" dirty="0">
                <a:solidFill>
                  <a:srgbClr val="EBEBEB"/>
                </a:solidFill>
              </a:rPr>
              <a:t>Петрович</a:t>
            </a:r>
            <a:r>
              <a:rPr sz="4200" spc="20" dirty="0">
                <a:solidFill>
                  <a:srgbClr val="EBEBEB"/>
                </a:solidFill>
              </a:rPr>
              <a:t> </a:t>
            </a:r>
            <a:r>
              <a:rPr sz="4200" spc="25" dirty="0">
                <a:solidFill>
                  <a:srgbClr val="EBEBEB"/>
                </a:solidFill>
              </a:rPr>
              <a:t>Павлов</a:t>
            </a:r>
            <a:r>
              <a:rPr sz="4200" spc="20" dirty="0">
                <a:solidFill>
                  <a:srgbClr val="EBEBEB"/>
                </a:solidFill>
              </a:rPr>
              <a:t> </a:t>
            </a:r>
            <a:r>
              <a:rPr sz="4200" spc="15" dirty="0">
                <a:solidFill>
                  <a:srgbClr val="EBEBEB"/>
                </a:solidFill>
              </a:rPr>
              <a:t>(1849-1936)</a:t>
            </a:r>
            <a:endParaRPr sz="4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1719" y="1851947"/>
            <a:ext cx="2978229" cy="41957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136" y="1868203"/>
            <a:ext cx="694817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0820" indent="126364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Прожил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долгую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содержательную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Родился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1849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г.,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1875 </a:t>
            </a:r>
            <a:r>
              <a:rPr sz="1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окончил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Петербургский университет,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в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1879 </a:t>
            </a:r>
            <a:r>
              <a:rPr sz="1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1800" spc="7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Медико-хирургическую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академию.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Начав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свою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научную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изучения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физиологии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сердечно-сосудистой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системы, он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постепенно перешел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глубокому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изучению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центральной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нервной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системы.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основная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научная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приходится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конец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XIX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первых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десяти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летия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XX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126364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Весомый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вклад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внес,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будучи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новатором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физиологии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человека,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первооткрывателем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многих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неиз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вестных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явлений,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своим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учением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способствовал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утвержде-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нию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материалистического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мировоззрения.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75" y="793115"/>
            <a:ext cx="881126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 marR="43180" indent="-393700">
              <a:lnSpc>
                <a:spcPct val="100000"/>
              </a:lnSpc>
              <a:spcBef>
                <a:spcPts val="100"/>
              </a:spcBef>
              <a:buClr>
                <a:srgbClr val="86D1D8"/>
              </a:buClr>
              <a:buSzPct val="80000"/>
              <a:buFont typeface="Lucida Sans Unicode"/>
              <a:buChar char="►"/>
              <a:tabLst>
                <a:tab pos="572135" algn="l"/>
                <a:tab pos="572770" algn="l"/>
              </a:tabLst>
            </a:pPr>
            <a:r>
              <a:rPr dirty="0"/>
              <a:t>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Огромная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заслуга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И.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П.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Павлова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заключается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научные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эксперименты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делал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чистом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виде»,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изучая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физиологию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иного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органа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условиях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нормального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функционирования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организма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целом.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опыты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одновременно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позволили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ему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познать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сущность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называемой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душевной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основе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которой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лежал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феномен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психической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секреции.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Возникновение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И.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П.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Павлов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связывал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воздействием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организм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внешней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среды.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писал: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«После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настойчивого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обдумывания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предмета,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нелегкой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умственной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борьбы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решил,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наконец,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называемым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ческим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возбуждением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остаться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роли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чистого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физиолога,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т.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е.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объективного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внешнего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наблюдателя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экспериментатора,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имеющего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дело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исключительно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внешними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явлениями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отношениями»</a:t>
            </a:r>
            <a:r>
              <a:rPr sz="1950" spc="-15" baseline="32051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признание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материи,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объективно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существующей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независимости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нашего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сознания.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118" y="759421"/>
            <a:ext cx="6783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5" dirty="0">
                <a:solidFill>
                  <a:srgbClr val="EBEBEB"/>
                </a:solidFill>
              </a:rPr>
              <a:t>Федор</a:t>
            </a:r>
            <a:r>
              <a:rPr sz="3200" spc="25" dirty="0">
                <a:solidFill>
                  <a:srgbClr val="EBEBEB"/>
                </a:solidFill>
              </a:rPr>
              <a:t> </a:t>
            </a:r>
            <a:r>
              <a:rPr sz="3200" spc="40" dirty="0">
                <a:solidFill>
                  <a:srgbClr val="EBEBEB"/>
                </a:solidFill>
              </a:rPr>
              <a:t>Петрович</a:t>
            </a:r>
            <a:r>
              <a:rPr sz="3200" spc="25" dirty="0">
                <a:solidFill>
                  <a:srgbClr val="EBEBEB"/>
                </a:solidFill>
              </a:rPr>
              <a:t> </a:t>
            </a:r>
            <a:r>
              <a:rPr sz="3200" spc="45" dirty="0">
                <a:solidFill>
                  <a:srgbClr val="EBEBEB"/>
                </a:solidFill>
              </a:rPr>
              <a:t>Гааз</a:t>
            </a:r>
            <a:r>
              <a:rPr sz="3200" spc="20" dirty="0">
                <a:solidFill>
                  <a:srgbClr val="EBEBEB"/>
                </a:solidFill>
              </a:rPr>
              <a:t> </a:t>
            </a:r>
            <a:r>
              <a:rPr sz="3200" spc="10" dirty="0">
                <a:solidFill>
                  <a:srgbClr val="EBEBEB"/>
                </a:solidFill>
              </a:rPr>
              <a:t>(1780-1853)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3140" y="2040894"/>
            <a:ext cx="7299325" cy="42437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4335" marR="58419" indent="-382270">
              <a:lnSpc>
                <a:spcPts val="1470"/>
              </a:lnSpc>
              <a:spcBef>
                <a:spcPts val="455"/>
              </a:spcBef>
              <a:buClr>
                <a:srgbClr val="86D1D8"/>
              </a:buClr>
              <a:buSzPct val="80000"/>
              <a:buFont typeface="Lucida Sans Unicode"/>
              <a:buChar char="►"/>
              <a:tabLst>
                <a:tab pos="447675" algn="l"/>
                <a:tab pos="448309" algn="l"/>
              </a:tabLst>
            </a:pPr>
            <a:r>
              <a:rPr dirty="0"/>
              <a:t>	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московский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немецкого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происхождения,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филантроп,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известный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«святой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доктор».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6D1D8"/>
              </a:buClr>
              <a:buFont typeface="Lucida Sans Unicode"/>
              <a:buChar char="►"/>
            </a:pPr>
            <a:endParaRPr sz="3050">
              <a:latin typeface="Microsoft Sans Serif"/>
              <a:cs typeface="Microsoft Sans Serif"/>
            </a:endParaRPr>
          </a:p>
          <a:p>
            <a:pPr marL="394335" marR="5080" indent="-382270">
              <a:lnSpc>
                <a:spcPts val="1470"/>
              </a:lnSpc>
              <a:buClr>
                <a:srgbClr val="86D1D8"/>
              </a:buClr>
              <a:buSzPct val="80000"/>
              <a:buFont typeface="Lucida Sans Unicode"/>
              <a:buChar char="►"/>
              <a:tabLst>
                <a:tab pos="394335" algn="l"/>
                <a:tab pos="394970" algn="l"/>
              </a:tabLst>
            </a:pPr>
            <a:r>
              <a:rPr sz="15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1806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году </a:t>
            </a:r>
            <a:r>
              <a:rPr sz="15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переехал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Россию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5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приглашению </a:t>
            </a:r>
            <a:r>
              <a:rPr sz="15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князя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Репнина-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Волконского, </a:t>
            </a:r>
            <a:r>
              <a:rPr sz="15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имел </a:t>
            </a:r>
            <a:r>
              <a:rPr sz="15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обширную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клиентуру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известных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людей,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получил 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место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терапевта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сразу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трёх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больницах. </a:t>
            </a:r>
            <a:r>
              <a:rPr sz="15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пожалован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чином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надворного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советника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орденом 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Святого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Владимира </a:t>
            </a:r>
            <a:r>
              <a:rPr sz="1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IV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степени. </a:t>
            </a:r>
            <a:r>
              <a:rPr sz="15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1809—1810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годы </a:t>
            </a:r>
            <a:r>
              <a:rPr sz="15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совершил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путешествие </a:t>
            </a:r>
            <a:r>
              <a:rPr sz="15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Кавказ </a:t>
            </a:r>
            <a:r>
              <a:rPr sz="1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изучения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минеральных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источников,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результатам </a:t>
            </a:r>
            <a:r>
              <a:rPr sz="15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написал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отчёт,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разработав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начала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бальнеологии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климатотерапии.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 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Отечественной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войны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1812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служил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качестве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хирурга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русской армии. </a:t>
            </a:r>
            <a:r>
              <a:rPr sz="15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Боролся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эпидемией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тифа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1825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году,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трахомы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5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1826,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холеры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5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1830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1847—1848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годы.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Основал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больницу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неотложной </a:t>
            </a:r>
            <a:r>
              <a:rPr sz="15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помощи. </a:t>
            </a:r>
            <a:r>
              <a:rPr sz="15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клинической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медицины </a:t>
            </a:r>
            <a:r>
              <a:rPr sz="1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первооткрывателем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метода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анамнеза. </a:t>
            </a:r>
            <a:r>
              <a:rPr sz="15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1828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вошёл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Попечительского </a:t>
            </a:r>
            <a:r>
              <a:rPr sz="15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тюрьмах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комитета,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став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одновременно </a:t>
            </a:r>
            <a:r>
              <a:rPr sz="15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секретарём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главным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врачом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московских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тюрем,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начал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гуманистическую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z="15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5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поприще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облегчения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осуждённых,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добившись многого,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несмотря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сопротивление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чиновников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5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облегчения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кандалов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постройки 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больниц.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Выдающийся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гуманизм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Гааза </a:t>
            </a:r>
            <a:r>
              <a:rPr sz="15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нашёл </a:t>
            </a:r>
            <a:r>
              <a:rPr sz="15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положительную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оценку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среди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христианских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авторов.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354" y="750276"/>
            <a:ext cx="3200399" cy="53222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610" y="193118"/>
            <a:ext cx="11116310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>
              <a:lnSpc>
                <a:spcPct val="100000"/>
              </a:lnSpc>
              <a:spcBef>
                <a:spcPts val="100"/>
              </a:spcBef>
            </a:pP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Фридрих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родился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католической </a:t>
            </a:r>
            <a:r>
              <a:rPr sz="16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семье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аптекаря </a:t>
            </a: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Петера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Гааза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EBEBEB"/>
                </a:solidFill>
                <a:latin typeface="Microsoft Sans Serif"/>
                <a:cs typeface="Microsoft Sans Serif"/>
              </a:rPr>
              <a:t>внук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врача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Бад-Мюнстерайфеле. </a:t>
            </a:r>
            <a:r>
              <a:rPr sz="16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Окончил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католическую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школу,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обучался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Йенском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университете, </a:t>
            </a:r>
            <a:r>
              <a:rPr sz="16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где </a:t>
            </a:r>
            <a:r>
              <a:rPr sz="16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изучал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германистику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и медицину, </a:t>
            </a:r>
            <a:r>
              <a:rPr sz="1600" spc="200" dirty="0">
                <a:solidFill>
                  <a:srgbClr val="EBEBEB"/>
                </a:solidFill>
                <a:latin typeface="Microsoft Sans Serif"/>
                <a:cs typeface="Microsoft Sans Serif"/>
              </a:rPr>
              <a:t>а </a:t>
            </a:r>
            <a:r>
              <a:rPr sz="16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математику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80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философию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60" dirty="0">
                <a:solidFill>
                  <a:srgbClr val="EBEBEB"/>
                </a:solidFill>
                <a:latin typeface="Microsoft Sans Serif"/>
                <a:cs typeface="Microsoft Sans Serif"/>
              </a:rPr>
              <a:t>—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непосредственно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у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Шеллинга.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Впоследствии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во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время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проживания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России </a:t>
            </a:r>
            <a:r>
              <a:rPr sz="1600" spc="-409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 </a:t>
            </a:r>
            <a:r>
              <a:rPr sz="16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переписывался </a:t>
            </a:r>
            <a:r>
              <a:rPr sz="1600" spc="235" dirty="0">
                <a:solidFill>
                  <a:srgbClr val="EBEBEB"/>
                </a:solidFill>
                <a:latin typeface="Microsoft Sans Serif"/>
                <a:cs typeface="Microsoft Sans Serif"/>
              </a:rPr>
              <a:t>с </a:t>
            </a:r>
            <a:r>
              <a:rPr sz="16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ним.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 </a:t>
            </a:r>
            <a:r>
              <a:rPr sz="16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1802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 </a:t>
            </a:r>
            <a:r>
              <a:rPr sz="16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учился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«центральной школе» 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Кёльна,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образованной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базе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бывшего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Dreikönigsgymnasium.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Медицину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изучал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у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9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профессора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Карла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Густава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Химли. </a:t>
            </a:r>
            <a:r>
              <a:rPr sz="1600" spc="-409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Когда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тот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1805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переехал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EBEBEB"/>
                </a:solidFill>
                <a:latin typeface="Microsoft Sans Serif"/>
                <a:cs typeface="Microsoft Sans Serif"/>
              </a:rPr>
              <a:t>Геттинген,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последовал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за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ним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обучался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Гёттингенском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университете.</a:t>
            </a:r>
            <a:endParaRPr sz="1600">
              <a:latin typeface="Microsoft Sans Serif"/>
              <a:cs typeface="Microsoft Sans Serif"/>
            </a:endParaRPr>
          </a:p>
          <a:p>
            <a:pPr marL="12700" marR="29845">
              <a:lnSpc>
                <a:spcPct val="100000"/>
              </a:lnSpc>
            </a:pPr>
            <a:r>
              <a:rPr sz="1600" dirty="0">
                <a:solidFill>
                  <a:srgbClr val="EBEBEB"/>
                </a:solidFill>
                <a:latin typeface="Microsoft Sans Serif"/>
                <a:cs typeface="Microsoft Sans Serif"/>
              </a:rPr>
              <a:t>Учился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настолько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успешно,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Химли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настоял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присвоении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50" dirty="0">
                <a:solidFill>
                  <a:srgbClr val="EBEBEB"/>
                </a:solidFill>
                <a:latin typeface="Microsoft Sans Serif"/>
                <a:cs typeface="Microsoft Sans Serif"/>
              </a:rPr>
              <a:t>ему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степени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доктора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медицины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заочно </a:t>
            </a:r>
            <a:r>
              <a:rPr sz="1600" spc="-409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(1805),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было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не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принято.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тогда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уже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практиковал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Вене,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специализируясь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офтальмологии.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Русский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посланник </a:t>
            </a:r>
            <a:r>
              <a:rPr sz="1600" spc="-65" dirty="0">
                <a:solidFill>
                  <a:srgbClr val="EBEBEB"/>
                </a:solidFill>
                <a:latin typeface="Microsoft Sans Serif"/>
                <a:cs typeface="Microsoft Sans Serif"/>
              </a:rPr>
              <a:t>князь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Репнин-Волконский </a:t>
            </a:r>
            <a:r>
              <a:rPr sz="16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обратился </a:t>
            </a:r>
            <a:r>
              <a:rPr sz="1600" dirty="0">
                <a:solidFill>
                  <a:srgbClr val="EBEBEB"/>
                </a:solidFill>
                <a:latin typeface="Microsoft Sans Serif"/>
                <a:cs typeface="Microsoft Sans Serif"/>
              </a:rPr>
              <a:t>к </a:t>
            </a:r>
            <a:r>
              <a:rPr sz="16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нему,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когда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начал </a:t>
            </a:r>
            <a:r>
              <a:rPr sz="16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слепнуть.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Излечившись, </a:t>
            </a:r>
            <a:r>
              <a:rPr sz="16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6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пригласил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Гааза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Москву,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пообещав обширную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практику.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Доктор </a:t>
            </a:r>
            <a:r>
              <a:rPr sz="16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переехал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Россию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1806 </a:t>
            </a:r>
            <a:r>
              <a:rPr sz="16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году.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Договор </a:t>
            </a:r>
            <a:r>
              <a:rPr sz="1600" spc="-409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EBEBEB"/>
                </a:solidFill>
                <a:latin typeface="Microsoft Sans Serif"/>
                <a:cs typeface="Microsoft Sans Serif"/>
              </a:rPr>
              <a:t>о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5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найме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четыре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35" dirty="0">
                <a:solidFill>
                  <a:srgbClr val="EBEBEB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княгиней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Репниной-Волконской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датирован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3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февраля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1806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года.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Услугами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Гааза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пользовались </a:t>
            </a:r>
            <a:r>
              <a:rPr sz="16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министр </a:t>
            </a: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полиции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А. </a:t>
            </a:r>
            <a:r>
              <a:rPr sz="16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Д.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Балашов, писатель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А. 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И. 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Тургенев, известный </a:t>
            </a:r>
            <a:r>
              <a:rPr sz="16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ботаник </a:t>
            </a:r>
            <a:r>
              <a:rPr sz="1600" spc="-70" dirty="0">
                <a:solidFill>
                  <a:srgbClr val="EBEBEB"/>
                </a:solidFill>
                <a:latin typeface="Microsoft Sans Serif"/>
                <a:cs typeface="Microsoft Sans Serif"/>
              </a:rPr>
              <a:t>Б. 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И.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Фитингоф. </a:t>
            </a:r>
            <a:r>
              <a:rPr sz="16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 оказывал </a:t>
            </a:r>
            <a:r>
              <a:rPr sz="16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помощь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уже 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тяжело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больному </a:t>
            </a:r>
            <a:r>
              <a:rPr sz="16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Н. </a:t>
            </a:r>
            <a:r>
              <a:rPr sz="1600" spc="-80" dirty="0">
                <a:solidFill>
                  <a:srgbClr val="EBEBEB"/>
                </a:solidFill>
                <a:latin typeface="Microsoft Sans Serif"/>
                <a:cs typeface="Microsoft Sans Serif"/>
              </a:rPr>
              <a:t>В.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Гоголю. </a:t>
            </a:r>
            <a:r>
              <a:rPr sz="1600" spc="-15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-14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результате </a:t>
            </a:r>
            <a:r>
              <a:rPr sz="16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успешного 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лечения 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княгини </a:t>
            </a:r>
            <a:r>
              <a:rPr sz="1600" spc="-80" dirty="0">
                <a:solidFill>
                  <a:srgbClr val="EBEBEB"/>
                </a:solidFill>
                <a:latin typeface="Microsoft Sans Serif"/>
                <a:cs typeface="Microsoft Sans Serif"/>
              </a:rPr>
              <a:t>В.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А.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Репниной-Волконской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стал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45" dirty="0">
                <a:solidFill>
                  <a:srgbClr val="EBEBEB"/>
                </a:solidFill>
                <a:latin typeface="Microsoft Sans Serif"/>
                <a:cs typeface="Microsoft Sans Serif"/>
              </a:rPr>
              <a:t>её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домашним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врачом.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Классицистический</a:t>
            </a:r>
            <a:r>
              <a:rPr sz="16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ансамбль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Павловской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больницы</a:t>
            </a:r>
            <a:endParaRPr sz="1600">
              <a:latin typeface="Microsoft Sans Serif"/>
              <a:cs typeface="Microsoft Sans Serif"/>
            </a:endParaRPr>
          </a:p>
          <a:p>
            <a:pPr marL="12700" marR="59690">
              <a:lnSpc>
                <a:spcPct val="100000"/>
              </a:lnSpc>
            </a:pPr>
            <a:r>
              <a:rPr sz="16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Первое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государственное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назначение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состоялось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1807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60" dirty="0">
                <a:solidFill>
                  <a:srgbClr val="EBEBEB"/>
                </a:solidFill>
                <a:latin typeface="Microsoft Sans Serif"/>
                <a:cs typeface="Microsoft Sans Serif"/>
              </a:rPr>
              <a:t>—</a:t>
            </a:r>
            <a:r>
              <a:rPr sz="16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доктор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EBEBEB"/>
                </a:solidFill>
                <a:latin typeface="Microsoft Sans Serif"/>
                <a:cs typeface="Microsoft Sans Serif"/>
              </a:rPr>
              <a:t>царским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указом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назначен </a:t>
            </a:r>
            <a:r>
              <a:rPr sz="1600" spc="-409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должность </a:t>
            </a:r>
            <a:r>
              <a:rPr sz="16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старшего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врача </a:t>
            </a:r>
            <a:r>
              <a:rPr sz="16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московского </a:t>
            </a:r>
            <a:r>
              <a:rPr sz="16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госпиталя </a:t>
            </a:r>
            <a:r>
              <a:rPr sz="16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имени </a:t>
            </a:r>
            <a:r>
              <a:rPr sz="16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императора </a:t>
            </a:r>
            <a:r>
              <a:rPr sz="16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Павла </a:t>
            </a:r>
            <a:r>
              <a:rPr sz="1600" spc="-45" dirty="0">
                <a:solidFill>
                  <a:srgbClr val="EBEBEB"/>
                </a:solidFill>
                <a:latin typeface="Microsoft Sans Serif"/>
                <a:cs typeface="Microsoft Sans Serif"/>
              </a:rPr>
              <a:t>I. </a:t>
            </a:r>
            <a:r>
              <a:rPr sz="16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Несколько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позже 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Гааз </a:t>
            </a:r>
            <a:r>
              <a:rPr sz="16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получил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место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терапевта </a:t>
            </a:r>
            <a:r>
              <a:rPr sz="1600" spc="190" dirty="0">
                <a:solidFill>
                  <a:srgbClr val="EBEBEB"/>
                </a:solidFill>
                <a:latin typeface="Microsoft Sans Serif"/>
                <a:cs typeface="Microsoft Sans Serif"/>
              </a:rPr>
              <a:t>ещё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-15" dirty="0">
                <a:solidFill>
                  <a:srgbClr val="EBEBEB"/>
                </a:solidFill>
                <a:latin typeface="Microsoft Sans Serif"/>
                <a:cs typeface="Microsoft Sans Serif"/>
              </a:rPr>
              <a:t>двух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больницах </a:t>
            </a:r>
            <a:r>
              <a:rPr sz="1600" spc="660" dirty="0">
                <a:solidFill>
                  <a:srgbClr val="EBEBEB"/>
                </a:solidFill>
                <a:latin typeface="Microsoft Sans Serif"/>
                <a:cs typeface="Microsoft Sans Serif"/>
              </a:rPr>
              <a:t>—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Староекатерининской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6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Преображенской.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6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этом </a:t>
            </a:r>
            <a:r>
              <a:rPr sz="16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14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поприще </a:t>
            </a:r>
            <a:r>
              <a:rPr sz="16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стал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настолько </a:t>
            </a:r>
            <a:r>
              <a:rPr sz="16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известным </a:t>
            </a:r>
            <a:r>
              <a:rPr sz="16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медиком, </a:t>
            </a:r>
            <a:r>
              <a:rPr sz="16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 </a:t>
            </a:r>
            <a:r>
              <a:rPr sz="16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императрица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Мария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Федоровна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пожаловала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доктору </a:t>
            </a:r>
            <a:r>
              <a:rPr sz="16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орден </a:t>
            </a:r>
            <a:r>
              <a:rPr sz="1600" dirty="0">
                <a:solidFill>
                  <a:srgbClr val="EBEBEB"/>
                </a:solidFill>
                <a:latin typeface="Microsoft Sans Serif"/>
                <a:cs typeface="Microsoft Sans Serif"/>
              </a:rPr>
              <a:t>Святого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Владимира </a:t>
            </a:r>
            <a:r>
              <a:rPr sz="1600" spc="-20" dirty="0">
                <a:solidFill>
                  <a:srgbClr val="EBEBEB"/>
                </a:solidFill>
                <a:latin typeface="Microsoft Sans Serif"/>
                <a:cs typeface="Microsoft Sans Serif"/>
              </a:rPr>
              <a:t>IV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степени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чин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надворного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советника, </a:t>
            </a:r>
            <a:r>
              <a:rPr sz="1600" spc="200" dirty="0">
                <a:solidFill>
                  <a:srgbClr val="EBEBEB"/>
                </a:solidFill>
                <a:latin typeface="Microsoft Sans Serif"/>
                <a:cs typeface="Microsoft Sans Serif"/>
              </a:rPr>
              <a:t>а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также </a:t>
            </a:r>
            <a:r>
              <a:rPr sz="16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определила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600" spc="-10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Павловской </a:t>
            </a:r>
            <a:r>
              <a:rPr sz="16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больнице </a:t>
            </a:r>
            <a:r>
              <a:rPr sz="16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«над </a:t>
            </a:r>
            <a:r>
              <a:rPr sz="16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медицинской </a:t>
            </a:r>
            <a:r>
              <a:rPr sz="16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частью </a:t>
            </a:r>
            <a:r>
              <a:rPr sz="16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главным </a:t>
            </a:r>
            <a:r>
              <a:rPr sz="16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доктором». </a:t>
            </a:r>
            <a:r>
              <a:rPr sz="16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25 </a:t>
            </a:r>
            <a:r>
              <a:rPr sz="16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февраля </a:t>
            </a:r>
            <a:r>
              <a:rPr sz="16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1811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 </a:t>
            </a:r>
            <a:r>
              <a:rPr sz="16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высочайше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пожалован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6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чин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надворного</a:t>
            </a:r>
            <a:r>
              <a:rPr sz="16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6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советника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63" y="519410"/>
            <a:ext cx="972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BEBEB"/>
                </a:solidFill>
                <a:latin typeface="Arial"/>
                <a:cs typeface="Arial"/>
              </a:rPr>
              <a:t>Николай</a:t>
            </a:r>
            <a:r>
              <a:rPr sz="3600" b="1" spc="-1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EBEBEB"/>
                </a:solidFill>
                <a:latin typeface="Arial"/>
                <a:cs typeface="Arial"/>
              </a:rPr>
              <a:t>Федорович</a:t>
            </a:r>
            <a:r>
              <a:rPr sz="3600" b="1" spc="-1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600" b="1" spc="30" dirty="0">
                <a:solidFill>
                  <a:srgbClr val="EBEBEB"/>
                </a:solidFill>
                <a:latin typeface="Arial"/>
                <a:cs typeface="Arial"/>
              </a:rPr>
              <a:t>Гамалея</a:t>
            </a:r>
            <a:r>
              <a:rPr sz="3600" b="1" spc="10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600" spc="145" dirty="0">
                <a:solidFill>
                  <a:srgbClr val="EBEBEB"/>
                </a:solidFill>
              </a:rPr>
              <a:t>(1859—1949)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08925" y="1336675"/>
            <a:ext cx="3630929" cy="4954905"/>
            <a:chOff x="7908925" y="1336675"/>
            <a:chExt cx="3630929" cy="4954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8925" y="1336675"/>
              <a:ext cx="3630613" cy="49547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9724" y="1336675"/>
              <a:ext cx="3529013" cy="485310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6071" y="1371091"/>
            <a:ext cx="6736080" cy="44170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прожил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большую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содержательную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жизнь,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внеся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значительный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вклад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медицинской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науки. </a:t>
            </a:r>
            <a:r>
              <a:rPr sz="1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научные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интересы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были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достаточно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широкими.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стоял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колыбели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таких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важнейшихотраслей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знаний,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микробиология, 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иммунология,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вирусология,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учение </a:t>
            </a:r>
            <a:r>
              <a:rPr sz="15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дезинфекции. </a:t>
            </a:r>
            <a:r>
              <a:rPr sz="15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1886 </a:t>
            </a:r>
            <a:r>
              <a:rPr sz="1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вместе </a:t>
            </a:r>
            <a:r>
              <a:rPr sz="15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И. И.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Меч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никовым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организовал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вторую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мире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(после 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Луи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Пастера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1885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г.)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Одессе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бактериологическую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лабораторию.</a:t>
            </a:r>
            <a:endParaRPr sz="1500">
              <a:latin typeface="Microsoft Sans Serif"/>
              <a:cs typeface="Microsoft Sans Serif"/>
            </a:endParaRPr>
          </a:p>
          <a:p>
            <a:pPr marL="12700" marR="149225">
              <a:lnSpc>
                <a:spcPts val="1620"/>
              </a:lnSpc>
              <a:spcBef>
                <a:spcPts val="1000"/>
              </a:spcBef>
            </a:pP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Благодаря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значительной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лепте,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вложенной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этих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отраслей </a:t>
            </a:r>
            <a:r>
              <a:rPr sz="1500" spc="-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знаний, </a:t>
            </a:r>
            <a:r>
              <a:rPr sz="1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Н.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Ф.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Гамалея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стал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одним </a:t>
            </a:r>
            <a:r>
              <a:rPr sz="1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выдающихся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микробиологов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мира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первой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половины </a:t>
            </a:r>
            <a:r>
              <a:rPr sz="15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XX </a:t>
            </a:r>
            <a:r>
              <a:rPr sz="15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в.,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крупнейшим </a:t>
            </a:r>
            <a:r>
              <a:rPr sz="15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русским </a:t>
            </a:r>
            <a:r>
              <a:rPr sz="15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естествоиспытателем,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1940 </a:t>
            </a:r>
            <a:r>
              <a:rPr sz="1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избран </a:t>
            </a:r>
            <a:r>
              <a:rPr sz="15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почетным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академиком 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Академии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СССР, </a:t>
            </a:r>
            <a:r>
              <a:rPr sz="15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5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удостоен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последующем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ряда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других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почетных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званий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высоких </a:t>
            </a:r>
            <a:r>
              <a:rPr sz="1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дарственных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наград.</a:t>
            </a:r>
            <a:endParaRPr sz="1500">
              <a:latin typeface="Microsoft Sans Serif"/>
              <a:cs typeface="Microsoft Sans Serif"/>
            </a:endParaRPr>
          </a:p>
          <a:p>
            <a:pPr marL="12700" marR="67945">
              <a:lnSpc>
                <a:spcPts val="1620"/>
              </a:lnSpc>
              <a:spcBef>
                <a:spcPts val="1000"/>
              </a:spcBef>
            </a:pPr>
            <a:r>
              <a:rPr sz="15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своем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подходе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изучаемым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явлениям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всегда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стоял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позициях </a:t>
            </a:r>
            <a:r>
              <a:rPr sz="1500" spc="-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материализма. </a:t>
            </a:r>
            <a:r>
              <a:rPr sz="1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Начав </a:t>
            </a:r>
            <a:r>
              <a:rPr sz="15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еще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XIX </a:t>
            </a:r>
            <a:r>
              <a:rPr sz="15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в.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вместе </a:t>
            </a:r>
            <a:r>
              <a:rPr sz="15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И. И.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Мечниковым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изучение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туберкулеза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5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сибирской </a:t>
            </a:r>
            <a:r>
              <a:rPr sz="15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язвы, </a:t>
            </a:r>
            <a:r>
              <a:rPr sz="15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позже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Одессе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чумы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рогатого </a:t>
            </a:r>
            <a:r>
              <a:rPr sz="1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скота, </a:t>
            </a:r>
            <a:r>
              <a:rPr sz="15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бешенства,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холеры, </a:t>
            </a:r>
            <a:r>
              <a:rPr sz="15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воспалительных 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процессов, </a:t>
            </a:r>
            <a:r>
              <a:rPr sz="15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5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способствовал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значительному </a:t>
            </a:r>
            <a:r>
              <a:rPr sz="15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прогрессу </a:t>
            </a:r>
            <a:r>
              <a:rPr sz="15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лечении </a:t>
            </a:r>
            <a:r>
              <a:rPr sz="15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этих</a:t>
            </a:r>
            <a:r>
              <a:rPr sz="1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089" y="459282"/>
            <a:ext cx="10714990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докторская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диссертация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EBEBEB"/>
                </a:solidFill>
                <a:latin typeface="Microsoft Sans Serif"/>
                <a:cs typeface="Microsoft Sans Serif"/>
              </a:rPr>
              <a:t>«Этиология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холеры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точки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зрения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экспериментальной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патологии»,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успешно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защищенная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1892 </a:t>
            </a:r>
            <a:r>
              <a:rPr sz="1400" spc="-15" dirty="0">
                <a:solidFill>
                  <a:srgbClr val="EBEBEB"/>
                </a:solidFill>
                <a:latin typeface="Microsoft Sans Serif"/>
                <a:cs typeface="Microsoft Sans Serif"/>
              </a:rPr>
              <a:t>г.,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уже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свидетельствовала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материалистическом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понимании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происхождения </a:t>
            </a:r>
            <a:r>
              <a:rPr sz="1400" spc="14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особо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опасных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инфекций.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Материалистическое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понимание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происхождения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инфекционных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заболеваний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позволило </a:t>
            </a:r>
            <a:r>
              <a:rPr sz="14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ему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сделать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практические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предложения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лечению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предупреждению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некоторых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инфекционных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заболеваний.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Им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предложена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вакцина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против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холеры,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первый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предложил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способы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уничтожения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грызунов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насекомых,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являющихся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реносчиками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чумы,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сыпного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возвратного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тифов.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первый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ввел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практику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бактериофаги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бактериолизины,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которые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применялись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как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высокоэффективные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средства </a:t>
            </a:r>
            <a:r>
              <a:rPr sz="1400" spc="-50" dirty="0">
                <a:solidFill>
                  <a:srgbClr val="EBEBEB"/>
                </a:solidFill>
                <a:latin typeface="Microsoft Sans Serif"/>
                <a:cs typeface="Microsoft Sans Serif"/>
              </a:rPr>
              <a:t>для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нейтрализации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токсинов,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выделяемых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бактериями.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Н.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Ф.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Гамалея </a:t>
            </a:r>
            <a:r>
              <a:rPr sz="1400" spc="-55" dirty="0">
                <a:solidFill>
                  <a:srgbClr val="EBEBEB"/>
                </a:solidFill>
                <a:latin typeface="Microsoft Sans Serif"/>
                <a:cs typeface="Microsoft Sans Serif"/>
              </a:rPr>
              <a:t>являлся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одним </a:t>
            </a:r>
            <a:r>
              <a:rPr sz="1400" spc="-20" dirty="0">
                <a:solidFill>
                  <a:srgbClr val="EBEBEB"/>
                </a:solidFill>
                <a:latin typeface="Microsoft Sans Serif"/>
                <a:cs typeface="Microsoft Sans Serif"/>
              </a:rPr>
              <a:t>из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основоположников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профилактической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медицины,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которая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стала характерной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особенностью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советского,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здравоохранения.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инициативе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1918 </a:t>
            </a:r>
            <a:r>
              <a:rPr sz="1400" spc="-20" dirty="0">
                <a:solidFill>
                  <a:srgbClr val="EBEBEB"/>
                </a:solidFill>
                <a:latin typeface="Microsoft Sans Serif"/>
                <a:cs typeface="Microsoft Sans Serif"/>
              </a:rPr>
              <a:t>г.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началось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всеобщее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оспопрививание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Петрограде, </a:t>
            </a:r>
            <a:r>
              <a:rPr sz="1400" spc="175" dirty="0">
                <a:solidFill>
                  <a:srgbClr val="EBEBEB"/>
                </a:solidFill>
                <a:latin typeface="Microsoft Sans Serif"/>
                <a:cs typeface="Microsoft Sans Serif"/>
              </a:rPr>
              <a:t>а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позже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декретом </a:t>
            </a:r>
            <a:r>
              <a:rPr sz="1400" spc="-15" dirty="0">
                <a:solidFill>
                  <a:srgbClr val="EBEBEB"/>
                </a:solidFill>
                <a:latin typeface="Microsoft Sans Serif"/>
                <a:cs typeface="Microsoft Sans Serif"/>
              </a:rPr>
              <a:t>СНК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«Об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обязательном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оспопрививании»,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подписанным </a:t>
            </a:r>
            <a:r>
              <a:rPr sz="1400" spc="-70" dirty="0">
                <a:solidFill>
                  <a:srgbClr val="EBEBEB"/>
                </a:solidFill>
                <a:latin typeface="Microsoft Sans Serif"/>
                <a:cs typeface="Microsoft Sans Serif"/>
              </a:rPr>
              <a:t>В.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И.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Лени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ным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10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апреля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1919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EBEBEB"/>
                </a:solidFill>
                <a:latin typeface="Microsoft Sans Serif"/>
                <a:cs typeface="Microsoft Sans Serif"/>
              </a:rPr>
              <a:t>г.,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эти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мероприятия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стали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проводиться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всей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стране.</a:t>
            </a:r>
            <a:endParaRPr sz="1400">
              <a:latin typeface="Microsoft Sans Serif"/>
              <a:cs typeface="Microsoft Sans Serif"/>
            </a:endParaRPr>
          </a:p>
          <a:p>
            <a:pPr marL="12700" marR="52705">
              <a:lnSpc>
                <a:spcPct val="100000"/>
              </a:lnSpc>
            </a:pPr>
            <a:r>
              <a:rPr sz="1400" spc="-20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Только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стоя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позициях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диалектического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материализма,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можно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было </a:t>
            </a:r>
            <a:r>
              <a:rPr sz="1400" spc="16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всей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убежденностью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утверждать,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 </a:t>
            </a:r>
            <a:r>
              <a:rPr sz="1400" spc="-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микромир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-45" dirty="0">
                <a:solidFill>
                  <a:srgbClr val="EBEBEB"/>
                </a:solidFill>
                <a:latin typeface="Microsoft Sans Serif"/>
                <a:cs typeface="Microsoft Sans Serif"/>
              </a:rPr>
              <a:t>является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постоянным. </a:t>
            </a:r>
            <a:r>
              <a:rPr sz="14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работы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так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называемому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гетероморфизму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бактерий </a:t>
            </a:r>
            <a:r>
              <a:rPr sz="1400" spc="575" dirty="0">
                <a:solidFill>
                  <a:srgbClr val="EBEBEB"/>
                </a:solidFill>
                <a:latin typeface="Microsoft Sans Serif"/>
                <a:cs typeface="Microsoft Sans Serif"/>
              </a:rPr>
              <a:t>—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яркое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свидетельство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изменчивости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микробов. </a:t>
            </a: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1940 </a:t>
            </a:r>
            <a:r>
              <a:rPr sz="1400" spc="-20" dirty="0">
                <a:solidFill>
                  <a:srgbClr val="EBEBEB"/>
                </a:solidFill>
                <a:latin typeface="Microsoft Sans Serif"/>
                <a:cs typeface="Microsoft Sans Serif"/>
              </a:rPr>
              <a:t>г.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 Академии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наук СССР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была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создана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специальная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лаборатория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изучению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изменчивости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эволюции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микробов.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Возглавил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эту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лабораторию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Н.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Ф.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Гамалея.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убежденным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сторонником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эволюционной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теории.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Почти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всю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EBEBEB"/>
                </a:solidFill>
                <a:latin typeface="Microsoft Sans Serif"/>
                <a:cs typeface="Microsoft Sans Serif"/>
              </a:rPr>
              <a:t>жизнь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беспартийным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человеком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лишь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конца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жизни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вступил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партию.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вступлении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ее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ряды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писал: </a:t>
            </a:r>
            <a:r>
              <a:rPr sz="1400" spc="-160" dirty="0">
                <a:solidFill>
                  <a:srgbClr val="EBEBEB"/>
                </a:solidFill>
                <a:latin typeface="Microsoft Sans Serif"/>
                <a:cs typeface="Microsoft Sans Serif"/>
              </a:rPr>
              <a:t>«В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период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исключительно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напряженной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борьбы </a:t>
            </a:r>
            <a:r>
              <a:rPr sz="1400" spc="-15" dirty="0">
                <a:solidFill>
                  <a:srgbClr val="EBEBEB"/>
                </a:solidFill>
                <a:latin typeface="Microsoft Sans Serif"/>
                <a:cs typeface="Microsoft Sans Serif"/>
              </a:rPr>
              <a:t>двух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систем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идеологическом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фронте </a:t>
            </a:r>
            <a:r>
              <a:rPr sz="1400" spc="-140" dirty="0">
                <a:solidFill>
                  <a:srgbClr val="EBEBEB"/>
                </a:solidFill>
                <a:latin typeface="Microsoft Sans Serif"/>
                <a:cs typeface="Microsoft Sans Serif"/>
              </a:rPr>
              <a:t>я</a:t>
            </a:r>
            <a:r>
              <a:rPr sz="1400" spc="-13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хочу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быть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партии...,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что-бы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первых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рядах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бороться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торжество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диалектико-матери-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алистических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идей,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демократическое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преобразование </a:t>
            </a:r>
            <a:r>
              <a:rPr sz="1400" spc="160" dirty="0">
                <a:solidFill>
                  <a:srgbClr val="EBEBEB"/>
                </a:solidFill>
                <a:latin typeface="Microsoft Sans Serif"/>
                <a:cs typeface="Microsoft Sans Serif"/>
              </a:rPr>
              <a:t>мира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против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реакционных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философствующих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идеологий».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Это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поистине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непримиримый </a:t>
            </a:r>
            <a:r>
              <a:rPr sz="14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борец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подлино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научный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подход </a:t>
            </a:r>
            <a:r>
              <a:rPr sz="1400" dirty="0">
                <a:solidFill>
                  <a:srgbClr val="EBEBEB"/>
                </a:solidFill>
                <a:latin typeface="Microsoft Sans Serif"/>
                <a:cs typeface="Microsoft Sans Serif"/>
              </a:rPr>
              <a:t>к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изучению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естественнонаучных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проблем.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056" y="328512"/>
            <a:ext cx="7800975" cy="1013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3200" spc="225" dirty="0">
                <a:solidFill>
                  <a:srgbClr val="EBEBEB"/>
                </a:solidFill>
              </a:rPr>
              <a:t>Алексей</a:t>
            </a:r>
            <a:r>
              <a:rPr sz="3200" spc="20" dirty="0">
                <a:solidFill>
                  <a:srgbClr val="EBEBEB"/>
                </a:solidFill>
              </a:rPr>
              <a:t> </a:t>
            </a:r>
            <a:r>
              <a:rPr sz="3200" spc="75" dirty="0">
                <a:solidFill>
                  <a:srgbClr val="EBEBEB"/>
                </a:solidFill>
              </a:rPr>
              <a:t>Матвеевич</a:t>
            </a:r>
            <a:r>
              <a:rPr sz="3200" spc="20" dirty="0">
                <a:solidFill>
                  <a:srgbClr val="EBEBEB"/>
                </a:solidFill>
              </a:rPr>
              <a:t> </a:t>
            </a:r>
            <a:r>
              <a:rPr sz="3200" spc="254" dirty="0">
                <a:solidFill>
                  <a:srgbClr val="EBEBEB"/>
                </a:solidFill>
              </a:rPr>
              <a:t>Филомафитский </a:t>
            </a:r>
            <a:r>
              <a:rPr sz="3200" spc="-835" dirty="0">
                <a:solidFill>
                  <a:srgbClr val="EBEBEB"/>
                </a:solidFill>
              </a:rPr>
              <a:t> </a:t>
            </a:r>
            <a:r>
              <a:rPr sz="3200" spc="150" dirty="0">
                <a:solidFill>
                  <a:srgbClr val="EBEBEB"/>
                </a:solidFill>
              </a:rPr>
              <a:t>(1807—1849)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0225" y="1671241"/>
            <a:ext cx="7437755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Алексей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Матвеевич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Филомафитский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(1807—1849),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несмотря 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недолгую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жизнь,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известен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естествоиспытатель-материалист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доктор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медицины.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Еще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обучаясь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«профессорском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институте»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Дерпте,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пришел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выводу 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голословные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утверждения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самых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знаменитых 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профессоров 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еще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ничего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значат.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познания истины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нужен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опыт.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Пройдя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стажировку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немецкого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естествоиспытателя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И.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П.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Мюллера,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течение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А.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М.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Филомафитский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занимался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физиологией, которую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преподавали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французскому </a:t>
            </a:r>
            <a:r>
              <a:rPr sz="1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учебнику.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применил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новый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изучении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физиологии </a:t>
            </a:r>
            <a:r>
              <a:rPr sz="14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«опыт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наблюдение»,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противопоставляя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умозрительному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подходу,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выразителями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которого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натурфилософы,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профессор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Петербургской</a:t>
            </a:r>
            <a:endParaRPr sz="1400">
              <a:latin typeface="Microsoft Sans Serif"/>
              <a:cs typeface="Microsoft Sans Serif"/>
            </a:endParaRPr>
          </a:p>
          <a:p>
            <a:pPr marL="12700" marR="77470">
              <a:lnSpc>
                <a:spcPct val="100000"/>
              </a:lnSpc>
            </a:pP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Медико-хирургической 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Д.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М.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Велланский,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активно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проповедовавший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идеалистическую </a:t>
            </a:r>
            <a:r>
              <a:rPr sz="1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философию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Шеллинга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России.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Филомафитский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предлагал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научно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обоснованный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путь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познания.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писал: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«Другой 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исследования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жизненных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явлений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опытным;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здесь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естествоиспытатель,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руководствуясь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наблюдением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опытом,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старается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жизненные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явления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исследовать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порознь;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наблюдает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оные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различное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время,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различных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обстоятельствах;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этого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мало: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подвергает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опыту,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котором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выпирает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нужные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различные 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условия,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через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повторение оного,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наконец,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вверяется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было 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существенное,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постоянное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случайное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исследоваемом 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явлении,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Словом,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мы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хотим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получить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какое-либо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понятие </a:t>
            </a:r>
            <a:r>
              <a:rPr sz="1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жизни, 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довольствоваться 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одними </a:t>
            </a:r>
            <a:r>
              <a:rPr sz="1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мнениями,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предложениями,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игрой 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воображения, 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путь 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sz="1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 </a:t>
            </a:r>
            <a:r>
              <a:rPr sz="14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принести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цели,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путь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наблюдения.»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67688" y="1419225"/>
            <a:ext cx="3583304" cy="5165725"/>
            <a:chOff x="8167688" y="1419225"/>
            <a:chExt cx="3583304" cy="5165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7688" y="1419225"/>
              <a:ext cx="3582987" cy="51657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487" y="1419225"/>
              <a:ext cx="3481387" cy="5064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797" y="482727"/>
            <a:ext cx="952563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А.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М.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Филомафитский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вместе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передовыми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русскими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учеными-материалистами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Н.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И.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Лобачевским,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40" dirty="0">
                <a:solidFill>
                  <a:srgbClr val="EBEBEB"/>
                </a:solidFill>
                <a:latin typeface="Microsoft Sans Serif"/>
                <a:cs typeface="Microsoft Sans Serif"/>
              </a:rPr>
              <a:t>Т. </a:t>
            </a:r>
            <a:r>
              <a:rPr sz="1400" spc="-13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Ф.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Осиповским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выступал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против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распространившихся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то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время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России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идеалистических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учений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И.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Канта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Ф.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EBEBEB"/>
                </a:solidFill>
                <a:latin typeface="Microsoft Sans Serif"/>
                <a:cs typeface="Microsoft Sans Serif"/>
              </a:rPr>
              <a:t>В.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Шеллинга.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Их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авторитет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мог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поколебать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материалистическое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мировоззрение.</a:t>
            </a:r>
            <a:endParaRPr sz="1400">
              <a:latin typeface="Microsoft Sans Serif"/>
              <a:cs typeface="Microsoft Sans Serif"/>
            </a:endParaRPr>
          </a:p>
          <a:p>
            <a:pPr marL="12700" marR="749935">
              <a:lnSpc>
                <a:spcPct val="100000"/>
              </a:lnSpc>
            </a:pP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Особенно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активно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выступал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против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идеалистической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натурфилософии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Ф. </a:t>
            </a:r>
            <a:r>
              <a:rPr sz="1400" spc="-70" dirty="0">
                <a:solidFill>
                  <a:srgbClr val="EBEBEB"/>
                </a:solidFill>
                <a:latin typeface="Microsoft Sans Serif"/>
                <a:cs typeface="Microsoft Sans Serif"/>
              </a:rPr>
              <a:t>В.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Шеллинга.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А.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М.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Филомафитский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был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убежденным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сторонником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экспериментальных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исследований.</a:t>
            </a:r>
            <a:endParaRPr sz="1400">
              <a:latin typeface="Microsoft Sans Serif"/>
              <a:cs typeface="Microsoft Sans Serif"/>
            </a:endParaRPr>
          </a:p>
          <a:p>
            <a:pPr marL="12700" marR="36195">
              <a:lnSpc>
                <a:spcPct val="100000"/>
              </a:lnSpc>
            </a:pP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А.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М.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Филомафитский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разделял </a:t>
            </a:r>
            <a:r>
              <a:rPr sz="1400" spc="-65" dirty="0">
                <a:solidFill>
                  <a:srgbClr val="EBEBEB"/>
                </a:solidFill>
                <a:latin typeface="Microsoft Sans Serif"/>
                <a:cs typeface="Microsoft Sans Serif"/>
              </a:rPr>
              <a:t>взгляды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виталистов, </a:t>
            </a:r>
            <a:r>
              <a:rPr sz="1400" spc="-40" dirty="0">
                <a:solidFill>
                  <a:srgbClr val="EBEBEB"/>
                </a:solidFill>
                <a:latin typeface="Microsoft Sans Serif"/>
                <a:cs typeface="Microsoft Sans Serif"/>
              </a:rPr>
              <a:t>хотя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некоторые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ошибочно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относили </a:t>
            </a:r>
            <a:r>
              <a:rPr sz="1400" dirty="0">
                <a:solidFill>
                  <a:srgbClr val="EBEBEB"/>
                </a:solidFill>
                <a:latin typeface="Microsoft Sans Serif"/>
                <a:cs typeface="Microsoft Sans Serif"/>
              </a:rPr>
              <a:t>к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виталистам. Это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объясняется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тем,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период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реакции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Николая </a:t>
            </a:r>
            <a:r>
              <a:rPr sz="1400" spc="-75" dirty="0">
                <a:solidFill>
                  <a:srgbClr val="EBEBEB"/>
                </a:solidFill>
                <a:latin typeface="Microsoft Sans Serif"/>
                <a:cs typeface="Microsoft Sans Serif"/>
              </a:rPr>
              <a:t>I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строжайшей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цензуре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мог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подробно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излагать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свои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вольнолюбивые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мысли.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Тем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менее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следующие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слова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говорят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именно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том,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выступал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против витализма: </a:t>
            </a:r>
            <a:r>
              <a:rPr sz="1400" spc="-95" dirty="0">
                <a:solidFill>
                  <a:srgbClr val="EBEBEB"/>
                </a:solidFill>
                <a:latin typeface="Microsoft Sans Serif"/>
                <a:cs typeface="Microsoft Sans Serif"/>
              </a:rPr>
              <a:t>«Что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есть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жизненная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сила? </a:t>
            </a:r>
            <a:r>
              <a:rPr sz="1400" spc="575" dirty="0">
                <a:solidFill>
                  <a:srgbClr val="EBEBEB"/>
                </a:solidFill>
                <a:latin typeface="Microsoft Sans Serif"/>
                <a:cs typeface="Microsoft Sans Serif"/>
              </a:rPr>
              <a:t>—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спрашивал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он.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отвечал: </a:t>
            </a:r>
            <a:r>
              <a:rPr sz="1400" spc="-40" dirty="0">
                <a:solidFill>
                  <a:srgbClr val="EBEBEB"/>
                </a:solidFill>
                <a:latin typeface="Microsoft Sans Serif"/>
                <a:cs typeface="Microsoft Sans Serif"/>
              </a:rPr>
              <a:t>«Не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должно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смешивать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оную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другою.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Жизненная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сила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есть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свойство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органической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материи...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обнаруживает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жизнедеятельность,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выраженную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или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внутренним,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или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наружным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движением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оной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материи...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жизненной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силы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следует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смешивать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душою,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как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сделал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Шталь».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868" y="740038"/>
            <a:ext cx="9511665" cy="490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Философия </a:t>
            </a:r>
            <a:r>
              <a:rPr sz="2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медицина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науки, </a:t>
            </a:r>
            <a:r>
              <a:rPr sz="2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тесно 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связанные </a:t>
            </a:r>
            <a:r>
              <a:rPr sz="2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 </a:t>
            </a:r>
            <a:r>
              <a:rPr sz="24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собой </a:t>
            </a:r>
            <a:r>
              <a:rPr sz="2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предметом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изучения, </a:t>
            </a:r>
            <a:r>
              <a:rPr sz="2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человеком.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 </a:t>
            </a:r>
            <a:r>
              <a:rPr sz="2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философских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исследований </a:t>
            </a:r>
            <a:r>
              <a:rPr sz="240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духовное </a:t>
            </a:r>
            <a:r>
              <a:rPr sz="2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начало,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мысли, </a:t>
            </a:r>
            <a:r>
              <a:rPr sz="2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предшествующие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поступкам. </a:t>
            </a:r>
            <a:r>
              <a:rPr sz="2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Медицина </a:t>
            </a:r>
            <a:r>
              <a:rPr sz="240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2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точная </a:t>
            </a:r>
            <a:r>
              <a:rPr sz="2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наука, </a:t>
            </a:r>
            <a:r>
              <a:rPr sz="2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которая </a:t>
            </a:r>
            <a:r>
              <a:rPr sz="2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призвана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практически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исцелить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человеческие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недуги.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менее, </a:t>
            </a:r>
            <a:r>
              <a:rPr sz="2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практикующие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врачи </a:t>
            </a:r>
            <a:r>
              <a:rPr sz="24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всегда </a:t>
            </a:r>
            <a:r>
              <a:rPr sz="2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интересуются </a:t>
            </a:r>
            <a:r>
              <a:rPr sz="2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мнением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философов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влиянии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духовного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начала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здоровье.</a:t>
            </a:r>
            <a:endParaRPr sz="2400">
              <a:latin typeface="Microsoft Sans Serif"/>
              <a:cs typeface="Microsoft Sans Serif"/>
            </a:endParaRPr>
          </a:p>
          <a:p>
            <a:pPr marL="12700" marR="298450">
              <a:lnSpc>
                <a:spcPct val="100000"/>
              </a:lnSpc>
            </a:pPr>
            <a:r>
              <a:rPr sz="2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Философы,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свою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очередь,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изучая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душу,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стремятся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выявить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первоистоки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заболеваний.</a:t>
            </a:r>
            <a:endParaRPr sz="2400">
              <a:latin typeface="Microsoft Sans Serif"/>
              <a:cs typeface="Microsoft Sans Serif"/>
            </a:endParaRPr>
          </a:p>
          <a:p>
            <a:pPr marL="12700" marR="140335">
              <a:lnSpc>
                <a:spcPct val="100000"/>
              </a:lnSpc>
              <a:spcBef>
                <a:spcPts val="1000"/>
              </a:spcBef>
            </a:pP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Основываясь </a:t>
            </a:r>
            <a:r>
              <a:rPr sz="2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4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философских 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идеях, </a:t>
            </a:r>
            <a:r>
              <a:rPr sz="24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большой 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вклад 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внесли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русские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естествоиспытатели </a:t>
            </a:r>
            <a:r>
              <a:rPr sz="2400" spc="-6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XIX </a:t>
            </a:r>
            <a:r>
              <a:rPr sz="2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века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И.М. 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Сеченов,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Н.И. </a:t>
            </a:r>
            <a:r>
              <a:rPr sz="2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Пирогов, 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И.И. 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Мечников,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И.П.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Павлов,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Д.И.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Менделеев.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925" y="1200691"/>
            <a:ext cx="8006715" cy="493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 indent="9779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Зиновий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Петрович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Соловьев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(1876—1928)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только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врачом-революционером,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одним </a:t>
            </a:r>
            <a:r>
              <a:rPr sz="1400" spc="-20" dirty="0">
                <a:solidFill>
                  <a:srgbClr val="EBEBEB"/>
                </a:solidFill>
                <a:latin typeface="Microsoft Sans Serif"/>
                <a:cs typeface="Microsoft Sans Serif"/>
              </a:rPr>
              <a:t>из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первых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организаторов советского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здравоохранения,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но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теоретиком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вопросам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гигиены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социологическим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проблемам,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55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имеющим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важное </a:t>
            </a:r>
            <a:r>
              <a:rPr sz="1400" spc="-3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значение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EBEBEB"/>
                </a:solidFill>
                <a:latin typeface="Microsoft Sans Serif"/>
                <a:cs typeface="Microsoft Sans Serif"/>
              </a:rPr>
              <a:t>для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исторического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материализма.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Пройдя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путь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врача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отряда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Красного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Креста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время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русско-японской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войны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заместителя </a:t>
            </a:r>
            <a:r>
              <a:rPr sz="14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наркома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РСФСР,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3.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П.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Соловьев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24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своей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врачебной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4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помимо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большой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революционной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организаторской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работы, </a:t>
            </a:r>
            <a:r>
              <a:rPr sz="1400" spc="-3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многое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сделал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научно-теоретическом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плане. </a:t>
            </a: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дореволюционный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период </a:t>
            </a:r>
            <a:r>
              <a:rPr sz="1400" spc="150" dirty="0">
                <a:solidFill>
                  <a:srgbClr val="EBEBEB"/>
                </a:solidFill>
                <a:latin typeface="Microsoft Sans Serif"/>
                <a:cs typeface="Microsoft Sans Serif"/>
              </a:rPr>
              <a:t>им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были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созданы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работы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зависимости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состояния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развития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сохранения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здоровья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населения,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прежде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всего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рабочих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крестьян,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экономики,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социальной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политики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особенностей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государственного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устройства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той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или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иной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капиталистической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стране.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Рассматривая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уровень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развития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состояние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здоровья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широких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трудящихся </a:t>
            </a:r>
            <a:r>
              <a:rPr sz="1400" spc="200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масс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России,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использовал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приведенные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50" dirty="0">
                <a:solidFill>
                  <a:srgbClr val="EBEBEB"/>
                </a:solidFill>
                <a:latin typeface="Microsoft Sans Serif"/>
                <a:cs typeface="Microsoft Sans Serif"/>
              </a:rPr>
              <a:t>им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факты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как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фон,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котором </a:t>
            </a:r>
            <a:r>
              <a:rPr sz="140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отчетливо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были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видны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нищета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эксплуатируемого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народа,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пренебрежение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эксплуататорских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классов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EBEBEB"/>
                </a:solidFill>
                <a:latin typeface="Microsoft Sans Serif"/>
                <a:cs typeface="Microsoft Sans Serif"/>
              </a:rPr>
              <a:t>к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нуждам.</a:t>
            </a:r>
            <a:endParaRPr sz="1400">
              <a:latin typeface="Microsoft Sans Serif"/>
              <a:cs typeface="Microsoft Sans Serif"/>
            </a:endParaRPr>
          </a:p>
          <a:p>
            <a:pPr marL="12700" marR="180340" indent="97790">
              <a:lnSpc>
                <a:spcPct val="100000"/>
              </a:lnSpc>
            </a:pP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советский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период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работы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Соловьева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отражали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преимущество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социалистического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общества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решении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-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основных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задач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здравоохранения.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подчеркивал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принципиальные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особенности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социалистического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здравоохранения,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которые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направлены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гармоничное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слияние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интересов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общества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трудящихся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целях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максимального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сохранения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здоровья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населения. Еще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начале </a:t>
            </a:r>
            <a:r>
              <a:rPr sz="1400" spc="-15" dirty="0">
                <a:solidFill>
                  <a:srgbClr val="EBEBEB"/>
                </a:solidFill>
                <a:latin typeface="Microsoft Sans Serif"/>
                <a:cs typeface="Microsoft Sans Serif"/>
              </a:rPr>
              <a:t>20-х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годов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(1924)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3.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П. </a:t>
            </a:r>
            <a:r>
              <a:rPr sz="14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Соловьев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высказывал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мысль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едином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начале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проведении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лечебных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профилактических мероприятий.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Теперь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эта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идея </a:t>
            </a:r>
            <a:r>
              <a:rPr sz="1400" spc="-45" dirty="0">
                <a:solidFill>
                  <a:srgbClr val="EBEBEB"/>
                </a:solidFill>
                <a:latin typeface="Microsoft Sans Serif"/>
                <a:cs typeface="Microsoft Sans Serif"/>
              </a:rPr>
              <a:t>является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программным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вопросом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партии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области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925" y="418448"/>
            <a:ext cx="8361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5" dirty="0"/>
              <a:t>Зиновий</a:t>
            </a:r>
            <a:r>
              <a:rPr sz="3200" spc="25" dirty="0"/>
              <a:t> </a:t>
            </a:r>
            <a:r>
              <a:rPr sz="3200" spc="40" dirty="0"/>
              <a:t>Петрович</a:t>
            </a:r>
            <a:r>
              <a:rPr sz="3200" spc="30" dirty="0"/>
              <a:t> </a:t>
            </a:r>
            <a:r>
              <a:rPr sz="3200" spc="65" dirty="0"/>
              <a:t>Соловьев</a:t>
            </a:r>
            <a:r>
              <a:rPr sz="3200" spc="20" dirty="0"/>
              <a:t> </a:t>
            </a:r>
            <a:r>
              <a:rPr sz="3200" spc="10" dirty="0"/>
              <a:t>(1876</a:t>
            </a:r>
            <a:r>
              <a:rPr sz="3200" spc="30" dirty="0"/>
              <a:t> </a:t>
            </a:r>
            <a:r>
              <a:rPr sz="3200" spc="660" dirty="0"/>
              <a:t>–</a:t>
            </a:r>
            <a:r>
              <a:rPr sz="3200" spc="25" dirty="0"/>
              <a:t> </a:t>
            </a:r>
            <a:r>
              <a:rPr sz="3200" spc="10" dirty="0"/>
              <a:t>1928)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147" y="994079"/>
            <a:ext cx="3241759" cy="47971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36" y="471006"/>
            <a:ext cx="89128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целях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сохранения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здоровья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народа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Соловьев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считал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необходимым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уделять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серьезное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внимание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контролю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окружающей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средой,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постоянно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принимая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меры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ее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оздоровлению.</a:t>
            </a:r>
            <a:endParaRPr sz="1400">
              <a:latin typeface="Microsoft Sans Serif"/>
              <a:cs typeface="Microsoft Sans Serif"/>
            </a:endParaRPr>
          </a:p>
          <a:p>
            <a:pPr marL="12700" marR="432434" indent="97790">
              <a:lnSpc>
                <a:spcPct val="100000"/>
              </a:lnSpc>
            </a:pP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3.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П.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Соловьев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написал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работы,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освещающие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позиций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марксистского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анализа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состояние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здравоохранения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дореволюционной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России.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наиболее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ярко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отражено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работах</a:t>
            </a:r>
            <a:endParaRPr sz="1400">
              <a:latin typeface="Microsoft Sans Serif"/>
              <a:cs typeface="Microsoft Sans Serif"/>
            </a:endParaRPr>
          </a:p>
          <a:p>
            <a:pPr marL="12700" marR="354330">
              <a:lnSpc>
                <a:spcPct val="100000"/>
              </a:lnSpc>
            </a:pP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«Пятидесятилетие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земской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медицины»,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«Как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следует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бороться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холерой»,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EBEBEB"/>
                </a:solidFill>
                <a:latin typeface="Microsoft Sans Serif"/>
                <a:cs typeface="Microsoft Sans Serif"/>
              </a:rPr>
              <a:t>«Пути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перепутья </a:t>
            </a:r>
            <a:r>
              <a:rPr sz="1400" spc="-3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современной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медицины».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пел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активную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борьбу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также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против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евгеники.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925" y="1200691"/>
            <a:ext cx="798385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9779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Николай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Николаевич Петров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российским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советским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врачом-хирургом.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Окончив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1899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знаменитую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Императорскую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военно-медицинскую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академию,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ныне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существующую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названием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ВМА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им.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Кирова,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стал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ординатором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хирургической </a:t>
            </a:r>
            <a:r>
              <a:rPr sz="1400" spc="-3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клинике </a:t>
            </a:r>
            <a:r>
              <a:rPr sz="1400" spc="17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профессора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М.С.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Суботина,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где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защитил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свою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докторскую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диссертацию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1902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году,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посвящённую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туберкулёзному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поражению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суставов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результате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травмы.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проводил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свои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научные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изыскания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совершенствовал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знания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только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России,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но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многих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других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странах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Германии,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Австрии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Франции. </a:t>
            </a: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1913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вернулся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Петербург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возглавил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кафедру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хирургии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Институте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усовершенствования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врачей.</a:t>
            </a:r>
            <a:endParaRPr sz="1400">
              <a:latin typeface="Microsoft Sans Serif"/>
              <a:cs typeface="Microsoft Sans Serif"/>
            </a:endParaRPr>
          </a:p>
          <a:p>
            <a:pPr marL="12700" marR="5715">
              <a:lnSpc>
                <a:spcPct val="100000"/>
              </a:lnSpc>
            </a:pP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Довелось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Николю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Николаевичу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побывать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на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войне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1914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года,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Первую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Мировую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Гражданскую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войну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был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хирургом-консультантом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на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фронте.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вклад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онкологию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велик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Петрова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EBEBEB"/>
                </a:solidFill>
                <a:latin typeface="Microsoft Sans Serif"/>
                <a:cs typeface="Microsoft Sans Serif"/>
              </a:rPr>
              <a:t>Н.Н.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можно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поистине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считать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основоположником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онкологии. </a:t>
            </a: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1910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опубликовал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первую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России </a:t>
            </a:r>
            <a:r>
              <a:rPr sz="1400" spc="140" dirty="0">
                <a:solidFill>
                  <a:srgbClr val="EBEBEB"/>
                </a:solidFill>
                <a:latin typeface="Microsoft Sans Serif"/>
                <a:cs typeface="Microsoft Sans Serif"/>
              </a:rPr>
              <a:t>монографию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эту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тему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«Общее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учение </a:t>
            </a:r>
            <a:r>
              <a:rPr sz="1400" spc="130" dirty="0">
                <a:solidFill>
                  <a:srgbClr val="EBEBEB"/>
                </a:solidFill>
                <a:latin typeface="Microsoft Sans Serif"/>
                <a:cs typeface="Microsoft Sans Serif"/>
              </a:rPr>
              <a:t>об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опухолях». </a:t>
            </a: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Помимо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этого,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интересовался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пластикой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костей,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написал </a:t>
            </a:r>
            <a:r>
              <a:rPr sz="1400" spc="165" dirty="0">
                <a:solidFill>
                  <a:srgbClr val="EBEBEB"/>
                </a:solidFill>
                <a:latin typeface="Microsoft Sans Serif"/>
                <a:cs typeface="Microsoft Sans Serif"/>
              </a:rPr>
              <a:t>ещё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одну </a:t>
            </a:r>
            <a:r>
              <a:rPr sz="1400" spc="140" dirty="0">
                <a:solidFill>
                  <a:srgbClr val="EBEBEB"/>
                </a:solidFill>
                <a:latin typeface="Microsoft Sans Serif"/>
                <a:cs typeface="Microsoft Sans Serif"/>
              </a:rPr>
              <a:t>монографию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«Свободная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пластика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костей». </a:t>
            </a: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1925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организовал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онкологическое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отделение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больнице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имени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И. И.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Мечникова, </a:t>
            </a:r>
            <a:r>
              <a:rPr sz="1400" spc="204" dirty="0">
                <a:solidFill>
                  <a:srgbClr val="EBEBEB"/>
                </a:solidFill>
                <a:latin typeface="Microsoft Sans Serif"/>
                <a:cs typeface="Microsoft Sans Serif"/>
              </a:rPr>
              <a:t>с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24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декабря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1925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 заведующим.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Вскоре,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16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марта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1927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года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онкологическое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отделение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было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преобразовано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Научно-практический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онкологический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институт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 его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руководством.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Также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создал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уникальный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диагностический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приём,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названный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-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его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честь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пробу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Петрова.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14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позволяет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определить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наличие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или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отсутствие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нагноения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плевральной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полости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при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пневмотораксе.</a:t>
            </a:r>
            <a:endParaRPr sz="1400">
              <a:latin typeface="Microsoft Sans Serif"/>
              <a:cs typeface="Microsoft Sans Serif"/>
            </a:endParaRPr>
          </a:p>
          <a:p>
            <a:pPr marL="12700" marR="1207770">
              <a:lnSpc>
                <a:spcPct val="100000"/>
              </a:lnSpc>
              <a:spcBef>
                <a:spcPts val="1680"/>
              </a:spcBef>
            </a:pPr>
            <a:r>
              <a:rPr sz="1400" spc="12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Помимо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хирургии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онкологии,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Николая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Николаевича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Петрова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волновали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-3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45" dirty="0">
                <a:solidFill>
                  <a:srgbClr val="EBEBEB"/>
                </a:solidFill>
                <a:latin typeface="Microsoft Sans Serif"/>
                <a:cs typeface="Microsoft Sans Serif"/>
              </a:rPr>
              <a:t>философские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аспекты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медицины.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925" y="418448"/>
            <a:ext cx="8665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/>
              <a:t>Петров</a:t>
            </a:r>
            <a:r>
              <a:rPr sz="3200" spc="25" dirty="0"/>
              <a:t> </a:t>
            </a:r>
            <a:r>
              <a:rPr sz="3200" spc="125" dirty="0"/>
              <a:t>Николай</a:t>
            </a:r>
            <a:r>
              <a:rPr sz="3200" spc="25" dirty="0"/>
              <a:t> </a:t>
            </a:r>
            <a:r>
              <a:rPr sz="3200" spc="70" dirty="0"/>
              <a:t>Николаевич</a:t>
            </a:r>
            <a:r>
              <a:rPr sz="3200" spc="25" dirty="0"/>
              <a:t> </a:t>
            </a:r>
            <a:r>
              <a:rPr sz="3200" spc="10" dirty="0"/>
              <a:t>(1876</a:t>
            </a:r>
            <a:r>
              <a:rPr sz="3200" spc="30" dirty="0"/>
              <a:t> </a:t>
            </a:r>
            <a:r>
              <a:rPr sz="3200" spc="1325" dirty="0"/>
              <a:t>—</a:t>
            </a:r>
            <a:r>
              <a:rPr sz="3200" spc="25" dirty="0"/>
              <a:t> </a:t>
            </a:r>
            <a:r>
              <a:rPr sz="3200" spc="10" dirty="0"/>
              <a:t>1964)</a:t>
            </a:r>
            <a:endParaRPr sz="3200" dirty="0"/>
          </a:p>
        </p:txBody>
      </p:sp>
      <p:pic>
        <p:nvPicPr>
          <p:cNvPr id="1026" name="Picture 2" descr="https://sun9-11.userapi.com/impf/c851228/v851228153/be4d9/EKN1ndU4dxc.jpg?size=407x604&amp;quality=96&amp;sign=c17c660ed780d9d5b6249b6fbb995ad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80" y="1440356"/>
            <a:ext cx="3449820" cy="51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36" y="471006"/>
            <a:ext cx="920686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037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Фактически, </a:t>
            </a:r>
            <a:r>
              <a:rPr sz="1400" spc="110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именно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Петров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Николай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Николаевич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ввёл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отечественную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медицинскую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литературу </a:t>
            </a:r>
            <a:r>
              <a:rPr sz="1400" spc="-36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понятие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деонтологии.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время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войны,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9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EBEBEB"/>
                </a:solidFill>
                <a:latin typeface="Microsoft Sans Serif"/>
                <a:cs typeface="Microsoft Sans Serif"/>
              </a:rPr>
              <a:t>1944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году,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Николай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Николаевич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впервые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поднимает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вопрос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нравственной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стороне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работы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хирурга и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публикует </a:t>
            </a:r>
            <a:r>
              <a:rPr sz="1400" spc="140" dirty="0">
                <a:solidFill>
                  <a:srgbClr val="EBEBEB"/>
                </a:solidFill>
                <a:latin typeface="Microsoft Sans Serif"/>
                <a:cs typeface="Microsoft Sans Serif"/>
              </a:rPr>
              <a:t>монографию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«Вопросы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хирургической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деонтологии»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- </a:t>
            </a:r>
            <a:r>
              <a:rPr sz="14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«о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должном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хирургии».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130" dirty="0">
                <a:solidFill>
                  <a:srgbClr val="EBEBEB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ней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он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EBEBEB"/>
                </a:solidFill>
                <a:latin typeface="Microsoft Sans Serif"/>
                <a:cs typeface="Microsoft Sans Serif"/>
              </a:rPr>
              <a:t>замечает,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EBEBEB"/>
                </a:solidFill>
                <a:latin typeface="Microsoft Sans Serif"/>
                <a:cs typeface="Microsoft Sans Serif"/>
              </a:rPr>
              <a:t>что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врачи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должны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заботиться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EBEBEB"/>
                </a:solidFill>
                <a:latin typeface="Microsoft Sans Serif"/>
                <a:cs typeface="Microsoft Sans Serif"/>
              </a:rPr>
              <a:t>только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телесном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здоровье </a:t>
            </a:r>
            <a:r>
              <a:rPr sz="1400" spc="-35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пациента,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но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о </a:t>
            </a:r>
            <a:r>
              <a:rPr sz="1400" spc="75" dirty="0">
                <a:solidFill>
                  <a:srgbClr val="EBEBEB"/>
                </a:solidFill>
                <a:latin typeface="Microsoft Sans Serif"/>
                <a:cs typeface="Microsoft Sans Serif"/>
              </a:rPr>
              <a:t>душевном,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превращая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пациента </a:t>
            </a:r>
            <a:r>
              <a:rPr sz="1400" spc="-90" dirty="0">
                <a:solidFill>
                  <a:srgbClr val="EBEBEB"/>
                </a:solidFill>
                <a:latin typeface="Microsoft Sans Serif"/>
                <a:cs typeface="Microsoft Sans Serif"/>
              </a:rPr>
              <a:t>в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безликое,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безвольное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существо. </a:t>
            </a:r>
            <a:r>
              <a:rPr sz="1400" spc="100" dirty="0">
                <a:solidFill>
                  <a:srgbClr val="EBEBEB"/>
                </a:solidFill>
                <a:latin typeface="Microsoft Sans Serif"/>
                <a:cs typeface="Microsoft Sans Serif"/>
              </a:rPr>
              <a:t>Именно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Петров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автор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высказываний, </a:t>
            </a:r>
            <a:r>
              <a:rPr sz="1400" spc="55" dirty="0">
                <a:solidFill>
                  <a:srgbClr val="EBEBEB"/>
                </a:solidFill>
                <a:latin typeface="Microsoft Sans Serif"/>
                <a:cs typeface="Microsoft Sans Serif"/>
              </a:rPr>
              <a:t>которые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60" dirty="0">
                <a:solidFill>
                  <a:srgbClr val="EBEBEB"/>
                </a:solidFill>
                <a:latin typeface="Microsoft Sans Serif"/>
                <a:cs typeface="Microsoft Sans Serif"/>
              </a:rPr>
              <a:t>стали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настоящими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35" dirty="0">
                <a:solidFill>
                  <a:srgbClr val="EBEBEB"/>
                </a:solidFill>
                <a:latin typeface="Microsoft Sans Serif"/>
                <a:cs typeface="Microsoft Sans Serif"/>
              </a:rPr>
              <a:t>афоризмами: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«Хирургия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EBEBEB"/>
                </a:solidFill>
                <a:latin typeface="Microsoft Sans Serif"/>
                <a:cs typeface="Microsoft Sans Serif"/>
              </a:rPr>
              <a:t>для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больных,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175" dirty="0">
                <a:solidFill>
                  <a:srgbClr val="EBEBEB"/>
                </a:solidFill>
                <a:latin typeface="Microsoft Sans Serif"/>
                <a:cs typeface="Microsoft Sans Serif"/>
              </a:rPr>
              <a:t>а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9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больные </a:t>
            </a:r>
            <a:r>
              <a:rPr sz="1400" spc="-50" dirty="0">
                <a:solidFill>
                  <a:srgbClr val="EBEBEB"/>
                </a:solidFill>
                <a:latin typeface="Microsoft Sans Serif"/>
                <a:cs typeface="Microsoft Sans Serif"/>
              </a:rPr>
              <a:t>для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хирургии», </a:t>
            </a:r>
            <a:r>
              <a:rPr sz="1400" spc="45" dirty="0">
                <a:solidFill>
                  <a:srgbClr val="EBEBEB"/>
                </a:solidFill>
                <a:latin typeface="Microsoft Sans Serif"/>
                <a:cs typeface="Microsoft Sans Serif"/>
              </a:rPr>
              <a:t>«Смелость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хирурга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должна </a:t>
            </a:r>
            <a:r>
              <a:rPr sz="1400" spc="40" dirty="0">
                <a:solidFill>
                  <a:srgbClr val="EBEBEB"/>
                </a:solidFill>
                <a:latin typeface="Microsoft Sans Serif"/>
                <a:cs typeface="Microsoft Sans Serif"/>
              </a:rPr>
              <a:t>превышать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умелость», </a:t>
            </a:r>
            <a:r>
              <a:rPr sz="14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«Больной </a:t>
            </a:r>
            <a:r>
              <a:rPr sz="1400" spc="285" dirty="0">
                <a:solidFill>
                  <a:srgbClr val="EBEBEB"/>
                </a:solidFill>
                <a:latin typeface="Microsoft Sans Serif"/>
                <a:cs typeface="Microsoft Sans Serif"/>
              </a:rPr>
              <a:t>–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это </a:t>
            </a:r>
            <a:r>
              <a:rPr sz="1400" spc="65" dirty="0">
                <a:solidFill>
                  <a:srgbClr val="EBEBEB"/>
                </a:solidFill>
                <a:latin typeface="Microsoft Sans Serif"/>
                <a:cs typeface="Microsoft Sans Serif"/>
              </a:rPr>
              <a:t>всегда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человеческая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личность </a:t>
            </a:r>
            <a:r>
              <a:rPr sz="1400" spc="165" dirty="0">
                <a:solidFill>
                  <a:srgbClr val="EBEBEB"/>
                </a:solidFill>
                <a:latin typeface="Microsoft Sans Serif"/>
                <a:cs typeface="Microsoft Sans Serif"/>
              </a:rPr>
              <a:t>со </a:t>
            </a:r>
            <a:r>
              <a:rPr sz="1400" spc="105" dirty="0">
                <a:solidFill>
                  <a:srgbClr val="EBEBEB"/>
                </a:solidFill>
                <a:latin typeface="Microsoft Sans Serif"/>
                <a:cs typeface="Microsoft Sans Serif"/>
              </a:rPr>
              <a:t>всеми </a:t>
            </a:r>
            <a:r>
              <a:rPr sz="1400" spc="125" dirty="0">
                <a:solidFill>
                  <a:srgbClr val="EBEBEB"/>
                </a:solidFill>
                <a:latin typeface="Microsoft Sans Serif"/>
                <a:cs typeface="Microsoft Sans Serif"/>
              </a:rPr>
              <a:t>её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сложными </a:t>
            </a:r>
            <a:r>
              <a:rPr sz="1400" spc="70" dirty="0">
                <a:solidFill>
                  <a:srgbClr val="EBEBEB"/>
                </a:solidFill>
                <a:latin typeface="Microsoft Sans Serif"/>
                <a:cs typeface="Microsoft Sans Serif"/>
              </a:rPr>
              <a:t>переживаниями, </a:t>
            </a:r>
            <a:r>
              <a:rPr sz="1400" spc="175" dirty="0">
                <a:solidFill>
                  <a:srgbClr val="EBEBEB"/>
                </a:solidFill>
                <a:latin typeface="Microsoft Sans Serif"/>
                <a:cs typeface="Microsoft Sans Serif"/>
              </a:rPr>
              <a:t>а </a:t>
            </a:r>
            <a:r>
              <a:rPr sz="1400" spc="25" dirty="0">
                <a:solidFill>
                  <a:srgbClr val="EBEBEB"/>
                </a:solidFill>
                <a:latin typeface="Microsoft Sans Serif"/>
                <a:cs typeface="Microsoft Sans Serif"/>
              </a:rPr>
              <a:t>отнюдь </a:t>
            </a:r>
            <a:r>
              <a:rPr sz="1400" spc="90" dirty="0">
                <a:solidFill>
                  <a:srgbClr val="EBEBEB"/>
                </a:solidFill>
                <a:latin typeface="Microsoft Sans Serif"/>
                <a:cs typeface="Microsoft Sans Serif"/>
              </a:rPr>
              <a:t>не </a:t>
            </a:r>
            <a:r>
              <a:rPr sz="14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безличный </a:t>
            </a:r>
            <a:r>
              <a:rPr sz="1400" spc="20" dirty="0">
                <a:solidFill>
                  <a:srgbClr val="EBEBEB"/>
                </a:solidFill>
                <a:latin typeface="Microsoft Sans Serif"/>
                <a:cs typeface="Microsoft Sans Serif"/>
              </a:rPr>
              <a:t>случай» </a:t>
            </a:r>
            <a:r>
              <a:rPr sz="1400" spc="80" dirty="0">
                <a:solidFill>
                  <a:srgbClr val="EBEBEB"/>
                </a:solidFill>
                <a:latin typeface="Microsoft Sans Serif"/>
                <a:cs typeface="Microsoft Sans Serif"/>
              </a:rPr>
              <a:t>и </a:t>
            </a:r>
            <a:r>
              <a:rPr sz="1400" spc="8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других.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957" y="460845"/>
            <a:ext cx="8983345" cy="5757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1595120" indent="-489584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501650" algn="l"/>
                <a:tab pos="502284" algn="l"/>
              </a:tabLst>
            </a:pPr>
            <a:r>
              <a:rPr sz="3200" b="1" spc="-5" dirty="0">
                <a:solidFill>
                  <a:srgbClr val="EBEBEB"/>
                </a:solidFill>
                <a:cs typeface="Trebuchet MS"/>
              </a:rPr>
              <a:t>Велланский</a:t>
            </a:r>
            <a:r>
              <a:rPr sz="3200" b="1" spc="-55" dirty="0">
                <a:solidFill>
                  <a:srgbClr val="EBEBEB"/>
                </a:solidFill>
                <a:cs typeface="Trebuchet MS"/>
              </a:rPr>
              <a:t> </a:t>
            </a:r>
            <a:r>
              <a:rPr sz="3200" b="1" dirty="0">
                <a:solidFill>
                  <a:srgbClr val="EBEBEB"/>
                </a:solidFill>
                <a:cs typeface="Trebuchet MS"/>
              </a:rPr>
              <a:t>Данило</a:t>
            </a:r>
            <a:r>
              <a:rPr sz="3200" b="1" spc="-50" dirty="0">
                <a:solidFill>
                  <a:srgbClr val="EBEBEB"/>
                </a:solidFill>
                <a:cs typeface="Trebuchet MS"/>
              </a:rPr>
              <a:t> </a:t>
            </a:r>
            <a:r>
              <a:rPr sz="3200" b="1" spc="-10" dirty="0">
                <a:solidFill>
                  <a:srgbClr val="EBEBEB"/>
                </a:solidFill>
                <a:cs typeface="Trebuchet MS"/>
              </a:rPr>
              <a:t>Михайлович </a:t>
            </a:r>
            <a:r>
              <a:rPr sz="3200" b="1" spc="-1005" dirty="0">
                <a:solidFill>
                  <a:srgbClr val="EBEBEB"/>
                </a:solidFill>
                <a:cs typeface="Trebuchet MS"/>
              </a:rPr>
              <a:t> </a:t>
            </a:r>
            <a:r>
              <a:rPr sz="3200" b="1" spc="-5" dirty="0">
                <a:solidFill>
                  <a:srgbClr val="EBEBEB"/>
                </a:solidFill>
                <a:cs typeface="Trebuchet MS"/>
              </a:rPr>
              <a:t>(1774—1847)</a:t>
            </a:r>
            <a:endParaRPr sz="3200" dirty="0">
              <a:cs typeface="Trebuchet MS"/>
            </a:endParaRPr>
          </a:p>
          <a:p>
            <a:pPr marL="299085" marR="26034">
              <a:lnSpc>
                <a:spcPct val="100000"/>
              </a:lnSpc>
              <a:spcBef>
                <a:spcPts val="2955"/>
              </a:spcBef>
            </a:pPr>
            <a:r>
              <a:rPr sz="1200" spc="25" dirty="0">
                <a:solidFill>
                  <a:srgbClr val="FFFFFF"/>
                </a:solidFill>
                <a:cs typeface="Microsoft Sans Serif"/>
              </a:rPr>
              <a:t>Окончил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Киевскую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духовную </a:t>
            </a:r>
            <a:r>
              <a:rPr sz="1200" spc="85" dirty="0">
                <a:solidFill>
                  <a:srgbClr val="FFFFFF"/>
                </a:solidFill>
                <a:cs typeface="Microsoft Sans Serif"/>
              </a:rPr>
              <a:t>академию; </a:t>
            </a:r>
            <a:r>
              <a:rPr sz="1200" spc="175" dirty="0">
                <a:solidFill>
                  <a:srgbClr val="FFFFFF"/>
                </a:solidFill>
                <a:cs typeface="Microsoft Sans Serif"/>
              </a:rPr>
              <a:t>с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1796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г. </a:t>
            </a:r>
            <a:r>
              <a:rPr sz="1200" spc="5" dirty="0">
                <a:solidFill>
                  <a:srgbClr val="FFFFFF"/>
                </a:solidFill>
                <a:cs typeface="Microsoft Sans Serif"/>
              </a:rPr>
              <a:t>учился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медико-хирургическом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училище, </a:t>
            </a:r>
            <a:r>
              <a:rPr sz="1200" spc="85" dirty="0">
                <a:solidFill>
                  <a:srgbClr val="FFFFFF"/>
                </a:solidFill>
                <a:cs typeface="Microsoft Sans Serif"/>
              </a:rPr>
              <a:t>преобразованном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-30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1798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г.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Петербургскую </a:t>
            </a:r>
            <a:r>
              <a:rPr sz="1200" spc="80" dirty="0">
                <a:solidFill>
                  <a:srgbClr val="FFFFFF"/>
                </a:solidFill>
                <a:cs typeface="Microsoft Sans Serif"/>
              </a:rPr>
              <a:t>медико </a:t>
            </a:r>
            <a:r>
              <a:rPr sz="1200" spc="-5" dirty="0">
                <a:solidFill>
                  <a:srgbClr val="FFFFFF"/>
                </a:solidFill>
                <a:cs typeface="Microsoft Sans Serif"/>
              </a:rPr>
              <a:t>-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хирургическую </a:t>
            </a:r>
            <a:r>
              <a:rPr sz="1200" spc="85" dirty="0">
                <a:solidFill>
                  <a:srgbClr val="FFFFFF"/>
                </a:solidFill>
                <a:cs typeface="Microsoft Sans Serif"/>
              </a:rPr>
              <a:t>академию;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1799 </a:t>
            </a:r>
            <a:r>
              <a:rPr sz="1200" spc="150" dirty="0">
                <a:solidFill>
                  <a:srgbClr val="FFFFFF"/>
                </a:solidFill>
                <a:cs typeface="Microsoft Sans Serif"/>
              </a:rPr>
              <a:t>г.—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подлекарь,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1801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г. </a:t>
            </a:r>
            <a:r>
              <a:rPr sz="1200" spc="495" dirty="0">
                <a:solidFill>
                  <a:srgbClr val="FFFFFF"/>
                </a:solidFill>
                <a:cs typeface="Microsoft Sans Serif"/>
              </a:rPr>
              <a:t>—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кандидат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медицины,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175" dirty="0">
                <a:solidFill>
                  <a:srgbClr val="FFFFFF"/>
                </a:solidFill>
                <a:cs typeface="Microsoft Sans Serif"/>
              </a:rPr>
              <a:t>с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1802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г.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95" dirty="0">
                <a:solidFill>
                  <a:srgbClr val="FFFFFF"/>
                </a:solidFill>
                <a:cs typeface="Microsoft Sans Serif"/>
              </a:rPr>
              <a:t>—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лекарь.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Находясь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1802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95" dirty="0">
                <a:solidFill>
                  <a:srgbClr val="FFFFFF"/>
                </a:solidFill>
                <a:cs typeface="Microsoft Sans Serif"/>
              </a:rPr>
              <a:t>—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1805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cs typeface="Microsoft Sans Serif"/>
              </a:rPr>
              <a:t>гг.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за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границей,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увлекся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100" dirty="0">
                <a:solidFill>
                  <a:srgbClr val="FFFFFF"/>
                </a:solidFill>
                <a:cs typeface="Microsoft Sans Serif"/>
              </a:rPr>
              <a:t>натурфилософией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Шеллинга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cs typeface="Microsoft Sans Serif"/>
              </a:rPr>
              <a:t>(F.</a:t>
            </a:r>
            <a:endParaRPr sz="1200" dirty="0">
              <a:cs typeface="Microsoft Sans Serif"/>
            </a:endParaRPr>
          </a:p>
          <a:p>
            <a:pPr marL="299085" marR="162560">
              <a:lnSpc>
                <a:spcPct val="100000"/>
              </a:lnSpc>
            </a:pPr>
            <a:r>
              <a:rPr sz="1200" spc="5" dirty="0">
                <a:solidFill>
                  <a:srgbClr val="FFFFFF"/>
                </a:solidFill>
                <a:cs typeface="Microsoft Sans Serif"/>
              </a:rPr>
              <a:t>W. </a:t>
            </a:r>
            <a:r>
              <a:rPr sz="1200" spc="-15" dirty="0">
                <a:solidFill>
                  <a:srgbClr val="FFFFFF"/>
                </a:solidFill>
                <a:cs typeface="Microsoft Sans Serif"/>
              </a:rPr>
              <a:t>J. 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Schelling)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80" dirty="0">
                <a:solidFill>
                  <a:srgbClr val="FFFFFF"/>
                </a:solidFill>
                <a:cs typeface="Microsoft Sans Serif"/>
              </a:rPr>
              <a:t>Окена </a:t>
            </a:r>
            <a:r>
              <a:rPr sz="1200" spc="-30" dirty="0">
                <a:solidFill>
                  <a:srgbClr val="FFFFFF"/>
                </a:solidFill>
                <a:cs typeface="Microsoft Sans Serif"/>
              </a:rPr>
              <a:t>(L.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Oken)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оставался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до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конца 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жизни </a:t>
            </a:r>
            <a:r>
              <a:rPr sz="1200" spc="110" dirty="0">
                <a:solidFill>
                  <a:srgbClr val="FFFFFF"/>
                </a:solidFill>
                <a:cs typeface="Microsoft Sans Serif"/>
              </a:rPr>
              <a:t>ее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приверженцем. </a:t>
            </a:r>
            <a:r>
              <a:rPr sz="1200" spc="-114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1807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г.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утвержден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степени </a:t>
            </a:r>
            <a:r>
              <a:rPr sz="1200" spc="-30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доктора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медицины и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хирургии;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нек-рое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время </a:t>
            </a:r>
            <a:r>
              <a:rPr sz="1200" spc="5" dirty="0">
                <a:solidFill>
                  <a:srgbClr val="FFFFFF"/>
                </a:solidFill>
                <a:cs typeface="Microsoft Sans Serif"/>
              </a:rPr>
              <a:t>был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адъюнктом </a:t>
            </a:r>
            <a:r>
              <a:rPr sz="1200" spc="120" dirty="0">
                <a:solidFill>
                  <a:srgbClr val="FFFFFF"/>
                </a:solidFill>
                <a:cs typeface="Microsoft Sans Serif"/>
              </a:rPr>
              <a:t>кафедр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терапии и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патологии,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ботаники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фармакологии, </a:t>
            </a:r>
            <a:r>
              <a:rPr sz="1200" spc="85" dirty="0">
                <a:solidFill>
                  <a:srgbClr val="FFFFFF"/>
                </a:solidFill>
                <a:cs typeface="Microsoft Sans Serif"/>
              </a:rPr>
              <a:t>анатомии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физиологии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Медикохирургической </a:t>
            </a:r>
            <a:r>
              <a:rPr sz="1200" spc="80" dirty="0">
                <a:solidFill>
                  <a:srgbClr val="FFFFFF"/>
                </a:solidFill>
                <a:cs typeface="Microsoft Sans Serif"/>
              </a:rPr>
              <a:t>академии. </a:t>
            </a:r>
            <a:r>
              <a:rPr sz="1200" spc="-114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1817—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1837 </a:t>
            </a:r>
            <a:r>
              <a:rPr sz="1200" spc="-25" dirty="0">
                <a:solidFill>
                  <a:srgbClr val="FFFFFF"/>
                </a:solidFill>
                <a:cs typeface="Microsoft Sans Serif"/>
              </a:rPr>
              <a:t>гг. </a:t>
            </a:r>
            <a:r>
              <a:rPr sz="1200" spc="495" dirty="0">
                <a:solidFill>
                  <a:srgbClr val="FFFFFF"/>
                </a:solidFill>
                <a:cs typeface="Microsoft Sans Serif"/>
              </a:rPr>
              <a:t>— </a:t>
            </a:r>
            <a:r>
              <a:rPr sz="1200" spc="120" dirty="0">
                <a:solidFill>
                  <a:srgbClr val="FFFFFF"/>
                </a:solidFill>
                <a:cs typeface="Microsoft Sans Serif"/>
              </a:rPr>
              <a:t>проф. </a:t>
            </a:r>
            <a:r>
              <a:rPr sz="1200" spc="12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95" dirty="0">
                <a:solidFill>
                  <a:srgbClr val="FFFFFF"/>
                </a:solidFill>
                <a:cs typeface="Microsoft Sans Serif"/>
              </a:rPr>
              <a:t>кафедры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физиологии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120" dirty="0">
                <a:solidFill>
                  <a:srgbClr val="FFFFFF"/>
                </a:solidFill>
                <a:cs typeface="Microsoft Sans Serif"/>
              </a:rPr>
              <a:t>общей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патологии;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1819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г.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получил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звание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академика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Медико </a:t>
            </a:r>
            <a:r>
              <a:rPr sz="1200" spc="-5" dirty="0">
                <a:solidFill>
                  <a:srgbClr val="FFFFFF"/>
                </a:solidFill>
                <a:cs typeface="Microsoft Sans Serif"/>
              </a:rPr>
              <a:t>-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хирургической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80" dirty="0">
                <a:solidFill>
                  <a:srgbClr val="FFFFFF"/>
                </a:solidFill>
                <a:cs typeface="Microsoft Sans Serif"/>
              </a:rPr>
              <a:t>академии. </a:t>
            </a:r>
            <a:r>
              <a:rPr sz="1200" dirty="0">
                <a:solidFill>
                  <a:srgbClr val="FFFFFF"/>
                </a:solidFill>
                <a:cs typeface="Microsoft Sans Serif"/>
              </a:rPr>
              <a:t>Влияние 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трудов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Д.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М. Велланского </a:t>
            </a:r>
            <a:r>
              <a:rPr sz="1200" spc="-10" dirty="0">
                <a:solidFill>
                  <a:srgbClr val="FFFFFF"/>
                </a:solidFill>
                <a:cs typeface="Microsoft Sans Serif"/>
              </a:rPr>
              <a:t>выходит 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за </a:t>
            </a:r>
            <a:r>
              <a:rPr sz="1200" spc="110" dirty="0">
                <a:solidFill>
                  <a:srgbClr val="FFFFFF"/>
                </a:solidFill>
                <a:cs typeface="Microsoft Sans Serif"/>
              </a:rPr>
              <a:t>рамки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физиологии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медицины.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Д.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М.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Велланский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видел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назначение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естествознания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истинном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познании </a:t>
            </a:r>
            <a:r>
              <a:rPr sz="1200" spc="-15" dirty="0">
                <a:solidFill>
                  <a:srgbClr val="FFFFFF"/>
                </a:solidFill>
                <a:cs typeface="Microsoft Sans Serif"/>
              </a:rPr>
              <a:t>«натуры»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(природы).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Однако,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основываясь </a:t>
            </a:r>
            <a:r>
              <a:rPr sz="1200" spc="95" dirty="0">
                <a:solidFill>
                  <a:srgbClr val="FFFFFF"/>
                </a:solidFill>
                <a:cs typeface="Microsoft Sans Serif"/>
              </a:rPr>
              <a:t>на </a:t>
            </a:r>
            <a:r>
              <a:rPr sz="1200" spc="10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идеалистической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130" dirty="0">
                <a:solidFill>
                  <a:srgbClr val="FFFFFF"/>
                </a:solidFill>
                <a:cs typeface="Microsoft Sans Serif"/>
              </a:rPr>
              <a:t>философии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Шеллинга,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80" dirty="0">
                <a:solidFill>
                  <a:srgbClr val="FFFFFF"/>
                </a:solidFill>
                <a:cs typeface="Microsoft Sans Serif"/>
              </a:rPr>
              <a:t>он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признавал,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cs typeface="Microsoft Sans Serif"/>
              </a:rPr>
              <a:t>что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метод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познания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95" dirty="0">
                <a:solidFill>
                  <a:srgbClr val="FFFFFF"/>
                </a:solidFill>
                <a:cs typeface="Microsoft Sans Serif"/>
              </a:rPr>
              <a:t>—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«внутреннее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убеждение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cs typeface="Microsoft Sans Serif"/>
              </a:rPr>
              <a:t>духа»,</a:t>
            </a:r>
            <a:endParaRPr sz="1200" dirty="0">
              <a:cs typeface="Microsoft Sans Serif"/>
            </a:endParaRPr>
          </a:p>
          <a:p>
            <a:pPr marL="299085" marR="5080">
              <a:lnSpc>
                <a:spcPct val="100000"/>
              </a:lnSpc>
            </a:pPr>
            <a:r>
              <a:rPr sz="1200" spc="30" dirty="0">
                <a:solidFill>
                  <a:srgbClr val="FFFFFF"/>
                </a:solidFill>
                <a:cs typeface="Microsoft Sans Serif"/>
              </a:rPr>
              <a:t>«умозрение», </a:t>
            </a:r>
            <a:r>
              <a:rPr sz="1200" spc="80" dirty="0">
                <a:solidFill>
                  <a:srgbClr val="FFFFFF"/>
                </a:solidFill>
                <a:cs typeface="Microsoft Sans Serif"/>
              </a:rPr>
              <a:t>но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не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наблюдения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эксперимент, </a:t>
            </a:r>
            <a:r>
              <a:rPr sz="1200" spc="95" dirty="0">
                <a:solidFill>
                  <a:srgbClr val="FFFFFF"/>
                </a:solidFill>
                <a:cs typeface="Microsoft Sans Serif"/>
              </a:rPr>
              <a:t>ибо природа </a:t>
            </a:r>
            <a:r>
              <a:rPr sz="1200" spc="495" dirty="0">
                <a:solidFill>
                  <a:srgbClr val="FFFFFF"/>
                </a:solidFill>
                <a:cs typeface="Microsoft Sans Serif"/>
              </a:rPr>
              <a:t>— 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«проявление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абсолютного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универса»,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105" dirty="0">
                <a:solidFill>
                  <a:srgbClr val="FFFFFF"/>
                </a:solidFill>
                <a:cs typeface="Microsoft Sans Serif"/>
              </a:rPr>
              <a:t>ее </a:t>
            </a:r>
            <a:r>
              <a:rPr sz="1200" spc="1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основе 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лежит 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«невидимая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неощутительная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сущность».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Все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естественные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науки,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-50" dirty="0">
                <a:solidFill>
                  <a:srgbClr val="FFFFFF"/>
                </a:solidFill>
                <a:cs typeface="Microsoft Sans Serif"/>
              </a:rPr>
              <a:t>т. ч.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физиология,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95" dirty="0">
                <a:solidFill>
                  <a:srgbClr val="FFFFFF"/>
                </a:solidFill>
                <a:cs typeface="Microsoft Sans Serif"/>
              </a:rPr>
              <a:t>опирающиеся на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данные 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опыта,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отражают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внешнее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5" dirty="0">
                <a:solidFill>
                  <a:srgbClr val="FFFFFF"/>
                </a:solidFill>
                <a:cs typeface="Microsoft Sans Serif"/>
              </a:rPr>
              <a:t>явлении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не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состоянии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осветить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его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сущность. </a:t>
            </a:r>
            <a:r>
              <a:rPr sz="1200" spc="105" dirty="0">
                <a:solidFill>
                  <a:srgbClr val="FFFFFF"/>
                </a:solidFill>
                <a:cs typeface="Microsoft Sans Serif"/>
              </a:rPr>
              <a:t>С </a:t>
            </a:r>
            <a:r>
              <a:rPr sz="1200" spc="-5" dirty="0">
                <a:solidFill>
                  <a:srgbClr val="FFFFFF"/>
                </a:solidFill>
                <a:cs typeface="Microsoft Sans Serif"/>
              </a:rPr>
              <a:t>точки </a:t>
            </a:r>
            <a:r>
              <a:rPr sz="120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зрения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умозрительной </a:t>
            </a:r>
            <a:r>
              <a:rPr sz="1200" spc="100" dirty="0">
                <a:solidFill>
                  <a:srgbClr val="FFFFFF"/>
                </a:solidFill>
                <a:cs typeface="Microsoft Sans Serif"/>
              </a:rPr>
              <a:t>натурфилософии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подходил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Д.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М.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Велланский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dirty="0">
                <a:solidFill>
                  <a:srgbClr val="FFFFFF"/>
                </a:solidFill>
                <a:cs typeface="Microsoft Sans Serif"/>
              </a:rPr>
              <a:t>к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пониманию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болезни,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причем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большое </a:t>
            </a:r>
            <a:r>
              <a:rPr sz="1200" spc="-30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значение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придавал </a:t>
            </a:r>
            <a:r>
              <a:rPr sz="1200" spc="5" dirty="0">
                <a:solidFill>
                  <a:srgbClr val="FFFFFF"/>
                </a:solidFill>
                <a:cs typeface="Microsoft Sans Serif"/>
              </a:rPr>
              <a:t>явлениям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магнетизма и теории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полярности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Окена. </a:t>
            </a:r>
            <a:r>
              <a:rPr sz="1200" spc="-25" dirty="0">
                <a:solidFill>
                  <a:srgbClr val="FFFFFF"/>
                </a:solidFill>
                <a:cs typeface="Microsoft Sans Serif"/>
              </a:rPr>
              <a:t>Его </a:t>
            </a:r>
            <a:r>
              <a:rPr sz="1200" spc="-60" dirty="0">
                <a:solidFill>
                  <a:srgbClr val="FFFFFF"/>
                </a:solidFill>
                <a:cs typeface="Microsoft Sans Serif"/>
              </a:rPr>
              <a:t>взгляды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подверглись критике </a:t>
            </a:r>
            <a:r>
              <a:rPr sz="1200" spc="140" dirty="0">
                <a:solidFill>
                  <a:srgbClr val="FFFFFF"/>
                </a:solidFill>
                <a:cs typeface="Microsoft Sans Serif"/>
              </a:rPr>
              <a:t>со </a:t>
            </a:r>
            <a:r>
              <a:rPr sz="1200" spc="14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стороны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передовой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части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русского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общества.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Против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него 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выступила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реакционная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часть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официальных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25" dirty="0">
                <a:solidFill>
                  <a:srgbClr val="FFFFFF"/>
                </a:solidFill>
                <a:cs typeface="Microsoft Sans Serif"/>
              </a:rPr>
              <a:t>кругов,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к-рая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усматривала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опасность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пропаганде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Д.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М.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Велланским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новой </a:t>
            </a:r>
            <a:r>
              <a:rPr sz="1200" spc="114" dirty="0">
                <a:solidFill>
                  <a:srgbClr val="FFFFFF"/>
                </a:solidFill>
                <a:cs typeface="Microsoft Sans Serif"/>
              </a:rPr>
              <a:t>философии, </a:t>
            </a:r>
            <a:r>
              <a:rPr sz="1200" spc="-5" dirty="0">
                <a:solidFill>
                  <a:srgbClr val="FFFFFF"/>
                </a:solidFill>
                <a:cs typeface="Microsoft Sans Serif"/>
              </a:rPr>
              <a:t>новых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учений </a:t>
            </a:r>
            <a:r>
              <a:rPr sz="1200" spc="-25" dirty="0">
                <a:solidFill>
                  <a:srgbClr val="FFFFFF"/>
                </a:solidFill>
                <a:cs typeface="Microsoft Sans Serif"/>
              </a:rPr>
              <a:t>(в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частности, </a:t>
            </a:r>
            <a:r>
              <a:rPr sz="1200" dirty="0">
                <a:solidFill>
                  <a:srgbClr val="FFFFFF"/>
                </a:solidFill>
                <a:cs typeface="Microsoft Sans Serif"/>
              </a:rPr>
              <a:t>«Галловой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краниоскопии»),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подрывающих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устои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православия.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Несмотря </a:t>
            </a:r>
            <a:r>
              <a:rPr sz="1200" spc="95" dirty="0">
                <a:solidFill>
                  <a:srgbClr val="FFFFFF"/>
                </a:solidFill>
                <a:cs typeface="Microsoft Sans Serif"/>
              </a:rPr>
              <a:t>на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ошибки,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у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Д.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М.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Велланского </a:t>
            </a:r>
            <a:r>
              <a:rPr sz="1200" spc="20" dirty="0">
                <a:solidFill>
                  <a:srgbClr val="FFFFFF"/>
                </a:solidFill>
                <a:cs typeface="Microsoft Sans Serif"/>
              </a:rPr>
              <a:t>были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правильные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суждения </a:t>
            </a:r>
            <a:r>
              <a:rPr sz="1200" spc="495" dirty="0">
                <a:solidFill>
                  <a:srgbClr val="FFFFFF"/>
                </a:solidFill>
                <a:cs typeface="Microsoft Sans Serif"/>
              </a:rPr>
              <a:t>— </a:t>
            </a:r>
            <a:r>
              <a:rPr sz="1200" spc="80" dirty="0">
                <a:solidFill>
                  <a:srgbClr val="FFFFFF"/>
                </a:solidFill>
                <a:cs typeface="Microsoft Sans Serif"/>
              </a:rPr>
              <a:t>прежде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всего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диалектические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представления </a:t>
            </a:r>
            <a:r>
              <a:rPr sz="1200" spc="114" dirty="0">
                <a:solidFill>
                  <a:srgbClr val="FFFFFF"/>
                </a:solidFill>
                <a:cs typeface="Microsoft Sans Serif"/>
              </a:rPr>
              <a:t>о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единстве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взаимной </a:t>
            </a:r>
            <a:r>
              <a:rPr sz="1200" spc="-15" dirty="0">
                <a:solidFill>
                  <a:srgbClr val="FFFFFF"/>
                </a:solidFill>
                <a:cs typeface="Microsoft Sans Serif"/>
              </a:rPr>
              <a:t>связи </a:t>
            </a:r>
            <a:r>
              <a:rPr sz="1200" spc="5" dirty="0">
                <a:solidFill>
                  <a:srgbClr val="FFFFFF"/>
                </a:solidFill>
                <a:cs typeface="Microsoft Sans Serif"/>
              </a:rPr>
              <a:t>явлений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природы, </a:t>
            </a:r>
            <a:r>
              <a:rPr sz="1200" spc="114" dirty="0">
                <a:solidFill>
                  <a:srgbClr val="FFFFFF"/>
                </a:solidFill>
                <a:cs typeface="Microsoft Sans Serif"/>
              </a:rPr>
              <a:t>о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единстве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органического и неорганического </a:t>
            </a:r>
            <a:r>
              <a:rPr sz="1200" spc="105" dirty="0">
                <a:solidFill>
                  <a:srgbClr val="FFFFFF"/>
                </a:solidFill>
                <a:cs typeface="Microsoft Sans Serif"/>
              </a:rPr>
              <a:t>мира, </a:t>
            </a:r>
            <a:r>
              <a:rPr sz="1200" spc="5" dirty="0">
                <a:solidFill>
                  <a:srgbClr val="FFFFFF"/>
                </a:solidFill>
                <a:cs typeface="Microsoft Sans Serif"/>
              </a:rPr>
              <a:t>взаимосвязях </a:t>
            </a:r>
            <a:r>
              <a:rPr sz="1200" spc="85" dirty="0">
                <a:solidFill>
                  <a:srgbClr val="FFFFFF"/>
                </a:solidFill>
                <a:cs typeface="Microsoft Sans Serif"/>
              </a:rPr>
              <a:t>между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естественными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науками,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частности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физиологией,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физикой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химией.</a:t>
            </a:r>
            <a:endParaRPr sz="1200" dirty="0">
              <a:cs typeface="Microsoft Sans Serif"/>
            </a:endParaRPr>
          </a:p>
          <a:p>
            <a:pPr marL="299085" marR="233679">
              <a:lnSpc>
                <a:spcPct val="100000"/>
              </a:lnSpc>
              <a:spcBef>
                <a:spcPts val="1000"/>
              </a:spcBef>
            </a:pPr>
            <a:r>
              <a:rPr sz="1200" spc="-114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своих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трудах </a:t>
            </a:r>
            <a:r>
              <a:rPr sz="1200" spc="-20" dirty="0">
                <a:solidFill>
                  <a:srgbClr val="FFFFFF"/>
                </a:solidFill>
                <a:cs typeface="Microsoft Sans Serif"/>
              </a:rPr>
              <a:t>Д.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М.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Велланский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выступал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против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косности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рутины, </a:t>
            </a:r>
            <a:r>
              <a:rPr sz="1200" spc="30" dirty="0">
                <a:solidFill>
                  <a:srgbClr val="FFFFFF"/>
                </a:solidFill>
                <a:cs typeface="Microsoft Sans Serif"/>
              </a:rPr>
              <a:t>против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грубого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эмпиризма, </a:t>
            </a:r>
            <a:r>
              <a:rPr sz="1200" spc="-80" dirty="0">
                <a:solidFill>
                  <a:srgbClr val="FFFFFF"/>
                </a:solidFill>
                <a:cs typeface="Microsoft Sans Serif"/>
              </a:rPr>
              <a:t>в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защиту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40" dirty="0">
                <a:solidFill>
                  <a:srgbClr val="FFFFFF"/>
                </a:solidFill>
                <a:cs typeface="Microsoft Sans Serif"/>
              </a:rPr>
              <a:t>высокого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авторитета </a:t>
            </a:r>
            <a:r>
              <a:rPr sz="1200" spc="45" dirty="0">
                <a:solidFill>
                  <a:srgbClr val="FFFFFF"/>
                </a:solidFill>
                <a:cs typeface="Microsoft Sans Serif"/>
              </a:rPr>
              <a:t>науки. </a:t>
            </a:r>
            <a:r>
              <a:rPr sz="1200" spc="75" dirty="0">
                <a:solidFill>
                  <a:srgbClr val="FFFFFF"/>
                </a:solidFill>
                <a:cs typeface="Microsoft Sans Serif"/>
              </a:rPr>
              <a:t>Он </a:t>
            </a:r>
            <a:r>
              <a:rPr sz="1200" spc="85" dirty="0">
                <a:solidFill>
                  <a:srgbClr val="FFFFFF"/>
                </a:solidFill>
                <a:cs typeface="Microsoft Sans Serif"/>
              </a:rPr>
              <a:t>написал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учебник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физиологии </a:t>
            </a:r>
            <a:r>
              <a:rPr sz="1200" spc="5" dirty="0">
                <a:solidFill>
                  <a:srgbClr val="FFFFFF"/>
                </a:solidFill>
                <a:cs typeface="Microsoft Sans Serif"/>
              </a:rPr>
              <a:t>(1836), </a:t>
            </a:r>
            <a:r>
              <a:rPr sz="1200" spc="35" dirty="0">
                <a:solidFill>
                  <a:srgbClr val="FFFFFF"/>
                </a:solidFill>
                <a:cs typeface="Microsoft Sans Serif"/>
              </a:rPr>
              <a:t>проникнутый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идеями </a:t>
            </a:r>
            <a:r>
              <a:rPr sz="1200" spc="95" dirty="0">
                <a:solidFill>
                  <a:srgbClr val="FFFFFF"/>
                </a:solidFill>
                <a:cs typeface="Microsoft Sans Serif"/>
              </a:rPr>
              <a:t>натурфилософии; </a:t>
            </a:r>
            <a:r>
              <a:rPr sz="1200" spc="-30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5" dirty="0">
                <a:solidFill>
                  <a:srgbClr val="FFFFFF"/>
                </a:solidFill>
                <a:cs typeface="Microsoft Sans Serif"/>
              </a:rPr>
              <a:t>перевел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95" dirty="0">
                <a:solidFill>
                  <a:srgbClr val="FFFFFF"/>
                </a:solidFill>
                <a:cs typeface="Microsoft Sans Serif"/>
              </a:rPr>
              <a:t>на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90" dirty="0">
                <a:solidFill>
                  <a:srgbClr val="FFFFFF"/>
                </a:solidFill>
                <a:cs typeface="Microsoft Sans Serif"/>
              </a:rPr>
              <a:t>русский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70" dirty="0">
                <a:solidFill>
                  <a:srgbClr val="FFFFFF"/>
                </a:solidFill>
                <a:cs typeface="Microsoft Sans Serif"/>
              </a:rPr>
              <a:t>язык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ряд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произведений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0" dirty="0">
                <a:solidFill>
                  <a:srgbClr val="FFFFFF"/>
                </a:solidFill>
                <a:cs typeface="Microsoft Sans Serif"/>
              </a:rPr>
              <a:t>западноевропейских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cs typeface="Microsoft Sans Serif"/>
              </a:rPr>
              <a:t>ученых: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cs typeface="Microsoft Sans Serif"/>
              </a:rPr>
              <a:t>К.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70" dirty="0">
                <a:solidFill>
                  <a:srgbClr val="FFFFFF"/>
                </a:solidFill>
                <a:cs typeface="Microsoft Sans Serif"/>
              </a:rPr>
              <a:t>Гуфеланда</a:t>
            </a:r>
            <a:r>
              <a:rPr sz="1200" spc="10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cs typeface="Microsoft Sans Serif"/>
              </a:rPr>
              <a:t>и</a:t>
            </a:r>
            <a:r>
              <a:rPr sz="1200" spc="15" dirty="0">
                <a:solidFill>
                  <a:srgbClr val="FFFFFF"/>
                </a:solidFill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cs typeface="Microsoft Sans Serif"/>
              </a:rPr>
              <a:t>др.</a:t>
            </a:r>
            <a:endParaRPr sz="1200" dirty="0"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0302" y="2005518"/>
            <a:ext cx="2369296" cy="28712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925" y="1200691"/>
            <a:ext cx="7983855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Крупный </a:t>
            </a:r>
            <a:r>
              <a:rPr lang="ru-RU" sz="1600" dirty="0">
                <a:solidFill>
                  <a:schemeClr val="bg1"/>
                </a:solidFill>
              </a:rPr>
              <a:t>советский патологоанатом, академик АМН СССР, многие годы был вице-президентом Академии медицинских наук (1946— 1950; 1957—1960). Прежде чем стать ученым, он работал вра­чом в различных губерниях дореволюционной России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С </a:t>
            </a:r>
            <a:r>
              <a:rPr lang="ru-RU" sz="1600" dirty="0">
                <a:solidFill>
                  <a:schemeClr val="bg1"/>
                </a:solidFill>
              </a:rPr>
              <a:t>1912 г. И. В. </a:t>
            </a:r>
            <a:r>
              <a:rPr lang="ru-RU" sz="1600" dirty="0" err="1">
                <a:solidFill>
                  <a:schemeClr val="bg1"/>
                </a:solidFill>
              </a:rPr>
              <a:t>Давыдовский</a:t>
            </a:r>
            <a:r>
              <a:rPr lang="ru-RU" sz="1600" dirty="0">
                <a:solidFill>
                  <a:schemeClr val="bg1"/>
                </a:solidFill>
              </a:rPr>
              <a:t> преподавал патологическую анатомию в Московском университете. С 1930 г. и до конца своей жизни он заведовал кафедрой патологической анатомии во II Москов­ском медицинском институте им. Н. И. Пирогова.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За свою длительную научную деятельность им написано значительное количество научных работ, затрагивающих раз­личные клинические и теоретические аспекты медицины. Вмес­те с тем И. В. </a:t>
            </a:r>
            <a:r>
              <a:rPr lang="ru-RU" sz="1600" dirty="0" err="1">
                <a:solidFill>
                  <a:schemeClr val="bg1"/>
                </a:solidFill>
              </a:rPr>
              <a:t>Давыдовский</a:t>
            </a:r>
            <a:r>
              <a:rPr lang="ru-RU" sz="1600" dirty="0">
                <a:solidFill>
                  <a:schemeClr val="bg1"/>
                </a:solidFill>
              </a:rPr>
              <a:t> был широко мыслящим человеком и в своей научной работе уделял большое внимание крупным мировоззренческим проблемам. Об этом говорят его моногра­фия «Проблема причинности в медицине (этиология)» и статья «Философские основы патологии». Исследование здорового или больного человека должно осуществляться с учетом влияния среды. При этом он рассматривал организм как целостное яв­ление, в котором происходят процессы </a:t>
            </a:r>
            <a:r>
              <a:rPr lang="ru-RU" sz="1600" dirty="0" err="1">
                <a:solidFill>
                  <a:schemeClr val="bg1"/>
                </a:solidFill>
              </a:rPr>
              <a:t>саморегуляции</a:t>
            </a:r>
            <a:r>
              <a:rPr lang="ru-RU" sz="1600" dirty="0">
                <a:solidFill>
                  <a:schemeClr val="bg1"/>
                </a:solidFill>
              </a:rPr>
              <a:t>, само­движения в связи с биологической целесообразностью.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 своей книге, как писал автор, он сделал попытку «наме­тить пути выхода этиологических представлений на широкую дорогу детерминизма и каузальности в диалектическом их </a:t>
            </a:r>
            <a:r>
              <a:rPr lang="ru-RU" sz="1600" dirty="0" smtClean="0">
                <a:solidFill>
                  <a:schemeClr val="bg1"/>
                </a:solidFill>
              </a:rPr>
              <a:t>по­нимании». </a:t>
            </a:r>
            <a:r>
              <a:rPr lang="ru-RU" sz="1600" dirty="0">
                <a:solidFill>
                  <a:schemeClr val="bg1"/>
                </a:solidFill>
              </a:rPr>
              <a:t>Он указывал на «необходимость рассматривать вопросы этиологии с позиции диалектического </a:t>
            </a:r>
            <a:r>
              <a:rPr lang="ru-RU" sz="1600" dirty="0" smtClean="0">
                <a:solidFill>
                  <a:schemeClr val="bg1"/>
                </a:solidFill>
              </a:rPr>
              <a:t>метода».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925" y="418448"/>
            <a:ext cx="92238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/>
              <a:t>Ипполит Васильевич </a:t>
            </a:r>
            <a:r>
              <a:rPr lang="ru-RU" sz="3200" dirty="0" err="1"/>
              <a:t>Давыдовский</a:t>
            </a:r>
            <a:r>
              <a:rPr lang="ru-RU" sz="3200" dirty="0"/>
              <a:t> (1887—1968)</a:t>
            </a:r>
            <a:endParaRPr sz="3200" dirty="0"/>
          </a:p>
        </p:txBody>
      </p:sp>
      <p:pic>
        <p:nvPicPr>
          <p:cNvPr id="2050" name="Picture 2" descr="https://memoclub.ru/wp-content/uploads/2020/09/3.4-Davyidovski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80" y="1542287"/>
            <a:ext cx="3373620" cy="51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6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763" y="990600"/>
            <a:ext cx="6285333" cy="5816977"/>
          </a:xfrm>
        </p:spPr>
        <p:txBody>
          <a:bodyPr/>
          <a:lstStyle/>
          <a:p>
            <a:r>
              <a:rPr lang="ru-RU" dirty="0" smtClean="0"/>
              <a:t>Рассматривая человека и происходящие в нем патологичес­кие процессы с биологических позиций, И. В. </a:t>
            </a:r>
            <a:r>
              <a:rPr lang="ru-RU" dirty="0" err="1" smtClean="0"/>
              <a:t>Давыдовский</a:t>
            </a:r>
            <a:r>
              <a:rPr lang="ru-RU" dirty="0" smtClean="0"/>
              <a:t> свое внимание сосредоточивал на приспособительных процессах, что, по его мнению, является «самым универсальным и самым важным законом жизни». Будучи верным этой концепции, старался «...возбудить у исследователей интерес к биологическому аспекту нозологических форм» и рекомендовал им «изучить биологическую сущность патологических явлений, законы их становления, то есть подлинные причинно-следственные от­ношения вещей».</a:t>
            </a:r>
          </a:p>
          <a:p>
            <a:r>
              <a:rPr lang="ru-RU" dirty="0" smtClean="0"/>
              <a:t>Возводя </a:t>
            </a:r>
            <a:r>
              <a:rPr lang="ru-RU" dirty="0"/>
              <a:t>приспособительные реакции к условиям среды в важнейшую причину или в «верховный закон» формирования болезней, которые в его понимании были не чем иным, как осо­бенностью или вариантом приспособительных процессов, И. В. </a:t>
            </a:r>
            <a:r>
              <a:rPr lang="ru-RU" dirty="0" err="1"/>
              <a:t>Давыдовский</a:t>
            </a:r>
            <a:r>
              <a:rPr lang="ru-RU" dirty="0"/>
              <a:t> все болезни рассматривал как результат адаптации к окружающему миру. Он писал: «Фактически бо­лезни человека (и животных) — это болезни адаптации, они связаны со всеобщим законом приспособления, и если хотим избежать досадных огорчений в медицинской практике, то все наше внимание следует уделить этому закону во всех частных </a:t>
            </a:r>
            <a:r>
              <a:rPr lang="ru-RU" dirty="0" smtClean="0"/>
              <a:t>проявлениях».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Таким </a:t>
            </a:r>
            <a:r>
              <a:rPr lang="ru-RU" dirty="0"/>
              <a:t>образом, болезнь </a:t>
            </a:r>
            <a:r>
              <a:rPr lang="ru-RU" dirty="0" smtClean="0"/>
              <a:t>и все </a:t>
            </a:r>
            <a:r>
              <a:rPr lang="ru-RU" dirty="0"/>
              <a:t>изменения, происходя­щие в организме, объясняются приспособительными реакция­ми. «Реальное значение приспособительной изменчивости,— писал он, — отбора и выживания наиболее приспособленных подразумевает реальное существование болезненных форм приспособления, а равно приспособления через </a:t>
            </a:r>
            <a:r>
              <a:rPr lang="ru-RU" dirty="0" smtClean="0"/>
              <a:t>болезнь».</a:t>
            </a:r>
            <a:endParaRPr lang="ru-RU" dirty="0"/>
          </a:p>
          <a:p>
            <a:r>
              <a:rPr lang="ru-RU" dirty="0"/>
              <a:t>Концепция адаптивной сущности болезни является дискус­сионной.</a:t>
            </a:r>
          </a:p>
          <a:p>
            <a:endParaRPr lang="ru-RU" dirty="0"/>
          </a:p>
        </p:txBody>
      </p:sp>
      <p:pic>
        <p:nvPicPr>
          <p:cNvPr id="3074" name="Picture 2" descr="http://visualrian.ru/images/0001/4656/04/000146560447_RIAN-ID-5826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1295400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4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6" y="456782"/>
            <a:ext cx="69405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25" dirty="0">
                <a:solidFill>
                  <a:srgbClr val="EBEBEB"/>
                </a:solidFill>
              </a:rPr>
              <a:t>СЕЧЕНОВ</a:t>
            </a:r>
            <a:r>
              <a:rPr sz="4200" spc="5" dirty="0">
                <a:solidFill>
                  <a:srgbClr val="EBEBEB"/>
                </a:solidFill>
              </a:rPr>
              <a:t> </a:t>
            </a:r>
            <a:r>
              <a:rPr sz="4200" spc="95" dirty="0">
                <a:solidFill>
                  <a:srgbClr val="EBEBEB"/>
                </a:solidFill>
              </a:rPr>
              <a:t>И.М.</a:t>
            </a:r>
            <a:r>
              <a:rPr sz="4200" spc="10" dirty="0">
                <a:solidFill>
                  <a:srgbClr val="EBEBEB"/>
                </a:solidFill>
              </a:rPr>
              <a:t> </a:t>
            </a:r>
            <a:r>
              <a:rPr sz="4200" spc="95" dirty="0">
                <a:solidFill>
                  <a:srgbClr val="EBEBEB"/>
                </a:solidFill>
              </a:rPr>
              <a:t>(1829–1905)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596870" y="1412226"/>
            <a:ext cx="686943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Годы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биологии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психологии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неразрывно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связаны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русского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мыслителя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естествоиспытателя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Ивана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Михайловича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Сеченова.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Сеченов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любил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читать </a:t>
            </a:r>
            <a:r>
              <a:rPr sz="20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философскую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психологическую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литературу.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эта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страсть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вызвана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интересом, </a:t>
            </a:r>
            <a:r>
              <a:rPr sz="20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желанием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осознать </a:t>
            </a:r>
            <a:r>
              <a:rPr sz="20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общее </a:t>
            </a:r>
            <a:r>
              <a:rPr sz="20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психическое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движение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времени,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идеей 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Научная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позиция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Сеченова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была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непосредственно 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связана </a:t>
            </a:r>
            <a:r>
              <a:rPr sz="20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0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общей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структурой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личности.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человеком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единства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мысли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движения. 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него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гуманизм,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интернационализм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демократия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были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императивными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принципами,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которыми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должен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руководствоваться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человек, 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независимо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точного,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опытного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мотивированного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знания.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1322" y="1302757"/>
            <a:ext cx="3580449" cy="50240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179" y="448993"/>
            <a:ext cx="9669780" cy="619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Одним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первых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далеко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идущих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диалектических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выводов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Сеченова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вывод </a:t>
            </a:r>
            <a:r>
              <a:rPr sz="20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«организм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внешней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среды,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поддерживающей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существование,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невозможен,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поэтому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научное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определение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организма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должна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входить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среда,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влияющая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него».</a:t>
            </a:r>
            <a:endParaRPr sz="2000">
              <a:latin typeface="Microsoft Sans Serif"/>
              <a:cs typeface="Microsoft Sans Serif"/>
            </a:endParaRPr>
          </a:p>
          <a:p>
            <a:pPr marL="12700" marR="83820">
              <a:lnSpc>
                <a:spcPct val="100000"/>
              </a:lnSpc>
              <a:spcBef>
                <a:spcPts val="1000"/>
              </a:spcBef>
            </a:pP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Сеченов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первым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начал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делать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опыты 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головном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мозге,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 </a:t>
            </a:r>
            <a:r>
              <a:rPr sz="20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самым </a:t>
            </a:r>
            <a:r>
              <a:rPr sz="20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преодолев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существовавшее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него 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мнение </a:t>
            </a:r>
            <a:r>
              <a:rPr sz="20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невозможности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экспериментально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вторгаться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головной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мозг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изучать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такие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тонкие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проблемы,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сознание,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чувство,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воля.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Проведенные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опыты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дали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понять,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20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0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помощью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физиологических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механизмов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регулируется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каких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условиях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она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вызываться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подавляться.</a:t>
            </a:r>
            <a:endParaRPr sz="2000">
              <a:latin typeface="Microsoft Sans Serif"/>
              <a:cs typeface="Microsoft Sans Serif"/>
            </a:endParaRPr>
          </a:p>
          <a:p>
            <a:pPr marL="12700" marR="5715">
              <a:lnSpc>
                <a:spcPct val="100000"/>
              </a:lnSpc>
              <a:spcBef>
                <a:spcPts val="1000"/>
              </a:spcBef>
            </a:pP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Происхождение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сознания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становится 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ясным: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органы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чувств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живого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организма,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реагируя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внутренние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внешние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раздражения,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передают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сигналы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через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разветвленную </a:t>
            </a:r>
            <a:r>
              <a:rPr sz="20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систему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мозг,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который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воплощает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осмысленную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реакцию.</a:t>
            </a:r>
            <a:endParaRPr sz="2000">
              <a:latin typeface="Microsoft Sans Serif"/>
              <a:cs typeface="Microsoft Sans Serif"/>
            </a:endParaRPr>
          </a:p>
          <a:p>
            <a:pPr marL="12700" marR="483234">
              <a:lnSpc>
                <a:spcPct val="100000"/>
              </a:lnSpc>
              <a:spcBef>
                <a:spcPts val="1000"/>
              </a:spcBef>
            </a:pP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И.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М.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Сеченов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опроверг 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теорию 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расизма.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считал,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психическая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умственный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кругозор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уровень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культурного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определяются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той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иной </a:t>
            </a:r>
            <a:r>
              <a:rPr sz="20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расой, </a:t>
            </a:r>
            <a:r>
              <a:rPr sz="20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теми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условиями,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которых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живет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36" y="456782"/>
            <a:ext cx="71437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75" dirty="0">
                <a:solidFill>
                  <a:srgbClr val="EBEBEB"/>
                </a:solidFill>
                <a:latin typeface="Microsoft Sans Serif"/>
                <a:cs typeface="Microsoft Sans Serif"/>
              </a:rPr>
              <a:t>ПИРОГОВ</a:t>
            </a:r>
            <a:r>
              <a:rPr sz="42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4200" spc="-30" dirty="0">
                <a:solidFill>
                  <a:srgbClr val="EBEBEB"/>
                </a:solidFill>
                <a:latin typeface="Microsoft Sans Serif"/>
                <a:cs typeface="Microsoft Sans Serif"/>
              </a:rPr>
              <a:t>Н.И.</a:t>
            </a:r>
            <a:r>
              <a:rPr sz="42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4200" spc="15" dirty="0">
                <a:solidFill>
                  <a:srgbClr val="EBEBEB"/>
                </a:solidFill>
                <a:latin typeface="Microsoft Sans Serif"/>
                <a:cs typeface="Microsoft Sans Serif"/>
              </a:rPr>
              <a:t>(1810</a:t>
            </a:r>
            <a:r>
              <a:rPr sz="4200" spc="30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Microsoft Sans Serif"/>
                <a:cs typeface="Microsoft Sans Serif"/>
              </a:rPr>
              <a:t>-</a:t>
            </a:r>
            <a:r>
              <a:rPr sz="4200" spc="35" dirty="0">
                <a:solidFill>
                  <a:srgbClr val="EBEBEB"/>
                </a:solidFill>
                <a:latin typeface="Microsoft Sans Serif"/>
                <a:cs typeface="Microsoft Sans Serif"/>
              </a:rPr>
              <a:t> </a:t>
            </a:r>
            <a:r>
              <a:rPr sz="4200" spc="-135" dirty="0">
                <a:solidFill>
                  <a:srgbClr val="EBEBEB"/>
                </a:solidFill>
                <a:latin typeface="Microsoft Sans Serif"/>
                <a:cs typeface="Microsoft Sans Serif"/>
              </a:rPr>
              <a:t>1881)</a:t>
            </a:r>
            <a:endParaRPr sz="4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160" y="1239621"/>
            <a:ext cx="74739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По</a:t>
            </a:r>
            <a:r>
              <a:rPr spc="380" dirty="0"/>
              <a:t> </a:t>
            </a:r>
            <a:r>
              <a:rPr spc="85" dirty="0"/>
              <a:t>возвращении</a:t>
            </a:r>
            <a:r>
              <a:rPr spc="375" dirty="0"/>
              <a:t> </a:t>
            </a:r>
            <a:r>
              <a:rPr spc="-110" dirty="0"/>
              <a:t>в</a:t>
            </a:r>
            <a:r>
              <a:rPr spc="375" dirty="0"/>
              <a:t> </a:t>
            </a:r>
            <a:r>
              <a:rPr spc="65" dirty="0"/>
              <a:t>Петербург,</a:t>
            </a:r>
            <a:r>
              <a:rPr spc="380" dirty="0"/>
              <a:t> </a:t>
            </a:r>
            <a:r>
              <a:rPr spc="-110" dirty="0"/>
              <a:t>в</a:t>
            </a:r>
            <a:r>
              <a:rPr spc="380" dirty="0"/>
              <a:t> </a:t>
            </a:r>
            <a:r>
              <a:rPr spc="55" dirty="0"/>
              <a:t>1856-ом</a:t>
            </a:r>
            <a:r>
              <a:rPr spc="380" dirty="0"/>
              <a:t> </a:t>
            </a:r>
            <a:r>
              <a:rPr spc="40" dirty="0"/>
              <a:t>году,</a:t>
            </a:r>
            <a:r>
              <a:rPr spc="375" dirty="0"/>
              <a:t> </a:t>
            </a:r>
            <a:r>
              <a:rPr spc="55" dirty="0"/>
              <a:t>Пирогов</a:t>
            </a:r>
            <a:r>
              <a:rPr spc="380" dirty="0"/>
              <a:t> </a:t>
            </a:r>
            <a:r>
              <a:rPr spc="65" dirty="0"/>
              <a:t>напечатал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7632" y="1524101"/>
            <a:ext cx="76339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несколько</a:t>
            </a:r>
            <a:r>
              <a:rPr sz="17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очень</a:t>
            </a:r>
            <a:r>
              <a:rPr sz="17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ярких</a:t>
            </a:r>
            <a:r>
              <a:rPr sz="17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статей</a:t>
            </a:r>
            <a:r>
              <a:rPr sz="17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7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педагогические</a:t>
            </a:r>
            <a:r>
              <a:rPr sz="17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темы</a:t>
            </a:r>
            <a:r>
              <a:rPr sz="17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(под</a:t>
            </a:r>
            <a:r>
              <a:rPr sz="17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общим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632" y="1808581"/>
            <a:ext cx="12211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названием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551" y="1808581"/>
            <a:ext cx="62363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7615" algn="l"/>
                <a:tab pos="2287905" algn="l"/>
                <a:tab pos="3199130" algn="l"/>
                <a:tab pos="3804920" algn="l"/>
                <a:tab pos="4696460" algn="l"/>
              </a:tabLst>
            </a:pPr>
            <a:r>
              <a:rPr sz="1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"Во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7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7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сы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</a:t>
            </a:r>
            <a:r>
              <a:rPr sz="17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ни"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7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ат</a:t>
            </a:r>
            <a:r>
              <a:rPr sz="17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1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7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ря</a:t>
            </a:r>
            <a:r>
              <a:rPr sz="17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7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7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7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7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440" y="2077720"/>
            <a:ext cx="76346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275" algn="l"/>
                <a:tab pos="2501900" algn="l"/>
                <a:tab pos="3124835" algn="l"/>
                <a:tab pos="5049520" algn="l"/>
                <a:tab pos="6665595" algn="l"/>
              </a:tabLst>
            </a:pP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прима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воспитани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образованием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проникнуты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высоким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440" y="2362200"/>
            <a:ext cx="7640320" cy="191706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325"/>
              </a:spcBef>
            </a:pP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гуманизмом,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имели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исключительный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успех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русском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обществе,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700" spc="-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перепечатывали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разных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изданиях.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Пирогову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предложен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попечителя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одесского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учебного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независимый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Пирогова,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прямолинейность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либеральные </a:t>
            </a:r>
            <a:r>
              <a:rPr sz="17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взгляды </a:t>
            </a:r>
            <a:r>
              <a:rPr sz="1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вызвали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ряд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конфликтов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местной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администрацией.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считал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 </a:t>
            </a:r>
            <a:r>
              <a:rPr sz="17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себя </a:t>
            </a:r>
            <a:r>
              <a:rPr sz="17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философом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претендовал </a:t>
            </a:r>
            <a:r>
              <a:rPr sz="1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действительности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мы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находим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него</a:t>
            </a:r>
            <a:r>
              <a:rPr sz="1700" spc="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цельное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продуманное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философское </a:t>
            </a:r>
            <a:r>
              <a:rPr sz="17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миропонимание.</a:t>
            </a:r>
            <a:r>
              <a:rPr sz="1700" spc="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7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поступления</a:t>
            </a:r>
            <a:r>
              <a:rPr sz="17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Университет</a:t>
            </a:r>
            <a:r>
              <a:rPr sz="17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</a:t>
            </a:r>
            <a:r>
              <a:rPr sz="17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455" y="4205224"/>
            <a:ext cx="7641590" cy="26162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325"/>
              </a:spcBef>
            </a:pP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всецело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проникнут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религиозным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мировоззрением,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но,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7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поступлением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Университет,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довольно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быстро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усвоил 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 </a:t>
            </a:r>
            <a:r>
              <a:rPr sz="17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взгляды, </a:t>
            </a:r>
            <a:r>
              <a:rPr sz="1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которыми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была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пропитана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тогда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медицина.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четкий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последовательный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материализм,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хотя</a:t>
            </a:r>
            <a:r>
              <a:rPr sz="1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соприкасался </a:t>
            </a:r>
            <a:r>
              <a:rPr sz="17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7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натурфилософскими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учениями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времени,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него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действовали.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Материализм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импонировал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юному </a:t>
            </a:r>
            <a:r>
              <a:rPr sz="17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уму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простотой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ясностью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картины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мира:</a:t>
            </a:r>
            <a:r>
              <a:rPr sz="17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"я</a:t>
            </a:r>
            <a:r>
              <a:rPr sz="17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тех,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писал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Дневнике,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кто,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едва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сошёв </a:t>
            </a:r>
            <a:r>
              <a:rPr sz="17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со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студенческой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скамьи, </a:t>
            </a:r>
            <a:r>
              <a:rPr sz="17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7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жаром </a:t>
            </a:r>
            <a:r>
              <a:rPr sz="17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предавался </a:t>
            </a:r>
            <a:r>
              <a:rPr sz="17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эмпирическому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направлению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науки,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несмотря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 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вокруг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 </a:t>
            </a:r>
            <a:r>
              <a:rPr sz="17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еще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простирались </a:t>
            </a:r>
            <a:r>
              <a:rPr sz="17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дебри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натуральной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гегелевской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философии".</a:t>
            </a:r>
            <a:endParaRPr sz="170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060" y="1418493"/>
            <a:ext cx="3282460" cy="46678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925" y="390378"/>
            <a:ext cx="9945370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sz="20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Самое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замечательное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построениях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Пирогова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есть,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конечно,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разрыв </a:t>
            </a:r>
            <a:r>
              <a:rPr sz="20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00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материализмом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позитивизмом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выход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пределы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секулярной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идеологии.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"биоцентрическое"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понимание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мира,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которому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пришел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Пирогов,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живое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ощущение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мирового 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разума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истолкование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свете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этих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идей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космологии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антропологии,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вот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обратило </a:t>
            </a:r>
            <a:r>
              <a:rPr sz="20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сознание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Пирогова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религиозной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жизни.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Следы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былой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покорности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секуляризму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остались 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всю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Пирогова;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хотя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жил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глубоко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пламенно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верой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богочеловечество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Христа,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исторической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Церкви,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догматическому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учению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христианства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относился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свободно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сдержанно.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"Несмотря 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20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мое </a:t>
            </a:r>
            <a:r>
              <a:rPr sz="20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мировоззрение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отлично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церковного,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писал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Пирогов,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я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 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признаю </a:t>
            </a:r>
            <a:r>
              <a:rPr sz="20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себя </a:t>
            </a:r>
            <a:r>
              <a:rPr sz="20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сыном </a:t>
            </a:r>
            <a:r>
              <a:rPr sz="20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нашей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Церкви".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Пирогов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хотел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провести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различие </a:t>
            </a:r>
            <a:r>
              <a:rPr sz="20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 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"верой"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"религией";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всяком случае, 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защищал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совместность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подлинной 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веры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Богочеловека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свободой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совести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ума.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30" y="210597"/>
            <a:ext cx="97745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20" dirty="0">
                <a:solidFill>
                  <a:srgbClr val="EBEBEB"/>
                </a:solidFill>
              </a:rPr>
              <a:t>Боткин</a:t>
            </a:r>
            <a:r>
              <a:rPr sz="4200" spc="30" dirty="0">
                <a:solidFill>
                  <a:srgbClr val="EBEBEB"/>
                </a:solidFill>
              </a:rPr>
              <a:t> </a:t>
            </a:r>
            <a:r>
              <a:rPr sz="4200" spc="295" dirty="0">
                <a:solidFill>
                  <a:srgbClr val="EBEBEB"/>
                </a:solidFill>
              </a:rPr>
              <a:t>Сергей</a:t>
            </a:r>
            <a:r>
              <a:rPr sz="4200" spc="30" dirty="0">
                <a:solidFill>
                  <a:srgbClr val="EBEBEB"/>
                </a:solidFill>
              </a:rPr>
              <a:t> </a:t>
            </a:r>
            <a:r>
              <a:rPr sz="4200" spc="60" dirty="0">
                <a:solidFill>
                  <a:srgbClr val="EBEBEB"/>
                </a:solidFill>
              </a:rPr>
              <a:t>Петрович</a:t>
            </a:r>
            <a:r>
              <a:rPr sz="4200" spc="35" dirty="0">
                <a:solidFill>
                  <a:srgbClr val="EBEBEB"/>
                </a:solidFill>
              </a:rPr>
              <a:t> </a:t>
            </a:r>
            <a:r>
              <a:rPr sz="4200" spc="15" dirty="0">
                <a:solidFill>
                  <a:srgbClr val="EBEBEB"/>
                </a:solidFill>
              </a:rPr>
              <a:t>(1832</a:t>
            </a:r>
            <a:r>
              <a:rPr sz="4200" spc="40" dirty="0">
                <a:solidFill>
                  <a:srgbClr val="EBEBEB"/>
                </a:solidFill>
              </a:rPr>
              <a:t> </a:t>
            </a:r>
            <a:r>
              <a:rPr sz="4200" spc="10" dirty="0">
                <a:solidFill>
                  <a:srgbClr val="EBEBEB"/>
                </a:solidFill>
              </a:rPr>
              <a:t>-1889)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226769" y="1262128"/>
            <a:ext cx="8317230" cy="48628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675640">
              <a:lnSpc>
                <a:spcPts val="1839"/>
              </a:lnSpc>
              <a:spcBef>
                <a:spcPts val="325"/>
              </a:spcBef>
            </a:pP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Талант,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удивительное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клиническое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мышление,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интуиция,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новаторские </a:t>
            </a:r>
            <a:r>
              <a:rPr sz="1700" spc="-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подходы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широкий </a:t>
            </a:r>
            <a:r>
              <a:rPr sz="17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взгляд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проблему,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позволил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сделать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Сергею </a:t>
            </a:r>
            <a:r>
              <a:rPr sz="17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Петровичу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множество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открытий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нововведени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медицине:</a:t>
            </a:r>
            <a:endParaRPr sz="1700">
              <a:latin typeface="Microsoft Sans Serif"/>
              <a:cs typeface="Microsoft Sans Serif"/>
            </a:endParaRPr>
          </a:p>
          <a:p>
            <a:pPr marL="12700" marR="428625">
              <a:lnSpc>
                <a:spcPts val="1839"/>
              </a:lnSpc>
              <a:spcBef>
                <a:spcPts val="990"/>
              </a:spcBef>
            </a:pP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впервые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стал </a:t>
            </a:r>
            <a:r>
              <a:rPr sz="17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широко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лабораторные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исследования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(биохимические,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микробиологические)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практической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деятельности, </a:t>
            </a:r>
            <a:r>
              <a:rPr sz="17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700" spc="-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1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ввел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обязательное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измерение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температуры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каждого пациента,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аускультацию,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перкуссию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осмотр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больного.</a:t>
            </a: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ts val="1839"/>
              </a:lnSpc>
              <a:spcBef>
                <a:spcPts val="985"/>
              </a:spcBef>
            </a:pP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Боткин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установил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различие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 гипертрофией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дилатацией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сердца,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описал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диастолический </a:t>
            </a:r>
            <a:r>
              <a:rPr sz="17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шум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стенозе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левого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атриовентрикулярного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отверстия,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отметил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значение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селезенки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депонировании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крови,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впервые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мировой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литературе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дал клиническое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описание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атеросклероза.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Сергей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Петрович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первым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описал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В12-дефицитную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анемию,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отметил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возникновение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приступов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стенокардии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ней,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описал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ботриоцефальную </a:t>
            </a:r>
            <a:r>
              <a:rPr sz="1700" spc="-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анемию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разновидность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пернициозной и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указал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роль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широкого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лентеца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развитии.</a:t>
            </a:r>
            <a:endParaRPr sz="1700">
              <a:latin typeface="Microsoft Sans Serif"/>
              <a:cs typeface="Microsoft Sans Serif"/>
            </a:endParaRPr>
          </a:p>
          <a:p>
            <a:pPr marL="12700" marR="287020">
              <a:lnSpc>
                <a:spcPts val="1839"/>
              </a:lnSpc>
              <a:spcBef>
                <a:spcPts val="965"/>
              </a:spcBef>
            </a:pP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Боткин </a:t>
            </a:r>
            <a:r>
              <a:rPr sz="17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создатель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нейрогенной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теории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патогенеза тиреотоксикоза,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впервые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описал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клинику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микседемы. </a:t>
            </a:r>
            <a:r>
              <a:rPr sz="17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создатель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нейрогенной </a:t>
            </a:r>
            <a:r>
              <a:rPr sz="1700" spc="-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теории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патогенеза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тиреотоксикоза,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впервые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описал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клинику </a:t>
            </a:r>
            <a:r>
              <a:rPr sz="1700" spc="-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микседемы.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7138" y="1713401"/>
            <a:ext cx="3235566" cy="4149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167" y="59068"/>
            <a:ext cx="9862820" cy="61296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Боткин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Сергей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Петрович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гениален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вопросах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медицины,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философии:</a:t>
            </a:r>
            <a:endParaRPr sz="1700">
              <a:latin typeface="Microsoft Sans Serif"/>
              <a:cs typeface="Microsoft Sans Serif"/>
            </a:endParaRPr>
          </a:p>
          <a:p>
            <a:pPr marL="12700" marR="43815">
              <a:lnSpc>
                <a:spcPts val="1839"/>
              </a:lnSpc>
              <a:spcBef>
                <a:spcPts val="1025"/>
              </a:spcBef>
            </a:pP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выступал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придать </a:t>
            </a:r>
            <a:r>
              <a:rPr sz="17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её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прикладной,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практический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характер.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отказывая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Гегелю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гениальности,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призывал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критически </a:t>
            </a:r>
            <a:r>
              <a:rPr sz="17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взглянуть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умозрительную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философию,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которая,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17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ему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представлялось, </a:t>
            </a:r>
            <a:r>
              <a:rPr sz="17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способна 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"убить 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здравый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смысл".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"Абстрактной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метафизике"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немецкого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идеализма 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Боткин </a:t>
            </a:r>
            <a:r>
              <a:rPr sz="1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явно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предпочитал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ориентированную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практику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французскую </a:t>
            </a:r>
            <a:r>
              <a:rPr sz="17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философию,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которая,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мнению,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служит </a:t>
            </a:r>
            <a:r>
              <a:rPr sz="17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формированию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оторванного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"философствующего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субъекта", </a:t>
            </a:r>
            <a:r>
              <a:rPr sz="17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7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активного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гражданина.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Философия,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Боткину,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должна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подчиняться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науке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-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проверяемой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"опытом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наблюдением". </a:t>
            </a:r>
            <a:r>
              <a:rPr sz="17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науке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видел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силу,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способную </a:t>
            </a:r>
            <a:r>
              <a:rPr sz="1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открыть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законы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политического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экономического 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направить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движение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общества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пути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прогресса.</a:t>
            </a:r>
            <a:endParaRPr sz="1700">
              <a:latin typeface="Microsoft Sans Serif"/>
              <a:cs typeface="Microsoft Sans Serif"/>
            </a:endParaRPr>
          </a:p>
          <a:p>
            <a:pPr marL="12700" marR="6985">
              <a:lnSpc>
                <a:spcPts val="1839"/>
              </a:lnSpc>
              <a:spcBef>
                <a:spcPts val="960"/>
              </a:spcBef>
            </a:pP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Много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внимания 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Боткин </a:t>
            </a:r>
            <a:r>
              <a:rPr sz="17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уделял </a:t>
            </a:r>
            <a:r>
              <a:rPr sz="17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вопросам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религии. </a:t>
            </a:r>
            <a:r>
              <a:rPr sz="1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Повторяя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Фейербаха, он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утверждал,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"всякая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религия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основывается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отчуждении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духа",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божественное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противопоставляется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человеческому. </a:t>
            </a:r>
            <a:r>
              <a:rPr sz="17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христианстве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усматривал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абсолютное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противопоставление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Бога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человека, </a:t>
            </a:r>
            <a:r>
              <a:rPr sz="17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значит,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предельное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самоотчуждение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разорванность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человеческого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духа.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</a:t>
            </a:r>
            <a:r>
              <a:rPr sz="1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влечет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собой, </a:t>
            </a:r>
            <a:r>
              <a:rPr sz="17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7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мнению, </a:t>
            </a:r>
            <a:r>
              <a:rPr sz="1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тот 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негативный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факт,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действительность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представляется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человеку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нечто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мнимое,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ему </a:t>
            </a:r>
            <a:r>
              <a:rPr sz="1700" spc="-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извращенным: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красота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становится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"безобразием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творением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диавола",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мудрость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700" spc="-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заблуждением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слепотой, </a:t>
            </a:r>
            <a:r>
              <a:rPr sz="17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слепота и простота </a:t>
            </a:r>
            <a:r>
              <a:rPr sz="1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истинной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мудростью. 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религия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погружает </a:t>
            </a:r>
            <a:r>
              <a:rPr sz="1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вечность,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делает </a:t>
            </a:r>
            <a:r>
              <a:rPr sz="1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вывод </a:t>
            </a:r>
            <a:r>
              <a:rPr sz="1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Боткин,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достигается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</a:t>
            </a:r>
            <a:r>
              <a:rPr sz="17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слишком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высокой </a:t>
            </a:r>
            <a:r>
              <a:rPr sz="17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ценой.</a:t>
            </a:r>
            <a:endParaRPr sz="1700">
              <a:latin typeface="Microsoft Sans Serif"/>
              <a:cs typeface="Microsoft Sans Serif"/>
            </a:endParaRPr>
          </a:p>
          <a:p>
            <a:pPr marL="12700" marR="30480">
              <a:lnSpc>
                <a:spcPts val="1839"/>
              </a:lnSpc>
              <a:spcBef>
                <a:spcPts val="960"/>
              </a:spcBef>
            </a:pPr>
            <a:r>
              <a:rPr sz="17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Кроме </a:t>
            </a:r>
            <a:r>
              <a:rPr sz="1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того,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он, </a:t>
            </a:r>
            <a:r>
              <a:rPr sz="17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усматривая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религии </a:t>
            </a:r>
            <a:r>
              <a:rPr sz="17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 </a:t>
            </a:r>
            <a:r>
              <a:rPr sz="1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17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 </a:t>
            </a:r>
            <a:r>
              <a:rPr sz="17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управления </a:t>
            </a:r>
            <a:r>
              <a:rPr sz="17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людьми, 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солидарен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Контом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создать</a:t>
            </a:r>
            <a:r>
              <a:rPr sz="1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новую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светскую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религию,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служащую </a:t>
            </a:r>
            <a:r>
              <a:rPr sz="1700" spc="-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раскрепощению</a:t>
            </a:r>
            <a:r>
              <a:rPr sz="1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человека.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90747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spc="145" dirty="0">
                <a:solidFill>
                  <a:srgbClr val="EBEBEB"/>
                </a:solidFill>
              </a:rPr>
              <a:t>Матвей</a:t>
            </a:r>
            <a:r>
              <a:rPr sz="4200" spc="15" dirty="0">
                <a:solidFill>
                  <a:srgbClr val="EBEBEB"/>
                </a:solidFill>
              </a:rPr>
              <a:t> </a:t>
            </a:r>
            <a:r>
              <a:rPr sz="4200" spc="-60" dirty="0">
                <a:solidFill>
                  <a:srgbClr val="EBEBEB"/>
                </a:solidFill>
              </a:rPr>
              <a:t>Яковлевич</a:t>
            </a:r>
            <a:r>
              <a:rPr sz="4200" spc="20" dirty="0">
                <a:solidFill>
                  <a:srgbClr val="EBEBEB"/>
                </a:solidFill>
              </a:rPr>
              <a:t> </a:t>
            </a:r>
            <a:r>
              <a:rPr sz="4200" spc="204" dirty="0">
                <a:solidFill>
                  <a:srgbClr val="EBEBEB"/>
                </a:solidFill>
              </a:rPr>
              <a:t>Мудров</a:t>
            </a:r>
            <a:r>
              <a:rPr sz="4200" spc="20" dirty="0">
                <a:solidFill>
                  <a:srgbClr val="EBEBEB"/>
                </a:solidFill>
              </a:rPr>
              <a:t> </a:t>
            </a:r>
            <a:r>
              <a:rPr sz="4200" spc="135" dirty="0">
                <a:solidFill>
                  <a:srgbClr val="EBEBEB"/>
                </a:solidFill>
              </a:rPr>
              <a:t>(1776–1 </a:t>
            </a:r>
            <a:r>
              <a:rPr sz="4200" spc="-1100" dirty="0">
                <a:solidFill>
                  <a:srgbClr val="EBEBEB"/>
                </a:solidFill>
              </a:rPr>
              <a:t> </a:t>
            </a:r>
            <a:r>
              <a:rPr sz="4200" spc="25" dirty="0">
                <a:solidFill>
                  <a:srgbClr val="EBEBEB"/>
                </a:solidFill>
              </a:rPr>
              <a:t>831)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76200" y="1771766"/>
            <a:ext cx="8991600" cy="50760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28575">
              <a:lnSpc>
                <a:spcPts val="1100"/>
              </a:lnSpc>
              <a:spcBef>
                <a:spcPts val="370"/>
              </a:spcBef>
            </a:pP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Матвей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Яковлевич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Мудров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(1776–1831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гг.)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декан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факультета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Московского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университета,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самых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выдающихся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терапевтов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времени.</a:t>
            </a:r>
            <a:endParaRPr sz="1150" dirty="0">
              <a:latin typeface="Microsoft Sans Serif"/>
              <a:cs typeface="Microsoft Sans Serif"/>
            </a:endParaRPr>
          </a:p>
          <a:p>
            <a:pPr marL="12700">
              <a:lnSpc>
                <a:spcPts val="1240"/>
              </a:lnSpc>
              <a:spcBef>
                <a:spcPts val="735"/>
              </a:spcBef>
            </a:pPr>
            <a:r>
              <a:rPr sz="1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именем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М.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Я.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Мудрова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связаны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первой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отечественной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медицине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врачебного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расспроса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больного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15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100"/>
              </a:lnSpc>
              <a:spcBef>
                <a:spcPts val="135"/>
              </a:spcBef>
            </a:pP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введение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практику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гражданских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лечебных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учреждений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систематических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записей,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составляющих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истории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болезни.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прообразом </a:t>
            </a:r>
            <a:r>
              <a:rPr sz="1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считать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«скорбные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листы»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(«скорбные 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билеты»),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утвержденные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1806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1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использования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военных 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госпиталях,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инициативе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«главного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1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армии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инспектора»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Якова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Васильевича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Виллие.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М. </a:t>
            </a:r>
            <a:r>
              <a:rPr sz="11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Я.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Мудров, как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Я. </a:t>
            </a:r>
            <a:r>
              <a:rPr sz="11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В.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Виллие,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понимал </a:t>
            </a:r>
            <a:r>
              <a:rPr sz="115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исключительную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роль правильного 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ведения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медицинской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документации.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 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 лет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собирал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хранил 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40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томов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историй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всех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наблюдавшихся </a:t>
            </a:r>
            <a:r>
              <a:rPr sz="11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больных;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эвакуации </a:t>
            </a:r>
            <a:r>
              <a:rPr sz="11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Москвы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1812 </a:t>
            </a:r>
            <a:r>
              <a:rPr sz="11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г., </a:t>
            </a:r>
            <a:r>
              <a:rPr sz="11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оставив </a:t>
            </a:r>
            <a:r>
              <a:rPr sz="11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прекрасную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библиотеку,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1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взял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15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1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собой </a:t>
            </a:r>
            <a:r>
              <a:rPr sz="1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говорил: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«Печатные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книги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везде </a:t>
            </a:r>
            <a:r>
              <a:rPr sz="1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найти,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историй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нигде».</a:t>
            </a:r>
            <a:endParaRPr sz="1150" dirty="0">
              <a:latin typeface="Microsoft Sans Serif"/>
              <a:cs typeface="Microsoft Sans Serif"/>
            </a:endParaRPr>
          </a:p>
          <a:p>
            <a:pPr marL="12700" marR="60325">
              <a:lnSpc>
                <a:spcPts val="1100"/>
              </a:lnSpc>
              <a:spcBef>
                <a:spcPts val="1019"/>
              </a:spcBef>
            </a:pP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М. </a:t>
            </a:r>
            <a:r>
              <a:rPr sz="11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Я.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Мудров мыслил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естественно-научному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пути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видел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здесь </a:t>
            </a:r>
            <a:r>
              <a:rPr sz="1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особую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роль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патологической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анатомии. Он </a:t>
            </a:r>
            <a:r>
              <a:rPr sz="11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 </a:t>
            </a:r>
            <a:r>
              <a:rPr sz="115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проводил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вскрытия </a:t>
            </a:r>
            <a:r>
              <a:rPr sz="11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умерших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присутствии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слушателей 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(«Над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трупами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мы </a:t>
            </a:r>
            <a:r>
              <a:rPr sz="11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будем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ближе 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подходить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истине...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дойдем </a:t>
            </a:r>
            <a:r>
              <a:rPr sz="115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 </a:t>
            </a:r>
            <a:r>
              <a:rPr sz="115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временем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важных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открытий,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кои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полезнее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будут,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чем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теории»),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сыграл </a:t>
            </a:r>
            <a:r>
              <a:rPr sz="11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решающую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роль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процессе 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включения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патологической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анатомии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учебную </a:t>
            </a:r>
            <a:r>
              <a:rPr sz="11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программу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российских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университетах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(свой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лекционный </a:t>
            </a:r>
            <a:r>
              <a:rPr sz="1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курс </a:t>
            </a:r>
            <a:r>
              <a:rPr sz="115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1828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называл «Частной </a:t>
            </a:r>
            <a:r>
              <a:rPr sz="115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патологией,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терапией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клиникой </a:t>
            </a:r>
            <a:r>
              <a:rPr sz="115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анатомико-патологическими демонстрациями»).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Именно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1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основоположником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клинико-анатомического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отечественной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медицине.</a:t>
            </a:r>
            <a:endParaRPr sz="1150" dirty="0">
              <a:latin typeface="Microsoft Sans Serif"/>
              <a:cs typeface="Microsoft Sans Serif"/>
            </a:endParaRPr>
          </a:p>
          <a:p>
            <a:pPr marL="12700" marR="247650">
              <a:lnSpc>
                <a:spcPts val="1100"/>
              </a:lnSpc>
              <a:spcBef>
                <a:spcPts val="1025"/>
              </a:spcBef>
            </a:pP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клиницистов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историков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клиники внутренних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 </a:t>
            </a:r>
            <a:r>
              <a:rPr sz="11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было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принято </a:t>
            </a:r>
            <a:r>
              <a:rPr sz="11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объявлять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М. </a:t>
            </a:r>
            <a:r>
              <a:rPr sz="11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Я.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Мудрова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провозвестником </a:t>
            </a:r>
            <a:r>
              <a:rPr sz="1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ее </a:t>
            </a:r>
            <a:r>
              <a:rPr sz="11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профилактического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направления.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Действительно,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говорил </a:t>
            </a:r>
            <a:r>
              <a:rPr sz="1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важнейшей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задаче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предупреждения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болезней: </a:t>
            </a:r>
            <a:r>
              <a:rPr sz="11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«Взять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руки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здоровых,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предохранить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...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предписать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надлежащий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честно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врача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покойно,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ибо </a:t>
            </a:r>
            <a:r>
              <a:rPr sz="1150" spc="-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легче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предохранить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от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болезней,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нежели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лечить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их.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сем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состоит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первая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обязанность».</a:t>
            </a:r>
            <a:endParaRPr sz="1150" dirty="0">
              <a:latin typeface="Microsoft Sans Serif"/>
              <a:cs typeface="Microsoft Sans Serif"/>
            </a:endParaRPr>
          </a:p>
          <a:p>
            <a:pPr marL="12700">
              <a:lnSpc>
                <a:spcPts val="1240"/>
              </a:lnSpc>
              <a:spcBef>
                <a:spcPts val="750"/>
              </a:spcBef>
            </a:pP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Матвей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Яковлевич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Мудров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вошел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историю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медицины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ученый,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впервые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утвердивший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понимание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организма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единого</a:t>
            </a:r>
            <a:endParaRPr sz="1150" dirty="0">
              <a:latin typeface="Microsoft Sans Serif"/>
              <a:cs typeface="Microsoft Sans Serif"/>
            </a:endParaRPr>
          </a:p>
          <a:p>
            <a:pPr marL="12700" marR="389255">
              <a:lnSpc>
                <a:spcPts val="1100"/>
              </a:lnSpc>
              <a:spcBef>
                <a:spcPts val="130"/>
              </a:spcBef>
            </a:pP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целого, указавший </a:t>
            </a:r>
            <a:r>
              <a:rPr sz="11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роль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условий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 </a:t>
            </a:r>
            <a:r>
              <a:rPr sz="11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возникновении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болезней.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первым </a:t>
            </a:r>
            <a:r>
              <a:rPr sz="11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отечественным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терапевтом-гигиенистом. </a:t>
            </a:r>
            <a:r>
              <a:rPr sz="115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Ученый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справедливо 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считал,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залогом </a:t>
            </a:r>
            <a:r>
              <a:rPr sz="11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успешной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борьбы </a:t>
            </a:r>
            <a:r>
              <a:rPr sz="115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заболеваниями </a:t>
            </a:r>
            <a:r>
              <a:rPr sz="11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являются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лечебные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мероприятия,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гигиеническая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обстановка,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чистота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воздуха,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правильное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чередование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бодрствования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сна.</a:t>
            </a:r>
            <a:endParaRPr sz="1150" dirty="0">
              <a:latin typeface="Microsoft Sans Serif"/>
              <a:cs typeface="Microsoft Sans Serif"/>
            </a:endParaRPr>
          </a:p>
          <a:p>
            <a:pPr marL="12700" marR="547370">
              <a:lnSpc>
                <a:spcPct val="80000"/>
              </a:lnSpc>
              <a:spcBef>
                <a:spcPts val="1020"/>
              </a:spcBef>
            </a:pP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Большое </a:t>
            </a:r>
            <a:r>
              <a:rPr sz="1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значение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клиницист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придавал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исследованию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различных 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видов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пульса,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определяемых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времени,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силе,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диаметру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артерий,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напряжению,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ритму.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Кроме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того,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описывал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кризисный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симптоматический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пульс.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Весьма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подробно</a:t>
            </a:r>
            <a:r>
              <a:rPr sz="1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Мудровым </a:t>
            </a:r>
            <a:r>
              <a:rPr sz="1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изучены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аритмии,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которых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насчитывал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15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тринадцати.</a:t>
            </a:r>
            <a:endParaRPr sz="1150" dirty="0">
              <a:latin typeface="Microsoft Sans Serif"/>
              <a:cs typeface="Microsoft Sans Serif"/>
            </a:endParaRPr>
          </a:p>
        </p:txBody>
      </p:sp>
      <p:pic>
        <p:nvPicPr>
          <p:cNvPr id="4100" name="Picture 4" descr="https://avatars.mds.yandex.net/get-zen_doc/1570751/pub_5eef6e48f8234b4d93dc0d30_5eef7423f324183a4c33c43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70" y="1219200"/>
            <a:ext cx="3323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4980</Words>
  <Application>Microsoft Office PowerPoint</Application>
  <PresentationFormat>Широкоэкранный</PresentationFormat>
  <Paragraphs>117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Lucida Sans Unicode</vt:lpstr>
      <vt:lpstr>Microsoft Sans Serif</vt:lpstr>
      <vt:lpstr>Trebuchet MS</vt:lpstr>
      <vt:lpstr>Office Theme</vt:lpstr>
      <vt:lpstr>Амурская Государственная  Медицинская Академия (АГМА)</vt:lpstr>
      <vt:lpstr>Презентация PowerPoint</vt:lpstr>
      <vt:lpstr>СЕЧЕНОВ И.М. (1829–1905)</vt:lpstr>
      <vt:lpstr>Презентация PowerPoint</vt:lpstr>
      <vt:lpstr>По возвращении в Петербург, в 1856-ом году, Пирогов напечатал</vt:lpstr>
      <vt:lpstr>Презентация PowerPoint</vt:lpstr>
      <vt:lpstr>Боткин Сергей Петрович (1832 -1889)</vt:lpstr>
      <vt:lpstr>Презентация PowerPoint</vt:lpstr>
      <vt:lpstr>Матвей Яковлевич Мудров (1776–1  831)</vt:lpstr>
      <vt:lpstr>Иустин Евдокимович Дядьковский  (1784—1841)</vt:lpstr>
      <vt:lpstr>Презентация PowerPoint</vt:lpstr>
      <vt:lpstr>Иван Петрович Павлов (1849-1936)</vt:lpstr>
      <vt:lpstr>Презентация PowerPoint</vt:lpstr>
      <vt:lpstr>Федор Петрович Гааз (1780-1853)</vt:lpstr>
      <vt:lpstr>Презентация PowerPoint</vt:lpstr>
      <vt:lpstr>Николай Федорович Гамалея (1859—1949)</vt:lpstr>
      <vt:lpstr>Презентация PowerPoint</vt:lpstr>
      <vt:lpstr>Алексей Матвеевич Филомафитский  (1807—1849)</vt:lpstr>
      <vt:lpstr>Презентация PowerPoint</vt:lpstr>
      <vt:lpstr>Зиновий Петрович Соловьев (1876 – 1928)</vt:lpstr>
      <vt:lpstr>Презентация PowerPoint</vt:lpstr>
      <vt:lpstr>Петров Николай Николаевич (1876 — 1964)</vt:lpstr>
      <vt:lpstr>Презентация PowerPoint</vt:lpstr>
      <vt:lpstr>Презентация PowerPoint</vt:lpstr>
      <vt:lpstr>Ипполит Васильевич Давыдовский (1887—1968)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Filosofia_206-1</dc:title>
  <cp:lastModifiedBy>Admin</cp:lastModifiedBy>
  <cp:revision>3</cp:revision>
  <dcterms:created xsi:type="dcterms:W3CDTF">2021-12-25T15:26:48Z</dcterms:created>
  <dcterms:modified xsi:type="dcterms:W3CDTF">2022-01-18T09:30:16Z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