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3" r:id="rId3"/>
    <p:sldId id="296" r:id="rId4"/>
    <p:sldId id="294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20" r:id="rId14"/>
    <p:sldId id="322" r:id="rId15"/>
    <p:sldId id="313" r:id="rId16"/>
    <p:sldId id="305" r:id="rId17"/>
    <p:sldId id="306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44"/>
    <p:restoredTop sz="94665"/>
  </p:normalViewPr>
  <p:slideViewPr>
    <p:cSldViewPr>
      <p:cViewPr>
        <p:scale>
          <a:sx n="106" d="100"/>
          <a:sy n="106" d="100"/>
        </p:scale>
        <p:origin x="-204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C36-484C-ACDE-E2155452AC9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C36-484C-ACDE-E2155452AC9A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C36-484C-ACDE-E2155452AC9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Гордитесь этим</c:v>
                </c:pt>
                <c:pt idx="1">
                  <c:v>Спокойно относитесь к этому</c:v>
                </c:pt>
                <c:pt idx="2">
                  <c:v>Жалеете, что так случилось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88</c:v>
                </c:pt>
                <c:pt idx="1">
                  <c:v>15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C36-484C-ACDE-E2155452AC9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E2D-4641-B1EC-0C2EDB26867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E2D-4641-B1EC-0C2EDB26867E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E2D-4641-B1EC-0C2EDB26867E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E2D-4641-B1EC-0C2EDB26867E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E2D-4641-B1EC-0C2EDB26867E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Учебными пособиями, подготовленными коллективом кафедры</c:v>
                </c:pt>
                <c:pt idx="1">
                  <c:v>Учебной литературой на странице кафедры сайта Амурской ГМА</c:v>
                </c:pt>
                <c:pt idx="2">
                  <c:v>Учебной литературой из библиотеки Амурской ГМА</c:v>
                </c:pt>
                <c:pt idx="3">
                  <c:v>Интернетом
 </c:v>
                </c:pt>
                <c:pt idx="4">
                  <c:v>Лекциями </c:v>
                </c:pt>
                <c:pt idx="5">
                  <c:v>Электронной библиотечной системой «Консультант студента»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25</c:v>
                </c:pt>
                <c:pt idx="1">
                  <c:v>8</c:v>
                </c:pt>
                <c:pt idx="2">
                  <c:v>8</c:v>
                </c:pt>
                <c:pt idx="3">
                  <c:v>41</c:v>
                </c:pt>
                <c:pt idx="4">
                  <c:v>66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7E2D-4641-B1EC-0C2EDB26867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BA9-084B-AC1E-2001A8C31324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BA9-084B-AC1E-2001A8C31324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BA9-084B-AC1E-2001A8C31324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BA9-084B-AC1E-2001A8C31324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BA9-084B-AC1E-2001A8C31324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Больше 6 часов
</c:v>
                </c:pt>
                <c:pt idx="1">
                  <c:v>Меньше 1 часа
</c:v>
                </c:pt>
                <c:pt idx="2">
                  <c:v>1-3 часа
</c:v>
                </c:pt>
                <c:pt idx="3">
                  <c:v>3-6 часов
 </c:v>
                </c:pt>
                <c:pt idx="4">
                  <c:v>Не готовлюсь к занятиям вообще
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64</c:v>
                </c:pt>
                <c:pt idx="1">
                  <c:v>7</c:v>
                </c:pt>
                <c:pt idx="2">
                  <c:v>45</c:v>
                </c:pt>
                <c:pt idx="3">
                  <c:v>10</c:v>
                </c:pt>
                <c:pt idx="4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6BA9-084B-AC1E-2001A8C3132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Лекции наглядные, интересные и информативные</c:v>
                </c:pt>
                <c:pt idx="1">
                  <c:v>Необходимы для практических занятий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80</c:v>
                </c:pt>
                <c:pt idx="1">
                  <c:v>17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Занятия наглядные, интересные и информативные</c:v>
                </c:pt>
                <c:pt idx="1">
                  <c:v>Развивают клиническое мышление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78</c:v>
                </c:pt>
                <c:pt idx="1">
                  <c:v>20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62</c:v>
                </c:pt>
                <c:pt idx="1">
                  <c:v>10</c:v>
                </c:pt>
                <c:pt idx="2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638-4444-A1DD-D3A4A8F691A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>
        <c:manualLayout>
          <c:xMode val="edge"/>
          <c:yMode val="edge"/>
          <c:x val="0.66197529776385"/>
          <c:y val="7.1754821983197367E-2"/>
          <c:w val="0.32890215263438161"/>
          <c:h val="0.928245178016802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498-F043-97F0-89CDDA9CECD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498-F043-97F0-89CDDA9CECD3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498-F043-97F0-89CDDA9CECD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
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
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91</c:v>
                </c:pt>
                <c:pt idx="1">
                  <c:v>7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7498-F043-97F0-89CDDA9CECD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32C-2E4E-92A6-3A2D113C5C89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32C-2E4E-92A6-3A2D113C5C89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32C-2E4E-92A6-3A2D113C5C89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
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
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84</c:v>
                </c:pt>
                <c:pt idx="1">
                  <c:v>7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E32C-2E4E-92A6-3A2D113C5C8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2.5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8.1</c:v>
                </c:pt>
                <c:pt idx="5">
                  <c:v>9.1</c:v>
                </c:pt>
                <c:pt idx="6">
                  <c:v>12.4</c:v>
                </c:pt>
                <c:pt idx="7">
                  <c:v>16.3</c:v>
                </c:pt>
                <c:pt idx="8">
                  <c:v>50</c:v>
                </c:pt>
                <c:pt idx="9">
                  <c:v>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AD-7649-8635-294D2C9269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070528"/>
        <c:axId val="144072064"/>
      </c:barChart>
      <c:catAx>
        <c:axId val="144070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4072064"/>
        <c:crosses val="autoZero"/>
        <c:auto val="1"/>
        <c:lblAlgn val="ctr"/>
        <c:lblOffset val="100"/>
        <c:noMultiLvlLbl val="0"/>
      </c:catAx>
      <c:valAx>
        <c:axId val="144072064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44070528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C15-9A42-ADF3-769679D8A13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C15-9A42-ADF3-769679D8A13F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C15-9A42-ADF3-769679D8A13F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C15-9A42-ADF3-769679D8A13F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Снова в Амурскую ГМА</c:v>
                </c:pt>
                <c:pt idx="1">
                  <c:v>В другой медицинский вуз</c:v>
                </c:pt>
                <c:pt idx="2">
                  <c:v>В другой не медицинский вуз</c:v>
                </c:pt>
                <c:pt idx="3">
                  <c:v>В Амурскую ГМА, но на другой факультет</c:v>
                </c:pt>
                <c:pt idx="4">
                  <c:v>Затрудняюсь ответить 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74</c:v>
                </c:pt>
                <c:pt idx="1">
                  <c:v>15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C15-9A42-ADF3-769679D8A13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443267952306374"/>
          <c:y val="8.7899614068382204E-2"/>
          <c:w val="0.31418865645752625"/>
          <c:h val="0.8964832687078484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7A-B848-870D-93812814BBB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7A-B848-870D-93812814BBBC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57A-B848-870D-93812814BBBC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57A-B848-870D-93812814BBBC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Усилилось </c:v>
                </c:pt>
                <c:pt idx="1">
                  <c:v>Стабильное</c:v>
                </c:pt>
                <c:pt idx="2">
                  <c:v>Ослабло, но без медицины себя не представляю</c:v>
                </c:pt>
                <c:pt idx="3">
                  <c:v>Буду пытаться найти работу вне медицины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70</c:v>
                </c:pt>
                <c:pt idx="1">
                  <c:v>23</c:v>
                </c:pt>
                <c:pt idx="2">
                  <c:v>4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F57A-B848-870D-93812814BBB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A71-534B-A0CF-17FCF214C60D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A71-534B-A0CF-17FCF214C60D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A71-534B-A0CF-17FCF214C60D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A71-534B-A0CF-17FCF214C60D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</c:v>
                </c:pt>
                <c:pt idx="1">
                  <c:v>Частично</c:v>
                </c:pt>
                <c:pt idx="2">
                  <c:v>Недостаточно</c:v>
                </c:pt>
                <c:pt idx="3">
                  <c:v>Затрудняюсь ответить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78</c:v>
                </c:pt>
                <c:pt idx="1">
                  <c:v>14</c:v>
                </c:pt>
                <c:pt idx="2">
                  <c:v>0</c:v>
                </c:pt>
                <c:pt idx="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A71-534B-A0CF-17FCF214C60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EB3-1447-B9C5-19A2189A4D0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EB3-1447-B9C5-19A2189A4D0A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EB3-1447-B9C5-19A2189A4D0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84</c:v>
                </c:pt>
                <c:pt idx="1">
                  <c:v>0</c:v>
                </c:pt>
                <c:pt idx="2">
                  <c:v>4</c:v>
                </c:pt>
                <c:pt idx="3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EB3-1447-B9C5-19A2189A4D0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525344406177097"/>
          <c:y val="0.31250066022687661"/>
          <c:w val="0.35439625298043809"/>
          <c:h val="0.4348906890655865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AD6-2748-AECE-1963987F713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AD6-2748-AECE-1963987F713A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AD6-2748-AECE-1963987F713A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85</c:v>
                </c:pt>
                <c:pt idx="1">
                  <c:v>2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7AD6-2748-AECE-1963987F713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070796880174052"/>
          <c:y val="0.2627778423332946"/>
          <c:w val="0.3590180918409281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DD7-5E4E-B625-450385F67F6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DD7-5E4E-B625-450385F67F6C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DD7-5E4E-B625-450385F67F6C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85</c:v>
                </c:pt>
                <c:pt idx="1">
                  <c:v>2</c:v>
                </c:pt>
                <c:pt idx="2">
                  <c:v>5</c:v>
                </c:pt>
                <c:pt idx="3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DD7-5E4E-B625-450385F67F6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043402944440906"/>
          <c:y val="0.2627778423332946"/>
          <c:w val="0.3692920311982595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5B2-784D-BBB9-130F3915FA5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5B2-784D-BBB9-130F3915FA52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5B2-784D-BBB9-130F3915FA52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Удовлетворен</c:v>
                </c:pt>
                <c:pt idx="1">
                  <c:v>Неудовлетворен</c:v>
                </c:pt>
                <c:pt idx="2">
                  <c:v>Затрудняюсь ответить </c:v>
                </c:pt>
                <c:pt idx="3">
                  <c:v>Скорее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90</c:v>
                </c:pt>
                <c:pt idx="1">
                  <c:v>1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5B2-784D-BBB9-130F3915FA5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098190815907186"/>
          <c:y val="0.2627778423332946"/>
          <c:w val="0.34874415248359675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6E6-FA48-BA93-967CB54702A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6E6-FA48-BA93-967CB54702A8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6E6-FA48-BA93-967CB54702A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Удовлетворен</c:v>
                </c:pt>
                <c:pt idx="1">
                  <c:v>Неудовлетворен</c:v>
                </c:pt>
                <c:pt idx="2">
                  <c:v>Затрудняюсь ответить </c:v>
                </c:pt>
                <c:pt idx="3">
                  <c:v>Скорее удовлетворен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94</c:v>
                </c:pt>
                <c:pt idx="1">
                  <c:v>1</c:v>
                </c:pt>
                <c:pt idx="2">
                  <c:v>2</c:v>
                </c:pt>
                <c:pt idx="3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6E6-FA48-BA93-967CB54702A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043402944440906"/>
          <c:y val="0.26038216195252101"/>
          <c:w val="0.3504564757098186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52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4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9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47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83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37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8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95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45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14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9663" y="2492896"/>
            <a:ext cx="8036793" cy="1752600"/>
          </a:xfrm>
        </p:spPr>
        <p:txBody>
          <a:bodyPr>
            <a:normAutofit fontScale="92500"/>
          </a:bodyPr>
          <a:lstStyle/>
          <a:p>
            <a:pPr algn="l"/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Результаты анкетирования студентов 2-5 курсов, обучающихся ОПОП ВО по специальности 31.05.02 Педиатрия</a:t>
            </a:r>
          </a:p>
        </p:txBody>
      </p:sp>
      <p:pic>
        <p:nvPicPr>
          <p:cNvPr id="1026" name="Picture 2" descr="C:\Users\User\Downloads\GlduDhVJ8ng (1)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678" y="0"/>
            <a:ext cx="2159322" cy="207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11560" y="4005064"/>
            <a:ext cx="784887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756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Удовлетворены ли Вы </a:t>
            </a:r>
            <a:r>
              <a:rPr lang="ru-RU" sz="3600" dirty="0" err="1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симуляционным</a:t>
            </a:r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обучением в вузе?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13430155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2106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подготовке к занятиям Вы чаще пользуетесь: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99262996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3818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Сколько времени Вы тратите на подготовку к занятиям?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05911049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8632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лекционных занятий?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612299020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7765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семинарских занятий?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419986852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7359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58142702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-3650" y="11663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научно-исследовательской работой в Амурской ГМА: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4639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физической культурой и спортом, в том числе в спортивных секциях Амурской ГМА: 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94676730"/>
              </p:ext>
            </p:extLst>
          </p:nvPr>
        </p:nvGraphicFramePr>
        <p:xfrm>
          <a:off x="251520" y="1484784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9887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07637223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-9625" y="8574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культурно-массовой деятельностью в Амурской ГМА: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867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Оцените по 10-балльной шкале уровень Вашей удовлетворенности обучением в Амурской ГМА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70784299"/>
              </p:ext>
            </p:extLst>
          </p:nvPr>
        </p:nvGraphicFramePr>
        <p:xfrm>
          <a:off x="1259632" y="1556792"/>
          <a:ext cx="6768752" cy="5134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7719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студент Амурской ГМА и:</a:t>
            </a: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1260539181"/>
              </p:ext>
            </p:extLst>
          </p:nvPr>
        </p:nvGraphicFramePr>
        <p:xfrm>
          <a:off x="1331640" y="1628800"/>
          <a:ext cx="7704856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9474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точки зрения сегодняшнего опыта стали бы Вы поступать: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03249973"/>
              </p:ext>
            </p:extLst>
          </p:nvPr>
        </p:nvGraphicFramePr>
        <p:xfrm>
          <a:off x="1259632" y="1556792"/>
          <a:ext cx="748883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1746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02570470"/>
              </p:ext>
            </p:extLst>
          </p:nvPr>
        </p:nvGraphicFramePr>
        <p:xfrm>
          <a:off x="1259632" y="1556792"/>
          <a:ext cx="777686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настоящему моменту желание посвятить свою жизнь медицине:</a:t>
            </a:r>
          </a:p>
        </p:txBody>
      </p:sp>
    </p:spTree>
    <p:extLst>
      <p:ext uri="{BB962C8B-B14F-4D97-AF65-F5344CB8AC3E}">
        <p14:creationId xmlns:p14="http://schemas.microsoft.com/office/powerpoint/2010/main" val="3817444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542967174"/>
              </p:ext>
            </p:extLst>
          </p:nvPr>
        </p:nvGraphicFramePr>
        <p:xfrm>
          <a:off x="1259632" y="1556792"/>
          <a:ext cx="7884368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Вы считаете, насколько достаточно на данном этапе обучения формируются умения и навыки, необходимые для работы в практическом здравоохранении?</a:t>
            </a:r>
          </a:p>
        </p:txBody>
      </p:sp>
    </p:spTree>
    <p:extLst>
      <p:ext uri="{BB962C8B-B14F-4D97-AF65-F5344CB8AC3E}">
        <p14:creationId xmlns:p14="http://schemas.microsoft.com/office/powerpoint/2010/main" val="1292300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32888793"/>
              </p:ext>
            </p:extLst>
          </p:nvPr>
        </p:nvGraphicFramePr>
        <p:xfrm>
          <a:off x="1259632" y="1556792"/>
          <a:ext cx="7488832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" y="274638"/>
            <a:ext cx="9062112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Оцените уровень учебно-методического  обеспечения учебного процесса в вузе:</a:t>
            </a:r>
          </a:p>
        </p:txBody>
      </p:sp>
    </p:spTree>
    <p:extLst>
      <p:ext uri="{BB962C8B-B14F-4D97-AF65-F5344CB8AC3E}">
        <p14:creationId xmlns:p14="http://schemas.microsoft.com/office/powerpoint/2010/main" val="189892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Оцените уровень  материально-технического обеспечения  учебного процесса в вузе: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70314327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3569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Оцените уровень   информационного обеспечения  учебного процесса в вузе: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99978012"/>
              </p:ext>
            </p:extLst>
          </p:nvPr>
        </p:nvGraphicFramePr>
        <p:xfrm>
          <a:off x="1403648" y="1412776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5459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Удовлетворены ли Вы  содержанием электронной информационно-образовательной среды?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92040509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88466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2892</TotalTime>
  <Words>180</Words>
  <Application>Microsoft Office PowerPoint</Application>
  <PresentationFormat>Экран (4:3)</PresentationFormat>
  <Paragraphs>18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Вы студент Амурской ГМА и:</vt:lpstr>
      <vt:lpstr>С точки зрения сегодняшнего опыта стали бы Вы поступать:</vt:lpstr>
      <vt:lpstr>К настоящему моменту желание посвятить свою жизнь медицине:</vt:lpstr>
      <vt:lpstr>Как Вы считаете, насколько достаточно на данном этапе обучения формируются умения и навыки, необходимые для работы в практическом здравоохранении?</vt:lpstr>
      <vt:lpstr>Оцените уровень учебно-методического  обеспечения учебного процесса в вузе:</vt:lpstr>
      <vt:lpstr>Оцените уровень  материально-технического обеспечения  учебного процесса в вузе:</vt:lpstr>
      <vt:lpstr>Оцените уровень   информационного обеспечения  учебного процесса в вузе:</vt:lpstr>
      <vt:lpstr>Удовлетворены ли Вы  содержанием электронной информационно-образовательной среды?</vt:lpstr>
      <vt:lpstr>Удовлетворены ли Вы симуляционным обучением в вузе?</vt:lpstr>
      <vt:lpstr>При подготовке к занятиям Вы чаще пользуетесь:</vt:lpstr>
      <vt:lpstr>Сколько времени Вы тратите на подготовку к занятиям?</vt:lpstr>
      <vt:lpstr>Удовлетворены ли вы качеством лекционных занятий?</vt:lpstr>
      <vt:lpstr>Удовлетворены ли вы качеством семинарских занятий?</vt:lpstr>
      <vt:lpstr>Презентация PowerPoint</vt:lpstr>
      <vt:lpstr>Занимаетесь ли вы физической культурой и спортом, в том числе в спортивных секциях Амурской ГМА: </vt:lpstr>
      <vt:lpstr>Презентация PowerPoint</vt:lpstr>
      <vt:lpstr>Оцените по 10-балльной шкале уровень Вашей удовлетворенности обучением в Амурской ГМА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36</cp:revision>
  <dcterms:created xsi:type="dcterms:W3CDTF">2023-05-16T04:30:20Z</dcterms:created>
  <dcterms:modified xsi:type="dcterms:W3CDTF">2026-04-05T06:17:24Z</dcterms:modified>
</cp:coreProperties>
</file>