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88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38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8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0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35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5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4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06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5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38C3ED8-E4E4-4D02-8639-FFFB2D07C68F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35C15-DE94-4B69-8C44-603D65AB5AA0}" type="slidenum">
              <a:rPr lang="ru-RU" smtClean="0"/>
              <a:t>‹#›</a:t>
            </a:fld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51356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ibrary.ru/author_items.asp?authorid=17066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DE343-EF65-873A-0E09-F83466B55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1309" y="4727197"/>
            <a:ext cx="6597636" cy="2130573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effectLst/>
                <a:latin typeface="Verdana" panose="020B0604030504040204" pitchFamily="34" charset="0"/>
              </a:rPr>
              <a:t>Бородин Евгений Александрович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8030D3-B273-8B27-DAC9-8E800B96E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579" y="0"/>
            <a:ext cx="5591550" cy="377503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Выполнила 107 группа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397F87A-55DE-5896-86BA-DFB7BAF73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945" y="1724657"/>
            <a:ext cx="3263055" cy="513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3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92DCF-C066-A7C0-BE54-28880CEF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54FE94-770C-C077-043B-F93335C6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90" y="808056"/>
            <a:ext cx="9571849" cy="5538216"/>
          </a:xfrm>
        </p:spPr>
        <p:txBody>
          <a:bodyPr>
            <a:normAutofit fontScale="92500" lnSpcReduction="10000"/>
          </a:bodyPr>
          <a:lstStyle/>
          <a:p>
            <a:r>
              <a:rPr lang="ru-RU" sz="2400" b="0" i="0" dirty="0">
                <a:effectLst/>
                <a:latin typeface="Arial Black" panose="020B0A04020102020204" pitchFamily="34" charset="0"/>
              </a:rPr>
              <a:t>- </a:t>
            </a:r>
            <a:r>
              <a:rPr lang="ru-RU" sz="2400" b="1" i="0" dirty="0">
                <a:effectLst/>
                <a:latin typeface="Arial Black" panose="020B0A04020102020204" pitchFamily="34" charset="0"/>
              </a:rPr>
              <a:t>заведующий кафедрой химии</a:t>
            </a:r>
          </a:p>
          <a:p>
            <a:r>
              <a:rPr lang="ru-RU" sz="2400" b="1" dirty="0">
                <a:latin typeface="Arial Black" panose="020B0A04020102020204" pitchFamily="34" charset="0"/>
              </a:rPr>
              <a:t>- Родители, преподаватели биохимии БГМИ-АГМА, </a:t>
            </a:r>
            <a:r>
              <a:rPr lang="ru-RU" sz="2400" b="1" i="0" dirty="0">
                <a:effectLst/>
                <a:latin typeface="Arial Black" panose="020B0A04020102020204" pitchFamily="34" charset="0"/>
              </a:rPr>
              <a:t>Бородина Галина Петровна и Бородин Александр Евгеньевич</a:t>
            </a:r>
          </a:p>
          <a:p>
            <a:r>
              <a:rPr lang="ru-RU" sz="2400" b="1" dirty="0">
                <a:latin typeface="Arial Black" panose="020B0A04020102020204" pitchFamily="34" charset="0"/>
              </a:rPr>
              <a:t>- </a:t>
            </a:r>
            <a:r>
              <a:rPr lang="ru-RU" sz="2400" b="0" i="0" dirty="0">
                <a:effectLst/>
                <a:latin typeface="Arial Black" panose="020B0A04020102020204" pitchFamily="34" charset="0"/>
              </a:rPr>
              <a:t>Научно-педагогический стаж</a:t>
            </a:r>
            <a:r>
              <a:rPr lang="ru-RU" sz="2400" b="1" dirty="0">
                <a:latin typeface="Arial Black" panose="020B0A04020102020204" pitchFamily="34" charset="0"/>
              </a:rPr>
              <a:t> – с 1980 года</a:t>
            </a:r>
          </a:p>
          <a:p>
            <a:pPr algn="l" fontAlgn="base"/>
            <a:r>
              <a:rPr lang="ru-RU" sz="2400" b="1" dirty="0">
                <a:latin typeface="Arial Black" panose="020B0A04020102020204" pitchFamily="34" charset="0"/>
              </a:rPr>
              <a:t>- </a:t>
            </a:r>
            <a:r>
              <a:rPr lang="ru-RU" sz="2400" b="1" i="0" dirty="0">
                <a:effectLst/>
                <a:latin typeface="Arial Black" panose="020B0A04020102020204" pitchFamily="34" charset="0"/>
              </a:rPr>
              <a:t>Образование:</a:t>
            </a:r>
            <a:r>
              <a:rPr lang="ru-RU" sz="2400" b="0" i="0" dirty="0">
                <a:effectLst/>
                <a:latin typeface="Arial Black" panose="020B0A04020102020204" pitchFamily="34" charset="0"/>
              </a:rPr>
              <a:t> высшее, Благовещенский государственный медицинский институт, специальность </a:t>
            </a:r>
            <a:r>
              <a:rPr lang="ru-RU" sz="2400" b="0" i="0" dirty="0" err="1">
                <a:effectLst/>
                <a:latin typeface="Arial Black" panose="020B0A04020102020204" pitchFamily="34" charset="0"/>
              </a:rPr>
              <a:t>лечебнеое</a:t>
            </a:r>
            <a:r>
              <a:rPr lang="ru-RU" sz="2400" b="0" i="0" dirty="0">
                <a:effectLst/>
                <a:latin typeface="Arial Black" panose="020B0A04020102020204" pitchFamily="34" charset="0"/>
              </a:rPr>
              <a:t> дело (1977г.).</a:t>
            </a:r>
          </a:p>
          <a:p>
            <a:pPr algn="l" fontAlgn="base"/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>-</a:t>
            </a:r>
            <a:r>
              <a:rPr lang="ru-RU" sz="2400" b="1" i="0" dirty="0">
                <a:effectLst/>
                <a:latin typeface="Arial Black" panose="020B0A04020102020204" pitchFamily="34" charset="0"/>
              </a:rPr>
              <a:t>Учёная степень – д.м.н. </a:t>
            </a:r>
            <a:endParaRPr lang="ru-RU" sz="2400" b="0" i="0" dirty="0">
              <a:effectLst/>
              <a:latin typeface="Arial Black" panose="020B0A04020102020204" pitchFamily="34" charset="0"/>
            </a:endParaRPr>
          </a:p>
          <a:p>
            <a:pPr algn="l" fontAlgn="base"/>
            <a:r>
              <a:rPr lang="ru-RU" sz="2400" b="1" i="0" dirty="0">
                <a:effectLst/>
                <a:latin typeface="Arial Black" panose="020B0A04020102020204" pitchFamily="34" charset="0"/>
              </a:rPr>
              <a:t>-Учёное звание – профессор </a:t>
            </a:r>
            <a:endParaRPr lang="ru-RU" sz="2400" b="0" i="0" dirty="0">
              <a:effectLst/>
              <a:latin typeface="Arial Black" panose="020B0A040201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149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2E71E-D616-C753-3674-D3A639CD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1ADD8A-4B9F-DCAE-E666-D93B90CB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65" y="123568"/>
            <a:ext cx="10437340" cy="6734432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ru-RU" b="1" i="0" dirty="0">
                <a:effectLst/>
                <a:latin typeface="Arial Black" panose="020B0A04020102020204" pitchFamily="34" charset="0"/>
              </a:rPr>
              <a:t>Почётное звание -  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Почетный работник высшего профессионального образования Российской Федерации, </a:t>
            </a:r>
            <a:r>
              <a:rPr lang="en-US" b="1" i="0" dirty="0" err="1">
                <a:effectLst/>
                <a:latin typeface="Arial Black" panose="020B0A04020102020204" pitchFamily="34" charset="0"/>
              </a:rPr>
              <a:t>visitin</a:t>
            </a:r>
            <a:r>
              <a:rPr lang="en-US" b="1" i="0" dirty="0">
                <a:effectLst/>
                <a:latin typeface="Arial Black" panose="020B0A04020102020204" pitchFamily="34" charset="0"/>
              </a:rPr>
              <a:t> </a:t>
            </a:r>
            <a:r>
              <a:rPr lang="en-US" b="1" i="0" dirty="0" err="1">
                <a:effectLst/>
                <a:latin typeface="Arial Black" panose="020B0A04020102020204" pitchFamily="34" charset="0"/>
              </a:rPr>
              <a:t>gprofessor</a:t>
            </a:r>
            <a:r>
              <a:rPr lang="en-US" b="1" i="0" dirty="0">
                <a:effectLst/>
                <a:latin typeface="Arial Black" panose="020B0A04020102020204" pitchFamily="34" charset="0"/>
              </a:rPr>
              <a:t> Osaka </a:t>
            </a:r>
            <a:r>
              <a:rPr lang="ru-RU" b="1" i="0" dirty="0">
                <a:effectLst/>
                <a:latin typeface="Arial Black" panose="020B0A04020102020204" pitchFamily="34" charset="0"/>
              </a:rPr>
              <a:t>М</a:t>
            </a:r>
            <a:r>
              <a:rPr lang="en-US" b="1" i="0" dirty="0" err="1">
                <a:effectLst/>
                <a:latin typeface="Arial Black" panose="020B0A04020102020204" pitchFamily="34" charset="0"/>
              </a:rPr>
              <a:t>edicalCollege</a:t>
            </a:r>
            <a:r>
              <a:rPr lang="en-US" b="1" i="0" dirty="0">
                <a:effectLst/>
                <a:latin typeface="Arial Black" panose="020B0A04020102020204" pitchFamily="34" charset="0"/>
              </a:rPr>
              <a:t>, (2003</a:t>
            </a:r>
            <a:r>
              <a:rPr lang="ru-RU" b="1" i="0" dirty="0">
                <a:effectLst/>
                <a:latin typeface="Arial Black" panose="020B0A04020102020204" pitchFamily="34" charset="0"/>
              </a:rPr>
              <a:t>г.), е</a:t>
            </a:r>
            <a:r>
              <a:rPr lang="en-US" b="0" i="0" dirty="0" err="1">
                <a:effectLst/>
                <a:latin typeface="Arial Black" panose="020B0A04020102020204" pitchFamily="34" charset="0"/>
              </a:rPr>
              <a:t>xecutive</a:t>
            </a:r>
            <a:r>
              <a:rPr lang="en-US" b="0" i="0" dirty="0">
                <a:effectLst/>
                <a:latin typeface="Arial Black" panose="020B0A04020102020204" pitchFamily="34" charset="0"/>
              </a:rPr>
              <a:t> Council Member of the Specialty Committee of TCM </a:t>
            </a:r>
            <a:r>
              <a:rPr lang="en-US" b="0" i="0" dirty="0" err="1">
                <a:effectLst/>
                <a:latin typeface="Arial Black" panose="020B0A04020102020204" pitchFamily="34" charset="0"/>
              </a:rPr>
              <a:t>Pharmacogiosy</a:t>
            </a:r>
            <a:r>
              <a:rPr lang="en-US" b="0" i="0" dirty="0">
                <a:effectLst/>
                <a:latin typeface="Arial Black" panose="020B0A04020102020204" pitchFamily="34" charset="0"/>
              </a:rPr>
              <a:t> of World Federation of Chinese Medicine Societies (2014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г.), </a:t>
            </a:r>
            <a:r>
              <a:rPr lang="en-US" b="0" i="0" dirty="0">
                <a:effectLst/>
                <a:latin typeface="Arial Black" panose="020B0A04020102020204" pitchFamily="34" charset="0"/>
              </a:rPr>
              <a:t>Visiting professor of Heilongjiang University of Chinese Medicine (2018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г.)</a:t>
            </a:r>
          </a:p>
          <a:p>
            <a:pPr algn="l" fontAlgn="base"/>
            <a:r>
              <a:rPr lang="ru-RU" b="1" i="0" dirty="0">
                <a:effectLst/>
                <a:latin typeface="Arial Black" panose="020B0A04020102020204" pitchFamily="34" charset="0"/>
              </a:rPr>
              <a:t>Последипломное образование: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 Аспирантура на базе лаборатории «Энзимологии и биоэнергетики» </a:t>
            </a:r>
            <a:r>
              <a:rPr lang="ru-RU" b="0" i="0" dirty="0" err="1">
                <a:effectLst/>
                <a:latin typeface="Arial Black" panose="020B0A04020102020204" pitchFamily="34" charset="0"/>
              </a:rPr>
              <a:t>ЦНИЛа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 2-го МОЛГМИ им. Н.И. Пирогова (1977-1980гг.), кандидатская диссертация «Влияние холестерина на вязкость липидного </a:t>
            </a:r>
            <a:r>
              <a:rPr lang="ru-RU" b="0" i="0" dirty="0" err="1">
                <a:effectLst/>
                <a:latin typeface="Arial Black" panose="020B0A04020102020204" pitchFamily="34" charset="0"/>
              </a:rPr>
              <a:t>бислоя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 и реакции переноса электронов в микросомах печени крыс» (1980г.). Докторантура на базе кафедры биохимии МБФ 2-го МОЛГМИ им. Н.И. Пирогова (1980-1986гг.), докторская диссертация - «Восстановление фосфолипидами поврежденных биологических мембран» (1987г.) Ученик академиков РАМН Ю.М. Лопухина (почетный директор НИИ ФХМ МЗ РФ) и А.И. </a:t>
            </a:r>
            <a:r>
              <a:rPr lang="ru-RU" b="0" i="0" dirty="0" err="1">
                <a:effectLst/>
                <a:latin typeface="Arial Black" panose="020B0A04020102020204" pitchFamily="34" charset="0"/>
              </a:rPr>
              <a:t>Арчакова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. (директор ИБМХ РАН, академик-секретарь РАМН, вице-президент РАМН).</a:t>
            </a: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63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0C818-B05C-B69A-AE38-75851898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77DCBE-DE26-439C-A5CC-7EA518C46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492" y="584886"/>
            <a:ext cx="10396151" cy="5465058"/>
          </a:xfrm>
        </p:spPr>
        <p:txBody>
          <a:bodyPr>
            <a:noAutofit/>
          </a:bodyPr>
          <a:lstStyle/>
          <a:p>
            <a:r>
              <a:rPr lang="ru-RU" sz="1400" b="1" i="0" dirty="0">
                <a:effectLst/>
                <a:latin typeface="Arial Black" panose="020B0A04020102020204" pitchFamily="34" charset="0"/>
              </a:rPr>
              <a:t>Публикации проф. Е.А. Бородина в международных (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Eur. J.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Biochem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.,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Biochem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Biophys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 Res.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Communs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., J.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Nutr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 S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с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i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 </a:t>
            </a:r>
            <a:r>
              <a:rPr lang="en-US" sz="1400" b="1" i="0" dirty="0" err="1">
                <a:effectLst/>
                <a:latin typeface="Arial Black" panose="020B0A04020102020204" pitchFamily="34" charset="0"/>
              </a:rPr>
              <a:t>Vitaminol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.) 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и ведущих отечественных (Биохимия,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Вопр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. Мед. Химии,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Биомембраны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, Вестник РАМН, Успехи современной биологии и др.) журналах включены в международные электронные базы 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WEB of Science (25 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работ), 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Scopus (21 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работа), и </a:t>
            </a:r>
            <a:r>
              <a:rPr lang="en-US" sz="1400" b="1" i="0" dirty="0">
                <a:effectLst/>
                <a:latin typeface="Arial Black" panose="020B0A04020102020204" pitchFamily="34" charset="0"/>
              </a:rPr>
              <a:t>PubMed (18 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работ)</a:t>
            </a:r>
          </a:p>
          <a:p>
            <a:r>
              <a:rPr lang="ru-RU" sz="1400" b="1" i="0" dirty="0">
                <a:effectLst/>
                <a:latin typeface="Arial Black" panose="020B0A04020102020204" pitchFamily="34" charset="0"/>
              </a:rPr>
              <a:t>РИНЦ включает 202 работы проф. Е.А. Бородина (992 цитирования), индекс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Хирша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18 [</a:t>
            </a:r>
            <a:r>
              <a:rPr lang="ru-RU" sz="1400" b="1" i="0" u="sng" dirty="0">
                <a:effectLst/>
                <a:latin typeface="Arial Black" panose="020B0A04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http://www.elibrary.ru/author_items.asp?authorid=170667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]. Автор четырех изданий учебного пособия «Биохимический диагноз» (грифы РУМК МЗ РФ, УМО по медицинскому и фармацевтическому образованию вузов России) и аналогичной электронной книги (гриф ДВ РУМЦ).</a:t>
            </a:r>
          </a:p>
          <a:p>
            <a:r>
              <a:rPr lang="ru-RU" sz="1400" b="1" i="0" dirty="0">
                <a:effectLst/>
                <a:latin typeface="Arial Black" panose="020B0A04020102020204" pitchFamily="34" charset="0"/>
              </a:rPr>
              <a:t>Руководит международным обменом студентами между Амурской ГМА и вузами Японии, имеет диплом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visiting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professor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Osaka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medical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College, обеспечивает участие студентов и молодых преподавателей Амурской ГМА в академических школах конференциях по химии и биологии, организуемых ДВГУ и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ТИБОХом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 ДВО РАН (Владивосток), читает лекции на этих школах, активно сотрудничает с Институтом инноваций и качества ДВФУ (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г.Владивосток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) – посредством Интернета читает лекции участникам проводимых ДВФУ международных школ и конференций по инноватике, соавтор образовательных грантов, получаемых этим университетом, имеет благодарственные письма от руководства ДВФУ.</a:t>
            </a:r>
          </a:p>
          <a:p>
            <a:r>
              <a:rPr lang="ru-RU" sz="1400" b="1" i="0" dirty="0">
                <a:effectLst/>
                <a:latin typeface="Arial Black" panose="020B0A04020102020204" pitchFamily="34" charset="0"/>
              </a:rPr>
              <a:t>В последние годы опубликовал 17 статей в журналах, индексируемых в международных базах WOS,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Scopus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,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PubMed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, - J.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Nutr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.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Sсi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. </a:t>
            </a:r>
            <a:r>
              <a:rPr lang="ru-RU" sz="1400" b="1" i="0" dirty="0" err="1">
                <a:effectLst/>
                <a:latin typeface="Arial Black" panose="020B0A04020102020204" pitchFamily="34" charset="0"/>
              </a:rPr>
              <a:t>Vitaminol</a:t>
            </a:r>
            <a:r>
              <a:rPr lang="ru-RU" sz="1400" b="1" i="0" dirty="0">
                <a:effectLst/>
                <a:latin typeface="Arial Black" panose="020B0A04020102020204" pitchFamily="34" charset="0"/>
              </a:rPr>
              <a:t>.</a:t>
            </a:r>
            <a:endParaRPr lang="ru-RU" sz="1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27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C3FBA-957A-06BE-3D6D-E518EA18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B33AB-C421-26D0-462B-170D4F4CC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77" y="388072"/>
            <a:ext cx="7779072" cy="6317527"/>
          </a:xfrm>
        </p:spPr>
        <p:txBody>
          <a:bodyPr/>
          <a:lstStyle/>
          <a:p>
            <a:r>
              <a:rPr lang="ru-RU" dirty="0">
                <a:latin typeface="Arial Black" panose="020B0A04020102020204" pitchFamily="34" charset="0"/>
              </a:rPr>
              <a:t>Сын Евгения Александровича,</a:t>
            </a:r>
            <a:r>
              <a:rPr lang="ru-RU" b="0" i="0" dirty="0">
                <a:effectLst/>
                <a:latin typeface="Arial Black" panose="020B0A04020102020204" pitchFamily="34" charset="0"/>
              </a:rPr>
              <a:t> Павел ,</a:t>
            </a:r>
            <a:r>
              <a:rPr lang="ru-RU" dirty="0">
                <a:latin typeface="Arial Black" panose="020B0A04020102020204" pitchFamily="34" charset="0"/>
              </a:rPr>
              <a:t> тоже пошёл в медицину, но в отличии от отца и дедушки с бабушкой, он выбрал практическую деятельность </a:t>
            </a:r>
          </a:p>
          <a:p>
            <a:r>
              <a:rPr lang="ru-RU" dirty="0">
                <a:latin typeface="Arial Black" panose="020B0A04020102020204" pitchFamily="34" charset="0"/>
              </a:rPr>
              <a:t>Выпускник АГМА</a:t>
            </a:r>
          </a:p>
        </p:txBody>
      </p:sp>
    </p:spTree>
    <p:extLst>
      <p:ext uri="{BB962C8B-B14F-4D97-AF65-F5344CB8AC3E}">
        <p14:creationId xmlns:p14="http://schemas.microsoft.com/office/powerpoint/2010/main" val="425190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B4E1C-BD40-65B8-8A04-DA196B6F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3FFF11-B363-8D48-D565-B892EE483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779" y="125496"/>
            <a:ext cx="9160475" cy="6732504"/>
          </a:xfrm>
        </p:spPr>
        <p:txBody>
          <a:bodyPr/>
          <a:lstStyle/>
          <a:p>
            <a:r>
              <a:rPr lang="ru-RU" b="1" dirty="0">
                <a:latin typeface="Arial Black" panose="020B0A04020102020204" pitchFamily="34" charset="0"/>
              </a:rPr>
              <a:t>Активно занимается спортом, особенно плаванием и настольным теннисом, играет с друзьями в </a:t>
            </a:r>
            <a:r>
              <a:rPr lang="ru-RU" b="1" i="0" dirty="0">
                <a:effectLst/>
                <a:latin typeface="Arial Black" panose="020B0A04020102020204" pitchFamily="34" charset="0"/>
              </a:rPr>
              <a:t>преферанс</a:t>
            </a:r>
          </a:p>
          <a:p>
            <a:r>
              <a:rPr lang="ru-RU" b="1" dirty="0">
                <a:latin typeface="Arial Black" panose="020B0A04020102020204" pitchFamily="34" charset="0"/>
              </a:rPr>
              <a:t>Увлекается философией </a:t>
            </a:r>
          </a:p>
          <a:p>
            <a:r>
              <a:rPr lang="ru-RU" b="1" dirty="0">
                <a:latin typeface="Arial Black" panose="020B0A04020102020204" pitchFamily="34" charset="0"/>
              </a:rPr>
              <a:t>Любит путешествовать </a:t>
            </a:r>
          </a:p>
        </p:txBody>
      </p:sp>
    </p:spTree>
    <p:extLst>
      <p:ext uri="{BB962C8B-B14F-4D97-AF65-F5344CB8AC3E}">
        <p14:creationId xmlns:p14="http://schemas.microsoft.com/office/powerpoint/2010/main" val="399529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61EA-0354-9CB7-67DA-B43A6E5A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B4BCC-EB8E-E144-A4E5-A379A40E1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Постоянно обсуждает с молодёжью различные темы в сфере науки и философии</a:t>
            </a:r>
          </a:p>
          <a:p>
            <a:r>
              <a:rPr lang="ru-RU" dirty="0"/>
              <a:t>Ведёт научный кружок на кафедре биохимии</a:t>
            </a:r>
          </a:p>
          <a:p>
            <a:r>
              <a:rPr lang="ru-RU" dirty="0"/>
              <a:t>Увлекается химическими методами разработки </a:t>
            </a:r>
            <a:r>
              <a:rPr lang="ru-RU" dirty="0" err="1"/>
              <a:t>лекартва</a:t>
            </a:r>
            <a:r>
              <a:rPr lang="ru-RU" dirty="0"/>
              <a:t>(</a:t>
            </a:r>
            <a:r>
              <a:rPr lang="en-US" dirty="0"/>
              <a:t>drug discovery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18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81F35-A2A4-DF55-726E-13F50641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7A935E-29C8-527A-0217-0EA5A592C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778" y="4712791"/>
            <a:ext cx="9573361" cy="2145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>
                <a:latin typeface="Arial Black" panose="020B0A04020102020204" pitchFamily="34" charset="0"/>
              </a:rPr>
              <a:t>The End</a:t>
            </a:r>
            <a:endParaRPr lang="ru-RU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5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Мэдисон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Мэдисо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эдисо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61</TotalTime>
  <Words>578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MS Shell Dlg 2</vt:lpstr>
      <vt:lpstr>Verdana</vt:lpstr>
      <vt:lpstr>Wingdings</vt:lpstr>
      <vt:lpstr>Wingdings 3</vt:lpstr>
      <vt:lpstr>Мэдисон</vt:lpstr>
      <vt:lpstr>Бородин Евгений Александрович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Бородин Евгений Александрович</dc:title>
  <dc:creator>Ирина Гармонова</dc:creator>
  <cp:lastModifiedBy>Ирина Гармонова</cp:lastModifiedBy>
  <cp:revision>1</cp:revision>
  <dcterms:created xsi:type="dcterms:W3CDTF">2022-06-03T09:41:39Z</dcterms:created>
  <dcterms:modified xsi:type="dcterms:W3CDTF">2022-06-03T10:43:39Z</dcterms:modified>
</cp:coreProperties>
</file>