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99" r:id="rId3"/>
    <p:sldId id="302" r:id="rId4"/>
    <p:sldId id="301" r:id="rId5"/>
    <p:sldId id="303" r:id="rId6"/>
    <p:sldId id="304" r:id="rId7"/>
    <p:sldId id="305" r:id="rId8"/>
    <p:sldId id="307" r:id="rId9"/>
    <p:sldId id="308" r:id="rId10"/>
    <p:sldId id="309" r:id="rId11"/>
    <p:sldId id="306" r:id="rId12"/>
    <p:sldId id="312" r:id="rId13"/>
    <p:sldId id="320" r:id="rId14"/>
    <p:sldId id="322" r:id="rId15"/>
    <p:sldId id="313" r:id="rId16"/>
    <p:sldId id="314" r:id="rId17"/>
    <p:sldId id="315" r:id="rId18"/>
    <p:sldId id="316" r:id="rId19"/>
    <p:sldId id="317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589"/>
    <p:restoredTop sz="94665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69-6C44-8442-BAA7E8D535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569-6C44-8442-BAA7E8D535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569-6C44-8442-BAA7E8D535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569-6C44-8442-BAA7E8D5354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569-6C44-8442-BAA7E8D535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По настоянию родителей</c:v>
                </c:pt>
                <c:pt idx="1">
                  <c:v>Выбрав профессию врача по своему желанию</c:v>
                </c:pt>
                <c:pt idx="2">
                  <c:v>Случайно</c:v>
                </c:pt>
                <c:pt idx="3">
                  <c:v>50% моего желания , 50% родителей</c:v>
                </c:pt>
                <c:pt idx="4">
                  <c:v>Продолжить династию врачей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78.8</c:v>
                </c:pt>
                <c:pt idx="2">
                  <c:v>1</c:v>
                </c:pt>
                <c:pt idx="3">
                  <c:v>15.2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67-1041-B09D-4878A1F9285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F03-E04C-A152-8D00774AD0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F03-E04C-A152-8D00774AD0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F03-E04C-A152-8D00774AD0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F03-E04C-A152-8D00774AD04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F03-E04C-A152-8D00774AD04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F03-E04C-A152-8D00774AD04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Высокая квалификация специалистов</c:v>
                </c:pt>
                <c:pt idx="1">
                  <c:v>Высокий рейтинг в СМИ</c:v>
                </c:pt>
                <c:pt idx="2">
                  <c:v>Международное сотрудничество</c:v>
                </c:pt>
                <c:pt idx="3">
                  <c:v>Отзывы студентов и их родителей</c:v>
                </c:pt>
                <c:pt idx="4">
                  <c:v>Наличие в Интернет сайта, интернет-портала</c:v>
                </c:pt>
                <c:pt idx="5">
                  <c:v>Все перечисленное в комплексе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59</c:v>
                </c:pt>
                <c:pt idx="1">
                  <c:v>13</c:v>
                </c:pt>
                <c:pt idx="2">
                  <c:v>10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5C-CF49-A38D-C1AB3A5AF1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73690465369172"/>
          <c:y val="8.9888009059615401E-2"/>
          <c:w val="0.33357404732807466"/>
          <c:h val="0.909997078245033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Больше 6 часов</c:v>
                </c:pt>
                <c:pt idx="1">
                  <c:v>Меньше 1 часа</c:v>
                </c:pt>
                <c:pt idx="2">
                  <c:v>1-3 часа</c:v>
                </c:pt>
                <c:pt idx="3">
                  <c:v>3-6 часов</c:v>
                </c:pt>
                <c:pt idx="4">
                  <c:v>Не готовлюсь к занятиям вообще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Лекции наглядные, интересные и информативные</c:v>
                </c:pt>
                <c:pt idx="1">
                  <c:v>Необходимы для практических занятий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</c:v>
                </c:pt>
                <c:pt idx="1">
                  <c:v>21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Занятия наглядные, интересные и информативные</c:v>
                </c:pt>
                <c:pt idx="1">
                  <c:v>Развивают клиническое мышление 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</c:v>
                </c:pt>
                <c:pt idx="1">
                  <c:v>19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38-4444-A1DD-D3A4A8F691A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8245178016802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
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81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833-D545-81E7-4CD3AFD2BCE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071316921238765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174-A442-BFD1-E2E6D405E89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784860234262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Хорошие</c:v>
                </c:pt>
                <c:pt idx="1">
                  <c:v>Нормальные</c:v>
                </c:pt>
                <c:pt idx="2">
                  <c:v>Неплохие с некоторыми </c:v>
                </c:pt>
                <c:pt idx="3">
                  <c:v>Не складываются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</c:v>
                </c:pt>
                <c:pt idx="1">
                  <c:v>15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BD-6C41-AE29-A175B3B4053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Вам нравится</c:v>
                </c:pt>
                <c:pt idx="1">
                  <c:v>Оказалась трудной</c:v>
                </c:pt>
                <c:pt idx="2">
                  <c:v>Кажется неинтересной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89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C94-1D48-94F1-90286B6EC62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</c:v>
                </c:pt>
                <c:pt idx="1">
                  <c:v>10</c:v>
                </c:pt>
                <c:pt idx="2">
                  <c:v>3.5</c:v>
                </c:pt>
                <c:pt idx="3">
                  <c:v>4.5</c:v>
                </c:pt>
                <c:pt idx="4">
                  <c:v>8.1</c:v>
                </c:pt>
                <c:pt idx="5">
                  <c:v>9.1</c:v>
                </c:pt>
                <c:pt idx="6">
                  <c:v>20</c:v>
                </c:pt>
                <c:pt idx="7">
                  <c:v>50</c:v>
                </c:pt>
                <c:pt idx="8">
                  <c:v>90</c:v>
                </c:pt>
                <c:pt idx="9">
                  <c:v>135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30-7E40-9D48-EF993D493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766656"/>
        <c:axId val="145780736"/>
      </c:barChart>
      <c:catAx>
        <c:axId val="14576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5780736"/>
        <c:crosses val="autoZero"/>
        <c:auto val="1"/>
        <c:lblAlgn val="ctr"/>
        <c:lblOffset val="100"/>
        <c:noMultiLvlLbl val="0"/>
      </c:catAx>
      <c:valAx>
        <c:axId val="145780736"/>
        <c:scaling>
          <c:orientation val="minMax"/>
          <c:max val="150"/>
        </c:scaling>
        <c:delete val="0"/>
        <c:axPos val="l"/>
        <c:majorGridlines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5766656"/>
        <c:crosses val="autoZero"/>
        <c:crossBetween val="between"/>
        <c:majorUnit val="20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83E-DC4F-8085-1734B4CB42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83E-DC4F-8085-1734B4CB42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83E-DC4F-8085-1734B4CB42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Гордитесь этим</c:v>
                </c:pt>
                <c:pt idx="1">
                  <c:v>Спокойно относитесь к этому</c:v>
                </c:pt>
                <c:pt idx="2">
                  <c:v>Жалеете, что так случилось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24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83E-DC4F-8085-1734B4CB42A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613-6B4F-B5B0-2B4E2AD938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613-6B4F-B5B0-2B4E2AD938A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613-6B4F-B5B0-2B4E2AD938A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613-6B4F-B5B0-2B4E2AD938A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613-6B4F-B5B0-2B4E2AD938A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613-6B4F-B5B0-2B4E2AD938A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613-6B4F-B5B0-2B4E2AD938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От учителей в школе</c:v>
                </c:pt>
                <c:pt idx="1">
                  <c:v>Из источников интернета</c:v>
                </c:pt>
                <c:pt idx="2">
                  <c:v>От друзей, знакомых </c:v>
                </c:pt>
                <c:pt idx="3">
                  <c:v>От родителей и родственников</c:v>
                </c:pt>
                <c:pt idx="4">
                  <c:v>От преподавателей ВУЗа</c:v>
                </c:pt>
                <c:pt idx="5">
                  <c:v>От студентов ВУЗа</c:v>
                </c:pt>
                <c:pt idx="6">
                  <c:v>Из других источников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15</c:v>
                </c:pt>
                <c:pt idx="1">
                  <c:v>13</c:v>
                </c:pt>
                <c:pt idx="2">
                  <c:v>10</c:v>
                </c:pt>
                <c:pt idx="3">
                  <c:v>17</c:v>
                </c:pt>
                <c:pt idx="4">
                  <c:v>32</c:v>
                </c:pt>
                <c:pt idx="5">
                  <c:v>10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E3-1143-AB56-B4A8E00244D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967-8044-9087-FBFF422E3A81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967-8044-9087-FBFF422E3A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75</c:v>
                </c:pt>
                <c:pt idx="1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967-8044-9087-FBFF422E3A8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AD2-354A-8200-A5F03CC857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AD2-354A-8200-A5F03CC857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AD2-354A-8200-A5F03CC857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AD2-354A-8200-A5F03CC8574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AD2-354A-8200-A5F03CC857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Престижность профессии</c:v>
                </c:pt>
                <c:pt idx="1">
                  <c:v>Высокая заработная плата</c:v>
                </c:pt>
                <c:pt idx="2">
                  <c:v>Гарантированность трудоустройства</c:v>
                </c:pt>
                <c:pt idx="3">
                  <c:v>Стремление быть полезным людям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30.4</c:v>
                </c:pt>
                <c:pt idx="1">
                  <c:v>18</c:v>
                </c:pt>
                <c:pt idx="2">
                  <c:v>20</c:v>
                </c:pt>
                <c:pt idx="3">
                  <c:v>31.6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82-AF4B-A848-F04ED68DC04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осведомлен</c:v>
                </c:pt>
                <c:pt idx="1">
                  <c:v>Осведомлен частично</c:v>
                </c:pt>
                <c:pt idx="2">
                  <c:v>Не осведомлен</c:v>
                </c:pt>
                <c:pt idx="3">
                  <c:v>Затрудняюсь ответить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10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AFE-8A4D-81EE-DB6539C7EBD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Хорошие отзывы об уровне подготовки в вузе</c:v>
                </c:pt>
                <c:pt idx="1">
                  <c:v>Хорошие бытовые условия</c:v>
                </c:pt>
                <c:pt idx="2">
                  <c:v>Материальные условия </c:v>
                </c:pt>
                <c:pt idx="3">
                  <c:v>Местонахождение вуза (близость к дому)</c:v>
                </c:pt>
                <c:pt idx="4">
                  <c:v>Решение родителей и родственников</c:v>
                </c:pt>
                <c:pt idx="5">
                  <c:v>Все перечисленное в комплексе</c:v>
                </c:pt>
                <c:pt idx="6">
                  <c:v>Затрудняюсь ответить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44.9</c:v>
                </c:pt>
                <c:pt idx="1">
                  <c:v>5</c:v>
                </c:pt>
                <c:pt idx="2">
                  <c:v>12.9</c:v>
                </c:pt>
                <c:pt idx="3">
                  <c:v>7.5</c:v>
                </c:pt>
                <c:pt idx="4">
                  <c:v>1</c:v>
                </c:pt>
                <c:pt idx="5">
                  <c:v>25.7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A7-E145-BD99-E69C2494906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045551806769E-2"/>
          <c:y val="7.1900741187487099E-2"/>
          <c:w val="0.51956649890889228"/>
          <c:h val="0.7848109469318224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Смогу ли поступить на «бюджет»</c:v>
                </c:pt>
                <c:pt idx="1">
                  <c:v>Проблем не было</c:v>
                </c:pt>
                <c:pt idx="2">
                  <c:v>Возможные барьеры общения с преподавателями и одногруппниками
</c:v>
                </c:pt>
                <c:pt idx="3">
                  <c:v>Смогу ли освоить требования высшей школы</c:v>
                </c:pt>
                <c:pt idx="4">
                  <c:v>Трудности, связанные с самостоятельной организацией распорядка дня и быта
</c:v>
                </c:pt>
                <c:pt idx="5">
                  <c:v>Обеспеченность общежитием
</c:v>
                </c:pt>
                <c:pt idx="6">
                  <c:v>Другие проблемы
</c:v>
                </c:pt>
                <c:pt idx="7">
                  <c:v>Материальные возможности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5D-8B49-A470-C3A20FAC2A7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039128182014598"/>
          <c:y val="4.1935320678654756E-2"/>
          <c:w val="0.42543867041803141"/>
          <c:h val="0.9056310211563795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868-ED48-83EB-E974129702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868-ED48-83EB-E974129702B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91.6</c:v>
                </c:pt>
                <c:pt idx="1">
                  <c:v>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868-ED48-83EB-E974129702B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48D09-4FD7-4F5F-92D4-5E876887407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77332-C760-4129-80E9-E81F6B15B5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5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9663" y="2492896"/>
            <a:ext cx="8252817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студентов 1 курса, обучающихся ОПОП ВО по специальности 31.05.01 Лечебное дело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41874645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В ВУЗе Вы поступили на ту специальность, о которой мечтали?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098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98128589"/>
              </p:ext>
            </p:extLst>
          </p:nvPr>
        </p:nvGraphicFramePr>
        <p:xfrm>
          <a:off x="1331640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 полагаете,  какая информация лучше всего подтверждает  высокое качество образования  в вузе?</a:t>
            </a:r>
          </a:p>
        </p:txBody>
      </p:sp>
    </p:spTree>
    <p:extLst>
      <p:ext uri="{BB962C8B-B14F-4D97-AF65-F5344CB8AC3E}">
        <p14:creationId xmlns:p14="http://schemas.microsoft.com/office/powerpoint/2010/main" val="2866123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времени Вы тратите на подготовку к занятиям?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95599946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319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лекционных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96898163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1546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семинарских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4038004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3611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научно-исследовательской работой в Амурской ГМА: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76711317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191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физической культурой и спортом, в том числе в спортивных секциях Амурской ГМА: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03900758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9239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культурно-массовой деятельностью в Амурской ГМА: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03104360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0891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Отношения в группе со студентами у Вас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22074726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2774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Студенческая жизнь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61033150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1498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поступили в Амурскую ГМА: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3614331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8716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по 10-балльной шкале уровень Вашей удовлетворенности начальным этапом обучения обучением в Амурской ГМА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06480683"/>
              </p:ext>
            </p:extLst>
          </p:nvPr>
        </p:nvGraphicFramePr>
        <p:xfrm>
          <a:off x="1259632" y="1700808"/>
          <a:ext cx="6768752" cy="4990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771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студент Амурской ГМА и:</a:t>
            </a: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025136983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404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Источник информации о ВУЗе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89457028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0074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2386472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Участвовали ли Вы во время обучения в школе в мероприятиях, проводимых сотрудниками и студентами академии?</a:t>
            </a:r>
          </a:p>
        </p:txBody>
      </p:sp>
    </p:spTree>
    <p:extLst>
      <p:ext uri="{BB962C8B-B14F-4D97-AF65-F5344CB8AC3E}">
        <p14:creationId xmlns:p14="http://schemas.microsoft.com/office/powerpoint/2010/main" val="1754902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мотивы выбора профессии: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16716222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858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Информированность об этапах и сроках высшего образования: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44892396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4762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Решающим фактором выбора вуза является: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62271496"/>
              </p:ext>
            </p:extLst>
          </p:nvPr>
        </p:nvGraphicFramePr>
        <p:xfrm>
          <a:off x="1259632" y="1340768"/>
          <a:ext cx="7416824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7800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тревоги, связанные с возможностью  поступления в вуз: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73064966"/>
              </p:ext>
            </p:extLst>
          </p:nvPr>
        </p:nvGraphicFramePr>
        <p:xfrm>
          <a:off x="34710" y="1124744"/>
          <a:ext cx="9136586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05786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185</Words>
  <Application>Microsoft Office PowerPoint</Application>
  <PresentationFormat>Экран (4:3)</PresentationFormat>
  <Paragraphs>20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Вы поступили в Амурскую ГМА:</vt:lpstr>
      <vt:lpstr>Вы студент Амурской ГМА и:</vt:lpstr>
      <vt:lpstr>Источник информации о ВУЗе</vt:lpstr>
      <vt:lpstr>Участвовали ли Вы во время обучения в школе в мероприятиях, проводимых сотрудниками и студентами академии?</vt:lpstr>
      <vt:lpstr>Основные мотивы выбора профессии:</vt:lpstr>
      <vt:lpstr>Информированность об этапах и сроках высшего образования:</vt:lpstr>
      <vt:lpstr>Решающим фактором выбора вуза является:</vt:lpstr>
      <vt:lpstr>Основные тревоги, связанные с возможностью  поступления в вуз:</vt:lpstr>
      <vt:lpstr> В ВУЗе Вы поступили на ту специальность, о которой мечтали?</vt:lpstr>
      <vt:lpstr>Как Вы полагаете,  какая информация лучше всего подтверждает  высокое качество образования  в вузе?</vt:lpstr>
      <vt:lpstr>Сколько времени Вы тратите на подготовку к занятиям?</vt:lpstr>
      <vt:lpstr>Удовлетворены ли вы качеством лекционных занятий?</vt:lpstr>
      <vt:lpstr>Удовлетворены ли вы качеством семинарских занятий?</vt:lpstr>
      <vt:lpstr>Занимаетесь ли вы научно-исследовательской работой в Амурской ГМА:</vt:lpstr>
      <vt:lpstr>Занимаетесь ли вы физической культурой и спортом, в том числе в спортивных секциях Амурской ГМА: </vt:lpstr>
      <vt:lpstr>Занимаетесь ли вы культурно-массовой деятельностью в Амурской ГМА:</vt:lpstr>
      <vt:lpstr>Отношения в группе со студентами у Вас</vt:lpstr>
      <vt:lpstr>Студенческая жизнь </vt:lpstr>
      <vt:lpstr>Оцените по 10-балльной шкале уровень Вашей удовлетворенности начальным этапом обучения обучением в Амурской ГМА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47</cp:revision>
  <dcterms:created xsi:type="dcterms:W3CDTF">2023-05-16T04:30:20Z</dcterms:created>
  <dcterms:modified xsi:type="dcterms:W3CDTF">2026-04-05T06:06:53Z</dcterms:modified>
</cp:coreProperties>
</file>