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theme/themeOverride1.xml" ContentType="application/vnd.openxmlformats-officedocument.themeOverride+xml"/>
  <Override PartName="/ppt/charts/chart1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92" r:id="rId3"/>
    <p:sldId id="304" r:id="rId4"/>
    <p:sldId id="305" r:id="rId5"/>
    <p:sldId id="306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20" r:id="rId14"/>
    <p:sldId id="322" r:id="rId15"/>
    <p:sldId id="302" r:id="rId16"/>
    <p:sldId id="301" r:id="rId17"/>
    <p:sldId id="30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902"/>
    <p:restoredTop sz="94665"/>
  </p:normalViewPr>
  <p:slideViewPr>
    <p:cSldViewPr>
      <p:cViewPr>
        <p:scale>
          <a:sx n="80" d="100"/>
          <a:sy n="80" d="100"/>
        </p:scale>
        <p:origin x="-144" y="-7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6.xlsx"/><Relationship Id="rId1" Type="http://schemas.openxmlformats.org/officeDocument/2006/relationships/themeOverride" Target="../theme/themeOverride1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1.8175940608170359E-2"/>
                  <c:y val="2.7618921952167318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Спокойно отношусь к этому </c:v>
                </c:pt>
                <c:pt idx="1">
                  <c:v>Горжусь этим</c:v>
                </c:pt>
                <c:pt idx="2">
                  <c:v>Жалею, что так случилось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3.7</c:v>
                </c:pt>
                <c:pt idx="1">
                  <c:v>95.3</c:v>
                </c:pt>
                <c:pt idx="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22C-A445-98E0-46F88BCACC6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1E4-DF4C-8D8A-BF8A1F7B4B10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1E4-DF4C-8D8A-BF8A1F7B4B10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1E4-DF4C-8D8A-BF8A1F7B4B10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1E4-DF4C-8D8A-BF8A1F7B4B10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1E4-DF4C-8D8A-BF8A1F7B4B1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Учебными пособиями, подготовленными коллективом кафедры</c:v>
                </c:pt>
                <c:pt idx="1">
                  <c:v>Учебной литературой на странице кафедры сайта Амурской ГМА</c:v>
                </c:pt>
                <c:pt idx="2">
                  <c:v>Учебной литературой из библиотеки Амурской ГМА</c:v>
                </c:pt>
                <c:pt idx="3">
                  <c:v>Интернетом
 </c:v>
                </c:pt>
                <c:pt idx="4">
                  <c:v>Лекциями </c:v>
                </c:pt>
                <c:pt idx="5">
                  <c:v>Электронной библиотечной системой «Консультант студента»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42</c:v>
                </c:pt>
                <c:pt idx="1">
                  <c:v>26</c:v>
                </c:pt>
                <c:pt idx="2">
                  <c:v>10</c:v>
                </c:pt>
                <c:pt idx="3">
                  <c:v>2</c:v>
                </c:pt>
                <c:pt idx="4">
                  <c:v>15</c:v>
                </c:pt>
                <c:pt idx="5">
                  <c:v>4.2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1E4-DF4C-8D8A-BF8A1F7B4B1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901840655697753"/>
          <c:y val="0.16814821121878989"/>
          <c:w val="0.31012070940743741"/>
          <c:h val="0.8318517887812101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21D-F547-8210-011862B35867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21D-F547-8210-011862B35867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21D-F547-8210-011862B35867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21D-F547-8210-011862B35867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21D-F547-8210-011862B3586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Больше 6 часов
</c:v>
                </c:pt>
                <c:pt idx="1">
                  <c:v>Меньше 1 часа
</c:v>
                </c:pt>
                <c:pt idx="2">
                  <c:v>1-3 часа
</c:v>
                </c:pt>
                <c:pt idx="3">
                  <c:v>3-6 часов
 </c:v>
                </c:pt>
                <c:pt idx="4">
                  <c:v>Не готовлюсь к занятиям вообще
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32</c:v>
                </c:pt>
                <c:pt idx="1">
                  <c:v>5</c:v>
                </c:pt>
                <c:pt idx="2">
                  <c:v>25</c:v>
                </c:pt>
                <c:pt idx="3">
                  <c:v>29</c:v>
                </c:pt>
                <c:pt idx="4">
                  <c:v>2.9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221D-F547-8210-011862B3586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901840655697753"/>
          <c:y val="0.16814821121878989"/>
          <c:w val="0.31012070940743741"/>
          <c:h val="0.8318517887812101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Лекции наглядные, интересные и информативные</c:v>
                </c:pt>
                <c:pt idx="1">
                  <c:v>Необходимы для практических занятий</c:v>
                </c:pt>
                <c:pt idx="2">
                  <c:v>Неинтересные</c:v>
                </c:pt>
                <c:pt idx="3">
                  <c:v>Невостребованные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82</c:v>
                </c:pt>
                <c:pt idx="1">
                  <c:v>16</c:v>
                </c:pt>
                <c:pt idx="2">
                  <c:v>1</c:v>
                </c:pt>
                <c:pt idx="3">
                  <c:v>0.6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21-5849-B094-BE44DBB0227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Занятия наглядные, интересные и информативные</c:v>
                </c:pt>
                <c:pt idx="1">
                  <c:v>Развивают клиническое мышление</c:v>
                </c:pt>
                <c:pt idx="2">
                  <c:v>Неинтересные</c:v>
                </c:pt>
                <c:pt idx="3">
                  <c:v>Невостребованные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84</c:v>
                </c:pt>
                <c:pt idx="1">
                  <c:v>16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21-5849-B094-BE44DBB0227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42B-1F41-BEEB-878DB0E7FC9B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42B-1F41-BEEB-878DB0E7FC9B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42B-1F41-BEEB-878DB0E7FC9B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Занимаюсь, потому что нравится
</c:v>
                </c:pt>
                <c:pt idx="1">
                  <c:v>Занимаюсь, чтобы повысить свой учебный рейтинг</c:v>
                </c:pt>
                <c:pt idx="2">
                  <c:v>Не занимаюсь 
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96</c:v>
                </c:pt>
                <c:pt idx="1">
                  <c:v>4</c:v>
                </c:pt>
                <c:pt idx="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42B-1F41-BEEB-878DB0E7FC9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901840655697753"/>
          <c:y val="0.16814821121878989"/>
          <c:w val="0.31012070940743741"/>
          <c:h val="0.8318517887812101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CA1-3144-A76C-8A4FDC01A99A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CA1-3144-A76C-8A4FDC01A99A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CA1-3144-A76C-8A4FDC01A99A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Занимаюсь, потому что нравится
</c:v>
                </c:pt>
                <c:pt idx="1">
                  <c:v>Занимаюсь, чтобы повысить свой учебный рейтинг</c:v>
                </c:pt>
                <c:pt idx="2">
                  <c:v>Не занимаюсь 
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93</c:v>
                </c:pt>
                <c:pt idx="1">
                  <c:v>6</c:v>
                </c:pt>
                <c:pt idx="2">
                  <c:v>1.3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CA1-3144-A76C-8A4FDC01A99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901840655697753"/>
          <c:y val="0.16814821121878989"/>
          <c:w val="0.31012070940743741"/>
          <c:h val="0.8318517887812101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2D6-884D-8A2C-779D14749AAC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2D6-884D-8A2C-779D14749AAC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2D6-884D-8A2C-779D14749AA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Занимаюсь, потому что нравится
</c:v>
                </c:pt>
                <c:pt idx="1">
                  <c:v>Занимаюсь, чтобы повысить свой учебный рейтинг</c:v>
                </c:pt>
                <c:pt idx="2">
                  <c:v>Не занимаюсь 
</c:v>
                </c:pt>
              </c:strCache>
            </c:strRef>
          </c:cat>
          <c:val>
            <c:numRef>
              <c:f>Лист1!$B$2:$B$4</c:f>
              <c:numCache>
                <c:formatCode>0.00</c:formatCode>
                <c:ptCount val="3"/>
                <c:pt idx="0">
                  <c:v>89</c:v>
                </c:pt>
                <c:pt idx="1">
                  <c:v>9</c:v>
                </c:pt>
                <c:pt idx="2">
                  <c:v>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72D6-884D-8A2C-779D14749AA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901840655697753"/>
          <c:y val="0.16814821121878989"/>
          <c:w val="0.31012070940743741"/>
          <c:h val="0.8318517887812101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numRef>
              <c:f>Лист1!$A$2:$A$11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2.5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8.1</c:v>
                </c:pt>
                <c:pt idx="5">
                  <c:v>30</c:v>
                </c:pt>
                <c:pt idx="6">
                  <c:v>12.4</c:v>
                </c:pt>
                <c:pt idx="7">
                  <c:v>16.3</c:v>
                </c:pt>
                <c:pt idx="8">
                  <c:v>50</c:v>
                </c:pt>
                <c:pt idx="9">
                  <c:v>120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FDC-224D-A97C-0771E77A01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0644992"/>
        <c:axId val="130650880"/>
      </c:barChart>
      <c:catAx>
        <c:axId val="130644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0650880"/>
        <c:crosses val="autoZero"/>
        <c:auto val="1"/>
        <c:lblAlgn val="ctr"/>
        <c:lblOffset val="100"/>
        <c:noMultiLvlLbl val="0"/>
      </c:catAx>
      <c:valAx>
        <c:axId val="130650880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30644992"/>
        <c:crosses val="autoZero"/>
        <c:crossBetween val="between"/>
      </c:valAx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"/>
          <c:dLbls>
            <c:dLbl>
              <c:idx val="2"/>
              <c:layout>
                <c:manualLayout>
                  <c:x val="-9.9952418305934588E-3"/>
                  <c:y val="-2.391652190808724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6.1347911399294582E-2"/>
                  <c:y val="1.31217973070554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Снова в Амурскую ГМА</c:v>
                </c:pt>
                <c:pt idx="1">
                  <c:v>В другой не медицинский вуз</c:v>
                </c:pt>
                <c:pt idx="2">
                  <c:v>В другой медицинский вуз</c:v>
                </c:pt>
                <c:pt idx="3">
                  <c:v>В Амурскую ГМА, но на другой факультет</c:v>
                </c:pt>
                <c:pt idx="4">
                  <c:v>Затрудняюсь ответить
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91</c:v>
                </c:pt>
                <c:pt idx="1">
                  <c:v>0</c:v>
                </c:pt>
                <c:pt idx="2">
                  <c:v>4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3D7-4A47-A6AE-BCAA868F540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Осталось стабильно высоким </c:v>
                </c:pt>
                <c:pt idx="1">
                  <c:v>Усилилось</c:v>
                </c:pt>
                <c:pt idx="2">
                  <c:v>Ослабло, но без медицины себя не
представляю
</c:v>
                </c:pt>
                <c:pt idx="3">
                  <c:v>Ослабло, буду пытаться найти работу вне медецины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</c:v>
                </c:pt>
                <c:pt idx="1">
                  <c:v>91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A03-8942-9DB5-5A5A36FC551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"/>
          <c:dLbls>
            <c:dLbl>
              <c:idx val="3"/>
              <c:layout>
                <c:manualLayout>
                  <c:x val="6.5751206855152289E-2"/>
                  <c:y val="1.79986615243808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Полностью</c:v>
                </c:pt>
                <c:pt idx="1">
                  <c:v>Частично</c:v>
                </c:pt>
                <c:pt idx="2">
                  <c:v>Недостаточно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95.1</c:v>
                </c:pt>
                <c:pt idx="1">
                  <c:v>3</c:v>
                </c:pt>
                <c:pt idx="2">
                  <c:v>0</c:v>
                </c:pt>
                <c:pt idx="3">
                  <c:v>1.9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69E-F842-9A2F-772B785BDB6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552-5A4F-90D3-290FE4CDE20E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552-5A4F-90D3-290FE4CDE20E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552-5A4F-90D3-290FE4CDE20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Удовлетворительный</c:v>
                </c:pt>
                <c:pt idx="1">
                  <c:v>Неудовлетворительный</c:v>
                </c:pt>
                <c:pt idx="2">
                  <c:v>Затрудняюсь ответить </c:v>
                </c:pt>
                <c:pt idx="3">
                  <c:v>Скорее удовлетворительный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84.2</c:v>
                </c:pt>
                <c:pt idx="1">
                  <c:v>1</c:v>
                </c:pt>
                <c:pt idx="2">
                  <c:v>1.6</c:v>
                </c:pt>
                <c:pt idx="3">
                  <c:v>13.2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552-5A4F-90D3-290FE4CDE20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525344406177097"/>
          <c:y val="0.2627778423332946"/>
          <c:w val="0.3645714044593335"/>
          <c:h val="0.47444431533341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9C5-6B4C-83E7-561CE2980E5C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9C5-6B4C-83E7-561CE2980E5C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9C5-6B4C-83E7-561CE2980E5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Удовлетворительный</c:v>
                </c:pt>
                <c:pt idx="1">
                  <c:v>Неудовлетворительный</c:v>
                </c:pt>
                <c:pt idx="2">
                  <c:v>Затрудняюсь ответить </c:v>
                </c:pt>
                <c:pt idx="3">
                  <c:v>Скорее удовлетворительный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92.8</c:v>
                </c:pt>
                <c:pt idx="1">
                  <c:v>0</c:v>
                </c:pt>
                <c:pt idx="2">
                  <c:v>4</c:v>
                </c:pt>
                <c:pt idx="3">
                  <c:v>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9C5-6B4C-83E7-561CE2980E5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070796880174052"/>
          <c:y val="0.2627778423332946"/>
          <c:w val="0.35901809184092814"/>
          <c:h val="0.47444431533341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08B-C141-8766-879DAC348CD8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08B-C141-8766-879DAC348CD8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08B-C141-8766-879DAC348CD8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Удовлетворительный</c:v>
                </c:pt>
                <c:pt idx="1">
                  <c:v>Неудовлетворительный</c:v>
                </c:pt>
                <c:pt idx="2">
                  <c:v>Затрудняюсь ответить </c:v>
                </c:pt>
                <c:pt idx="3">
                  <c:v>Скорее удовлетворительный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85.3</c:v>
                </c:pt>
                <c:pt idx="1">
                  <c:v>0</c:v>
                </c:pt>
                <c:pt idx="2">
                  <c:v>0</c:v>
                </c:pt>
                <c:pt idx="3">
                  <c:v>14.7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08B-C141-8766-879DAC348CD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043402944440906"/>
          <c:y val="0.2627778423332946"/>
          <c:w val="0.36929203119825954"/>
          <c:h val="0.47444431533341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4D6-CE42-A029-FC287AB9ECB4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4D6-CE42-A029-FC287AB9ECB4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4D6-CE42-A029-FC287AB9ECB4}"/>
              </c:ext>
            </c:extLst>
          </c:dPt>
          <c:dLbls>
            <c:dLbl>
              <c:idx val="2"/>
              <c:layout>
                <c:manualLayout>
                  <c:x val="2.1973825993444093E-2"/>
                  <c:y val="-4.171709542428819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Удовлетворен</c:v>
                </c:pt>
                <c:pt idx="1">
                  <c:v>Неудовлетворен</c:v>
                </c:pt>
                <c:pt idx="2">
                  <c:v>Затрудняюсь ответить </c:v>
                </c:pt>
                <c:pt idx="3">
                  <c:v>Скорее удовлетворен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92.4</c:v>
                </c:pt>
                <c:pt idx="1">
                  <c:v>0.5</c:v>
                </c:pt>
                <c:pt idx="2">
                  <c:v>1.2</c:v>
                </c:pt>
                <c:pt idx="3">
                  <c:v>5.9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4D6-CE42-A029-FC287AB9ECB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098190815907186"/>
          <c:y val="0.2627778423332946"/>
          <c:w val="0.34874415248359675"/>
          <c:h val="0.47444431533341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805-4A40-B5D6-786A6260FDCF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805-4A40-B5D6-786A6260FDCF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805-4A40-B5D6-786A6260FDC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Удовлетворен</c:v>
                </c:pt>
                <c:pt idx="1">
                  <c:v>Неудовлетворен</c:v>
                </c:pt>
                <c:pt idx="2">
                  <c:v>Затрудняюсь ответить </c:v>
                </c:pt>
                <c:pt idx="3">
                  <c:v>Скорее удовлетворен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85.4</c:v>
                </c:pt>
                <c:pt idx="1">
                  <c:v>1</c:v>
                </c:pt>
                <c:pt idx="2">
                  <c:v>3</c:v>
                </c:pt>
                <c:pt idx="3">
                  <c:v>10.9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805-4A40-B5D6-786A6260FDC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043402944440906"/>
          <c:y val="0.26038216195252101"/>
          <c:w val="0.35045647570981864"/>
          <c:h val="0.47444431533341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523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431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9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47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83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379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8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953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6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6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457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14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420888"/>
            <a:ext cx="8064896" cy="18002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Результаты анкетирования выпускников, 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обучающихся по </a:t>
            </a: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ОПОП ВО 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специальность 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31.05.02 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Педиатрия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entury Schoolbook" pitchFamily="18" charset="0"/>
            </a:endParaRPr>
          </a:p>
        </p:txBody>
      </p:sp>
      <p:pic>
        <p:nvPicPr>
          <p:cNvPr id="1026" name="Picture 2" descr="C:\Users\User\Downloads\GlduDhVJ8ng (1)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  <a14:imgEffect>
                      <a14:saturation sat="300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678" y="0"/>
            <a:ext cx="2159322" cy="2070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611560" y="4005064"/>
            <a:ext cx="784887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7756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C32D2E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Удовлетворены ли Вы </a:t>
            </a:r>
            <a:r>
              <a:rPr lang="ru-RU" sz="3600" dirty="0" err="1">
                <a:solidFill>
                  <a:srgbClr val="C32D2E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симуляционным</a:t>
            </a:r>
            <a:r>
              <a:rPr lang="ru-RU" sz="3600" dirty="0">
                <a:solidFill>
                  <a:srgbClr val="C32D2E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обучением в ВУЗе?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304897213"/>
              </p:ext>
            </p:extLst>
          </p:nvPr>
        </p:nvGraphicFramePr>
        <p:xfrm>
          <a:off x="1259632" y="1556792"/>
          <a:ext cx="7416824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8084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подготовке к занятиям Вы чаще пользуетесь: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842184924"/>
              </p:ext>
            </p:extLst>
          </p:nvPr>
        </p:nvGraphicFramePr>
        <p:xfrm>
          <a:off x="323528" y="980728"/>
          <a:ext cx="8640960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6186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Сколько времени Вы тратите на подготовку к занятиям?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26377541"/>
              </p:ext>
            </p:extLst>
          </p:nvPr>
        </p:nvGraphicFramePr>
        <p:xfrm>
          <a:off x="323528" y="1268760"/>
          <a:ext cx="8640960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4120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Удовлетворены ли вы качеством лекционных занятий?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908767591"/>
              </p:ext>
            </p:extLst>
          </p:nvPr>
        </p:nvGraphicFramePr>
        <p:xfrm>
          <a:off x="611560" y="1318189"/>
          <a:ext cx="835292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7301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Удовлетворены ли вы качеством семинарских занятий?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384934938"/>
              </p:ext>
            </p:extLst>
          </p:nvPr>
        </p:nvGraphicFramePr>
        <p:xfrm>
          <a:off x="611560" y="1318189"/>
          <a:ext cx="835292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6525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780584557"/>
              </p:ext>
            </p:extLst>
          </p:nvPr>
        </p:nvGraphicFramePr>
        <p:xfrm>
          <a:off x="323528" y="980728"/>
          <a:ext cx="8640960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аучно-исследовательской работой: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376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Занимаетесь ли вы физической культурой и спортом, в том числе в спортивных секциях Амурской ГМА: 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632906378"/>
              </p:ext>
            </p:extLst>
          </p:nvPr>
        </p:nvGraphicFramePr>
        <p:xfrm>
          <a:off x="395536" y="1484784"/>
          <a:ext cx="8568952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3046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51066221"/>
              </p:ext>
            </p:extLst>
          </p:nvPr>
        </p:nvGraphicFramePr>
        <p:xfrm>
          <a:off x="323528" y="1196752"/>
          <a:ext cx="8640960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культурно-массовых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мероприятиях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547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Оцените по 10-балльной шкале уровень Вашей удовлетворенности начальным этапом обучения обучением в Амурской ГМА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549395155"/>
              </p:ext>
            </p:extLst>
          </p:nvPr>
        </p:nvGraphicFramePr>
        <p:xfrm>
          <a:off x="1259632" y="1700808"/>
          <a:ext cx="6768752" cy="4990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7719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 выпускник Амурской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ГМА: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16709161"/>
              </p:ext>
            </p:extLst>
          </p:nvPr>
        </p:nvGraphicFramePr>
        <p:xfrm>
          <a:off x="1475656" y="1340768"/>
          <a:ext cx="7128792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0169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настоящее время в какой ВУЗ стали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 Вы поступать: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33701935"/>
              </p:ext>
            </p:extLst>
          </p:nvPr>
        </p:nvGraphicFramePr>
        <p:xfrm>
          <a:off x="1475656" y="1340768"/>
          <a:ext cx="7128792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3046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настоящее время желание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посвятить свою жизнь медицине: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825789165"/>
              </p:ext>
            </p:extLst>
          </p:nvPr>
        </p:nvGraphicFramePr>
        <p:xfrm>
          <a:off x="1475656" y="1340768"/>
          <a:ext cx="7128792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4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858218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 удовлетворены уровнем формирования умений и навыков, необходимых </a:t>
            </a:r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работы в практическом здравоохранении?</a:t>
            </a:r>
            <a:endParaRPr lang="ru-RU" sz="36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458878252"/>
              </p:ext>
            </p:extLst>
          </p:nvPr>
        </p:nvGraphicFramePr>
        <p:xfrm>
          <a:off x="1403648" y="2292414"/>
          <a:ext cx="669674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4880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463154643"/>
              </p:ext>
            </p:extLst>
          </p:nvPr>
        </p:nvGraphicFramePr>
        <p:xfrm>
          <a:off x="1259632" y="1556792"/>
          <a:ext cx="7488832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" y="274638"/>
            <a:ext cx="9062112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Оцените уровень учебно-методического  обеспечения учебного процесса в ВУЗе:</a:t>
            </a:r>
          </a:p>
        </p:txBody>
      </p:sp>
    </p:spTree>
    <p:extLst>
      <p:ext uri="{BB962C8B-B14F-4D97-AF65-F5344CB8AC3E}">
        <p14:creationId xmlns:p14="http://schemas.microsoft.com/office/powerpoint/2010/main" val="3158070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C32D2E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Оцените уровень  материально-технического обеспечения  учебного процесса в ВУЗе: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74210994"/>
              </p:ext>
            </p:extLst>
          </p:nvPr>
        </p:nvGraphicFramePr>
        <p:xfrm>
          <a:off x="1259632" y="1556792"/>
          <a:ext cx="7416824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2008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C32D2E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Оцените уровень   информационного обеспечения  учебного процесса в ВУЗе: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06384894"/>
              </p:ext>
            </p:extLst>
          </p:nvPr>
        </p:nvGraphicFramePr>
        <p:xfrm>
          <a:off x="1259632" y="1556792"/>
          <a:ext cx="7416824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6917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Удовлетворены ли Вы  содержанием электронной информационно-образовательной среды ?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25954893"/>
              </p:ext>
            </p:extLst>
          </p:nvPr>
        </p:nvGraphicFramePr>
        <p:xfrm>
          <a:off x="1259632" y="1556792"/>
          <a:ext cx="7416824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21862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1463</TotalTime>
  <Words>172</Words>
  <Application>Microsoft Office PowerPoint</Application>
  <PresentationFormat>Экран (4:3)</PresentationFormat>
  <Paragraphs>23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Вы выпускник Амурской ГМА:</vt:lpstr>
      <vt:lpstr>В настоящее время в какой ВУЗ стали бы Вы поступать:</vt:lpstr>
      <vt:lpstr>В настоящее время желание посвятить свою жизнь медицине:</vt:lpstr>
      <vt:lpstr>Вы удовлетворены уровнем формирования умений и навыков, необходимых для работы в практическом здравоохранении?</vt:lpstr>
      <vt:lpstr>Оцените уровень учебно-методического  обеспечения учебного процесса в ВУЗе:</vt:lpstr>
      <vt:lpstr>Оцените уровень  материально-технического обеспечения  учебного процесса в ВУЗе:</vt:lpstr>
      <vt:lpstr>Оцените уровень   информационного обеспечения  учебного процесса в ВУЗе:</vt:lpstr>
      <vt:lpstr>Удовлетворены ли Вы  содержанием электронной информационно-образовательной среды ?</vt:lpstr>
      <vt:lpstr>Удовлетворены ли Вы симуляционным обучением в ВУЗе?</vt:lpstr>
      <vt:lpstr>При подготовке к занятиям Вы чаще пользуетесь:</vt:lpstr>
      <vt:lpstr>Сколько времени Вы тратите на подготовку к занятиям?</vt:lpstr>
      <vt:lpstr>Удовлетворены ли вы качеством лекционных занятий?</vt:lpstr>
      <vt:lpstr>Удовлетворены ли вы качеством семинарских занятий?</vt:lpstr>
      <vt:lpstr>Научно-исследовательской работой:</vt:lpstr>
      <vt:lpstr>Занимаетесь ли вы физической культурой и спортом, в том числе в спортивных секциях Амурской ГМА: </vt:lpstr>
      <vt:lpstr>В культурно-массовых мероприятиях</vt:lpstr>
      <vt:lpstr>Оцените по 10-балльной шкале уровень Вашей удовлетворенности начальным этапом обучения обучением в Амурской ГМА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40</cp:revision>
  <dcterms:created xsi:type="dcterms:W3CDTF">2023-05-16T04:30:20Z</dcterms:created>
  <dcterms:modified xsi:type="dcterms:W3CDTF">2024-05-02T08:06:21Z</dcterms:modified>
</cp:coreProperties>
</file>