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6046-6CAE-40A6-8D64-21BE66AA4DEF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48AB-C30F-47CB-9082-3609EBB5A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925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6046-6CAE-40A6-8D64-21BE66AA4DEF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48AB-C30F-47CB-9082-3609EBB5A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407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6046-6CAE-40A6-8D64-21BE66AA4DEF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48AB-C30F-47CB-9082-3609EBB5A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546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6046-6CAE-40A6-8D64-21BE66AA4DEF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48AB-C30F-47CB-9082-3609EBB5A51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9371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6046-6CAE-40A6-8D64-21BE66AA4DEF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48AB-C30F-47CB-9082-3609EBB5A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517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6046-6CAE-40A6-8D64-21BE66AA4DEF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48AB-C30F-47CB-9082-3609EBB5A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43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6046-6CAE-40A6-8D64-21BE66AA4DEF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48AB-C30F-47CB-9082-3609EBB5A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156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6046-6CAE-40A6-8D64-21BE66AA4DEF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48AB-C30F-47CB-9082-3609EBB5A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405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6046-6CAE-40A6-8D64-21BE66AA4DEF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48AB-C30F-47CB-9082-3609EBB5A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498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6046-6CAE-40A6-8D64-21BE66AA4DEF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48AB-C30F-47CB-9082-3609EBB5A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107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6046-6CAE-40A6-8D64-21BE66AA4DEF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48AB-C30F-47CB-9082-3609EBB5A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75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6046-6CAE-40A6-8D64-21BE66AA4DEF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48AB-C30F-47CB-9082-3609EBB5A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976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6046-6CAE-40A6-8D64-21BE66AA4DEF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48AB-C30F-47CB-9082-3609EBB5A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860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6046-6CAE-40A6-8D64-21BE66AA4DEF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48AB-C30F-47CB-9082-3609EBB5A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997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6046-6CAE-40A6-8D64-21BE66AA4DEF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48AB-C30F-47CB-9082-3609EBB5A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299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6046-6CAE-40A6-8D64-21BE66AA4DEF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48AB-C30F-47CB-9082-3609EBB5A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628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6046-6CAE-40A6-8D64-21BE66AA4DEF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48AB-C30F-47CB-9082-3609EBB5A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776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56046-6CAE-40A6-8D64-21BE66AA4DEF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548AB-C30F-47CB-9082-3609EBB5A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4621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Вклад отечественных врачей в развитие философии и медицины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Выполнили: 202 группа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1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9244" y="313899"/>
            <a:ext cx="9733512" cy="1119116"/>
          </a:xfrm>
        </p:spPr>
        <p:txBody>
          <a:bodyPr/>
          <a:lstStyle/>
          <a:p>
            <a:r>
              <a:rPr lang="ru-RU" dirty="0"/>
              <a:t>Буяльский Илья Васильевич 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7674" y="1078173"/>
            <a:ext cx="7832869" cy="5513696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dirty="0" smtClean="0"/>
              <a:t>- Русский </a:t>
            </a:r>
            <a:r>
              <a:rPr lang="ru-RU" dirty="0"/>
              <a:t>анатом и хирург, заслуженный профессор Императорской медико-хирургической академии, академик Императорской Академии художеств, тайный советник. Почётный член Императорского Московского университета</a:t>
            </a:r>
            <a:r>
              <a:rPr lang="ru-RU" dirty="0" smtClean="0"/>
              <a:t>.</a:t>
            </a:r>
          </a:p>
          <a:p>
            <a:pPr algn="l"/>
            <a:r>
              <a:rPr lang="ru-RU" dirty="0"/>
              <a:t>С 1829 года И. В. Буяльский занимал должность управляющего Хирургическим инструментальным заводом и много сделал для создания хирургического инструментария отечественного производства. В частности, Буяльский в 1822 году предложил хирургический инструмент для оттеснения тканей без их повреждения, представляющий собой слегка изогнутую неширокую лопаточку овальной формы с гладкой поверхностью и тупыми краями, снабжённую плоской ручкой (лопатка Буяльского).</a:t>
            </a:r>
          </a:p>
          <a:p>
            <a:pPr algn="l"/>
            <a:r>
              <a:rPr lang="ru-RU" dirty="0" smtClean="0"/>
              <a:t>Им </a:t>
            </a:r>
            <a:r>
              <a:rPr lang="ru-RU" dirty="0"/>
              <a:t>внедрено дренирование околопузырного пространства при мочевых затёках или для их предупреждения, осуществляемое через запирательное отверстие.</a:t>
            </a:r>
          </a:p>
          <a:p>
            <a:pPr algn="l"/>
            <a:r>
              <a:rPr lang="ru-RU" dirty="0" smtClean="0"/>
              <a:t>Совместно </a:t>
            </a:r>
            <a:r>
              <a:rPr lang="ru-RU" dirty="0"/>
              <a:t>со скульптором П. К. Клодтом и художником А. П. Сапожниковым, применив метод замораживания трупа, создал анатомическую мышечную фигуру «Лежащее тело», отлитую в бронзе и посланную в Лондонскую и Парижскую академии.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010" y="1433015"/>
            <a:ext cx="355331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59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9244" y="300250"/>
            <a:ext cx="9733512" cy="1105470"/>
          </a:xfrm>
        </p:spPr>
        <p:txBody>
          <a:bodyPr/>
          <a:lstStyle/>
          <a:p>
            <a:r>
              <a:rPr lang="ru-RU" dirty="0"/>
              <a:t>Доброславин Алексей Петрович 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9561" y="1282890"/>
            <a:ext cx="7559914" cy="5254388"/>
          </a:xfrm>
        </p:spPr>
        <p:txBody>
          <a:bodyPr>
            <a:normAutofit fontScale="92500"/>
          </a:bodyPr>
          <a:lstStyle/>
          <a:p>
            <a:pPr marL="342900" indent="-342900" algn="l">
              <a:buFontTx/>
              <a:buChar char="-"/>
            </a:pPr>
            <a:r>
              <a:rPr lang="ru-RU" dirty="0" smtClean="0"/>
              <a:t>Действительный </a:t>
            </a:r>
            <a:r>
              <a:rPr lang="ru-RU" dirty="0"/>
              <a:t>статский советник, первый профессор гигиены как самостоятельного предмета в медико-хирургической академии; выдающийся общественный деятель</a:t>
            </a:r>
            <a:r>
              <a:rPr lang="ru-RU" dirty="0" smtClean="0"/>
              <a:t>.</a:t>
            </a:r>
          </a:p>
          <a:p>
            <a:pPr marL="342900" indent="-342900" algn="l">
              <a:buFontTx/>
              <a:buChar char="-"/>
            </a:pPr>
            <a:r>
              <a:rPr lang="ru-RU" dirty="0"/>
              <a:t>отечественный гигиенист, один из основоположников экспериментальной гигиены в России. Основатель и руководитель первой в стране самостоятельной кафедры гигиены в Медико-хирургической академии (1871</a:t>
            </a:r>
            <a:r>
              <a:rPr lang="ru-RU" dirty="0" smtClean="0"/>
              <a:t>).</a:t>
            </a:r>
          </a:p>
          <a:p>
            <a:pPr marL="342900" indent="-342900" algn="l">
              <a:buFontTx/>
              <a:buChar char="-"/>
            </a:pPr>
            <a:r>
              <a:rPr lang="ru-RU" dirty="0"/>
              <a:t>читал публичные лекции по гигиене, основал первый в России научно-популярный гигиенический журнал "Здоровье".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077" y="1405720"/>
            <a:ext cx="3306361" cy="469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3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01027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2" cy="1355678"/>
          </a:xfrm>
        </p:spPr>
        <p:txBody>
          <a:bodyPr/>
          <a:lstStyle/>
          <a:p>
            <a:r>
              <a:rPr lang="ru-RU" dirty="0"/>
              <a:t>Этапы формирования </a:t>
            </a:r>
            <a:r>
              <a:rPr lang="ru-RU" dirty="0" smtClean="0"/>
              <a:t>русской философии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913795" y="1965279"/>
            <a:ext cx="10353761" cy="3831727"/>
          </a:xfrm>
        </p:spPr>
        <p:txBody>
          <a:bodyPr>
            <a:normAutofit lnSpcReduction="10000"/>
          </a:bodyPr>
          <a:lstStyle/>
          <a:p>
            <a:pPr marL="171450" lvl="0" indent="-171450" algn="l" defTabSz="685800">
              <a:lnSpc>
                <a:spcPct val="90000"/>
              </a:lnSpc>
              <a:spcBef>
                <a:spcPts val="750"/>
              </a:spcBef>
              <a:buBlip>
                <a:blip r:embed="rId2"/>
              </a:buBlip>
            </a:pPr>
            <a:r>
              <a:rPr lang="ru-RU" sz="1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Философия средневековой Руси (Х – ХVII вв.).</a:t>
            </a:r>
            <a:r>
              <a:rPr lang="ru-RU" sz="1800" dirty="0">
                <a:solidFill>
                  <a:schemeClr val="tx1">
                    <a:lumMod val="95000"/>
                  </a:schemeClr>
                </a:solidFill>
                <a:effectLst/>
                <a:latin typeface="Calibri"/>
              </a:rPr>
              <a:t> Важнейшими событиями, определившими формирование философски на Руси, стали создание славянской азбуки, крещение Руси и влияние византийской духовной культуры.</a:t>
            </a:r>
          </a:p>
          <a:p>
            <a:pPr marL="171450" lvl="0" indent="-171450" algn="l" defTabSz="685800">
              <a:lnSpc>
                <a:spcPct val="90000"/>
              </a:lnSpc>
              <a:spcBef>
                <a:spcPts val="750"/>
              </a:spcBef>
              <a:buBlip>
                <a:blip r:embed="rId2"/>
              </a:buBlip>
            </a:pPr>
            <a:r>
              <a:rPr lang="ru-RU" sz="1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Философия эпохи Просвещения (ХVIII – первая 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четверть. </a:t>
            </a:r>
            <a:r>
              <a:rPr lang="ru-RU" sz="1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ХIХ вв.)</a:t>
            </a:r>
            <a:r>
              <a:rPr lang="ru-RU" sz="1800" dirty="0">
                <a:solidFill>
                  <a:schemeClr val="tx1">
                    <a:lumMod val="95000"/>
                  </a:schemeClr>
                </a:solidFill>
                <a:effectLst/>
                <a:latin typeface="Calibri"/>
              </a:rPr>
              <a:t>. ХVIII век в России – время глубочайших преобразований в экономике и политике, стремительного развития науки и художественной культуры, формирования системы народного образования. Россия активно воспринимает западную культуру, в том числе и философскую.</a:t>
            </a:r>
          </a:p>
          <a:p>
            <a:pPr marL="171450" lvl="0" indent="-171450" algn="l" defTabSz="685800">
              <a:lnSpc>
                <a:spcPct val="90000"/>
              </a:lnSpc>
              <a:spcBef>
                <a:spcPts val="750"/>
              </a:spcBef>
              <a:buBlip>
                <a:blip r:embed="rId2"/>
              </a:buBlip>
            </a:pPr>
            <a:r>
              <a:rPr lang="ru-RU" sz="1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Классическая русская философия (ХIХ – нач. ХХ вв.).</a:t>
            </a:r>
            <a:r>
              <a:rPr lang="ru-RU" sz="1800" dirty="0">
                <a:solidFill>
                  <a:schemeClr val="tx1">
                    <a:lumMod val="95000"/>
                  </a:schemeClr>
                </a:solidFill>
                <a:effectLst/>
                <a:latin typeface="Calibri"/>
              </a:rPr>
              <a:t> В середине ХIХ века в России сложились определенные предпосылки формирования философии как самостоятельного явления. Первой из них стала необходимость синтеза высказанных в течение веков идей, претворения их в целостную систему.</a:t>
            </a:r>
          </a:p>
          <a:p>
            <a:pPr marL="171450" lvl="0" indent="-171450" algn="l" defTabSz="685800">
              <a:lnSpc>
                <a:spcPct val="90000"/>
              </a:lnSpc>
              <a:spcBef>
                <a:spcPts val="750"/>
              </a:spcBef>
              <a:buBlip>
                <a:blip r:embed="rId2"/>
              </a:buBlip>
            </a:pPr>
            <a:r>
              <a:rPr lang="ru-RU" sz="1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Русская философия ХХ века. </a:t>
            </a:r>
            <a:r>
              <a:rPr lang="ru-RU" sz="1800" dirty="0">
                <a:solidFill>
                  <a:schemeClr val="tx1">
                    <a:lumMod val="95000"/>
                  </a:schemeClr>
                </a:solidFill>
                <a:effectLst/>
                <a:latin typeface="Calibri"/>
              </a:rPr>
              <a:t>Советский период характеризуется развитием материалистической традиции в философии. В центре внимания – проблемы бытия и развития, теория познания, логика, вопросы общественного прогресса и проблема личности. Со 2-й половины 50-х гг. на первый план здесь выходят абстрактно-логическая и историко-философская области.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275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227463"/>
            <a:ext cx="10353762" cy="1901588"/>
          </a:xfrm>
        </p:spPr>
        <p:txBody>
          <a:bodyPr/>
          <a:lstStyle/>
          <a:p>
            <a:r>
              <a:rPr lang="ru-RU" dirty="0" smtClean="0"/>
              <a:t>Когда произошел основной толчок в развитии Философии с точки зрения медицины?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913795" y="2129051"/>
            <a:ext cx="10353761" cy="3098041"/>
          </a:xfrm>
        </p:spPr>
        <p:txBody>
          <a:bodyPr>
            <a:normAutofit/>
          </a:bodyPr>
          <a:lstStyle/>
          <a:p>
            <a:pPr algn="l"/>
            <a:r>
              <a:rPr lang="ru-RU" sz="2400" dirty="0"/>
              <a:t>Основной толчок в развитии философии с точки зрения медицины пришёлся на XVIII-XIX </a:t>
            </a:r>
            <a:r>
              <a:rPr lang="ru-RU" sz="2400" dirty="0" smtClean="0"/>
              <a:t>века.</a:t>
            </a:r>
          </a:p>
          <a:p>
            <a:pPr algn="l"/>
            <a:r>
              <a:rPr lang="ru-RU" sz="2400" dirty="0"/>
              <a:t>Это было связано с активным перениманием западной культуры, формированием собственной системы образования, созданием целостных идей в философии отдельно от других наук, стремительное развитие </a:t>
            </a:r>
            <a:r>
              <a:rPr lang="ru-RU" sz="2400" dirty="0" smtClean="0"/>
              <a:t>медицины</a:t>
            </a:r>
            <a:r>
              <a:rPr lang="ru-RU" sz="2400" dirty="0"/>
              <a:t>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322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9244" y="657227"/>
            <a:ext cx="9733512" cy="1198870"/>
          </a:xfrm>
        </p:spPr>
        <p:txBody>
          <a:bodyPr/>
          <a:lstStyle/>
          <a:p>
            <a:r>
              <a:rPr lang="ru-RU" dirty="0"/>
              <a:t>Вклад врачей в развитие философии и медицины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29244" y="2019870"/>
            <a:ext cx="9733512" cy="4271748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/>
              <a:t>Некоторые из них:</a:t>
            </a:r>
          </a:p>
          <a:p>
            <a:pPr marL="457200" indent="-457200" algn="l">
              <a:buAutoNum type="arabicParenR"/>
            </a:pPr>
            <a:r>
              <a:rPr lang="ru-RU" dirty="0" smtClean="0"/>
              <a:t>Матвей </a:t>
            </a:r>
            <a:r>
              <a:rPr lang="ru-RU" dirty="0"/>
              <a:t>Яковлевич Мудров </a:t>
            </a:r>
            <a:endParaRPr lang="ru-RU" dirty="0" smtClean="0"/>
          </a:p>
          <a:p>
            <a:pPr marL="457200" indent="-457200" algn="l">
              <a:buAutoNum type="arabicParenR"/>
            </a:pPr>
            <a:r>
              <a:rPr lang="ru-RU" dirty="0" smtClean="0"/>
              <a:t>Велланский Данило Михайлович</a:t>
            </a:r>
          </a:p>
          <a:p>
            <a:pPr marL="457200" indent="-457200" algn="l">
              <a:buAutoNum type="arabicParenR"/>
            </a:pPr>
            <a:r>
              <a:rPr lang="ru-RU" dirty="0"/>
              <a:t>Иустин Евдокимович </a:t>
            </a:r>
            <a:r>
              <a:rPr lang="ru-RU" dirty="0" smtClean="0"/>
              <a:t>Дядьковский</a:t>
            </a:r>
          </a:p>
          <a:p>
            <a:pPr marL="457200" indent="-457200" algn="l">
              <a:buAutoNum type="arabicParenR"/>
            </a:pPr>
            <a:r>
              <a:rPr lang="ru-RU" dirty="0"/>
              <a:t>Боткин Сергей Петрович </a:t>
            </a:r>
            <a:endParaRPr lang="ru-RU" dirty="0" smtClean="0"/>
          </a:p>
          <a:p>
            <a:pPr marL="457200" indent="-457200" algn="l">
              <a:buAutoNum type="arabicParenR"/>
            </a:pPr>
            <a:r>
              <a:rPr lang="ru-RU" dirty="0"/>
              <a:t>Буяльский Илья Васильевич </a:t>
            </a:r>
            <a:endParaRPr lang="ru-RU" dirty="0" smtClean="0"/>
          </a:p>
          <a:p>
            <a:pPr marL="457200" indent="-457200" algn="l">
              <a:buAutoNum type="arabicParenR"/>
            </a:pPr>
            <a:r>
              <a:rPr lang="ru-RU" dirty="0"/>
              <a:t>Доброславин Алексей Петрович </a:t>
            </a:r>
            <a:endParaRPr lang="ru-RU" dirty="0" smtClean="0"/>
          </a:p>
          <a:p>
            <a:pPr algn="l"/>
            <a:r>
              <a:rPr lang="ru-RU" dirty="0" smtClean="0"/>
              <a:t>и др.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762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6414" y="397919"/>
            <a:ext cx="9733512" cy="1348995"/>
          </a:xfrm>
        </p:spPr>
        <p:txBody>
          <a:bodyPr/>
          <a:lstStyle/>
          <a:p>
            <a:r>
              <a:rPr lang="ru-RU" dirty="0"/>
              <a:t>Матвей Яковлевич Мудров 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42892" y="1480186"/>
            <a:ext cx="6290672" cy="4612943"/>
          </a:xfrm>
        </p:spPr>
        <p:txBody>
          <a:bodyPr>
            <a:normAutofit/>
          </a:bodyPr>
          <a:lstStyle/>
          <a:p>
            <a:pPr algn="l"/>
            <a:r>
              <a:rPr lang="ru-RU" sz="2000" dirty="0"/>
              <a:t>всемирно признанный врач-терапевт, практически единолично сформировавший и воспитавший отечественную терапевтическую школу. Первым в России он ввёл опрос больного и составление истории болезни, разработал схему клинического исследования пациента, внёс большой вклад в становление военной гигиены</a:t>
            </a:r>
            <a:r>
              <a:rPr lang="ru-RU" sz="2000" dirty="0" smtClean="0"/>
              <a:t>.</a:t>
            </a:r>
          </a:p>
          <a:p>
            <a:pPr algn="l"/>
            <a:r>
              <a:rPr lang="ru-RU" sz="2000" dirty="0"/>
              <a:t>Мудров сумел воспитать сотни русских врачей. Под его руководством написано много актуальных научных работ, которые имеют ценности до сих пор.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759" y="1480186"/>
            <a:ext cx="3483360" cy="472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8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9244" y="657227"/>
            <a:ext cx="9733512" cy="1267107"/>
          </a:xfrm>
        </p:spPr>
        <p:txBody>
          <a:bodyPr/>
          <a:lstStyle/>
          <a:p>
            <a:r>
              <a:rPr lang="ru-RU" dirty="0"/>
              <a:t>Велланский Данило Михайлович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1448" y="1637733"/>
            <a:ext cx="7027652" cy="4626590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/>
              <a:t>известный российский врач-академик, профессор-физиолог и философ. Благодаря врожденному таланту, усидчивости и тяге к знаниям Данило, сын ремесленника из далекой провинции, покорил Петербург, получил дополнительное медицинское образование в Германии, овладел последними достижениями медицины XIX века и возглавил кафедру физиологии и общей патологии Петербургской медико-хирургической академии.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3815" y="1637733"/>
            <a:ext cx="3534770" cy="462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20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3835" y="286603"/>
            <a:ext cx="9733512" cy="1269242"/>
          </a:xfrm>
        </p:spPr>
        <p:txBody>
          <a:bodyPr>
            <a:normAutofit fontScale="90000"/>
          </a:bodyPr>
          <a:lstStyle/>
          <a:p>
            <a:r>
              <a:rPr lang="ru-RU" dirty="0"/>
              <a:t>Иустин Евдокимович Дядьковский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1195" y="1392071"/>
            <a:ext cx="11395880" cy="5063319"/>
          </a:xfrm>
        </p:spPr>
        <p:txBody>
          <a:bodyPr>
            <a:noAutofit/>
          </a:bodyPr>
          <a:lstStyle/>
          <a:p>
            <a:pPr algn="l"/>
            <a:r>
              <a:rPr lang="ru-RU" sz="1600" dirty="0"/>
              <a:t>Русский врач-терапевт, ординарный профессор Московского университета. Проработав в Московском университете всего четыре года, Дядьковский тем не менее оставил яркий след в памяти современников. Его лекции (длившиеся иногда 3—4 часа) пользовались исключительной популярностью не </a:t>
            </a:r>
            <a:r>
              <a:rPr lang="ru-RU" sz="1600" dirty="0" smtClean="0"/>
              <a:t>только </a:t>
            </a:r>
            <a:r>
              <a:rPr lang="ru-RU" sz="1600" dirty="0"/>
              <a:t>у студентов, но и у практикующих врачей. Студенты же «слушали его с жадностью», в них он «имел горячих поклонников и последователей… Современники называли их дядьковцами». Поэт А. А. Григорьев вспоминал, что имя Дядьковского «было окружено раболепнейшим уважением, и оно же было именем борьбы живой, новой науки со старой рутиной». Дядьковский пользовался известностью и за стенами университета. Он был знаком с Н. В. Гоголем, М. Ю. Лермонтовым, П. Я. Чаадаевым, В. Г. Белинским, Н. В. Станкевичем, Д. В. Веневитиновым, П. С. Мочаловым, М. С. Щепкиным и другими видными фигурами русского общества 1830-х годов.</a:t>
            </a:r>
          </a:p>
          <a:p>
            <a:pPr algn="l"/>
            <a:r>
              <a:rPr lang="ru-RU" sz="1600" dirty="0" smtClean="0"/>
              <a:t>Дядьковский </a:t>
            </a:r>
            <a:r>
              <a:rPr lang="ru-RU" sz="1600" dirty="0"/>
              <a:t>выступал как убежденный сторонник эволюционных идей. За «кощунственное» естественнонаучное объяснение происхождения «нетленных мощей» он был отстранен от преподавания в </a:t>
            </a:r>
            <a:r>
              <a:rPr lang="ru-RU" sz="1600" dirty="0" smtClean="0"/>
              <a:t>университете. Подобные </a:t>
            </a:r>
            <a:r>
              <a:rPr lang="ru-RU" sz="1600" dirty="0"/>
              <a:t>взгляды в сочетании с высокой популярностью Дядьковского среди студентов вызывали недовольство администрации, и в 1835 году министр народного просвещения С. С. Уваров, ознакомившись с конспектами лекций Дядьковского, нашёл их неудовлетворительными и отдал приказ об удалении его из Московского </a:t>
            </a:r>
            <a:r>
              <a:rPr lang="ru-RU" sz="1600" dirty="0" smtClean="0"/>
              <a:t>университета.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6476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05207" y="846161"/>
            <a:ext cx="6604572" cy="5404513"/>
          </a:xfrm>
        </p:spPr>
        <p:txBody>
          <a:bodyPr/>
          <a:lstStyle/>
          <a:p>
            <a:pPr algn="l"/>
            <a:r>
              <a:rPr lang="ru-RU" dirty="0"/>
              <a:t> </a:t>
            </a:r>
            <a:r>
              <a:rPr lang="ru-RU" dirty="0" smtClean="0"/>
              <a:t>- Врач-материалист</a:t>
            </a:r>
            <a:r>
              <a:rPr lang="ru-RU" dirty="0"/>
              <a:t>, противник схоластики, мужественный атеист, знаток современного </a:t>
            </a:r>
            <a:r>
              <a:rPr lang="ru-RU" dirty="0" smtClean="0"/>
              <a:t>естествознания.</a:t>
            </a:r>
          </a:p>
          <a:p>
            <a:pPr algn="l"/>
            <a:r>
              <a:rPr lang="ru-RU" dirty="0"/>
              <a:t>И. Е. Дядьковский являлся и теоретиком медицины. Он философски обосновывал свои теоретические медицинские воззрения, развивал общебиологические принципы и глубоко изучал болезненные явления и симптомы физико-химическими методами.</a:t>
            </a:r>
          </a:p>
          <a:p>
            <a:pPr algn="l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54" y="573206"/>
            <a:ext cx="4299043" cy="567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2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6250" y="314633"/>
            <a:ext cx="9733512" cy="1187355"/>
          </a:xfrm>
        </p:spPr>
        <p:txBody>
          <a:bodyPr/>
          <a:lstStyle/>
          <a:p>
            <a:r>
              <a:rPr lang="ru-RU" dirty="0"/>
              <a:t>Боткин Сергей Петрович 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9810" y="1351128"/>
            <a:ext cx="6291618" cy="5008730"/>
          </a:xfrm>
        </p:spPr>
        <p:txBody>
          <a:bodyPr>
            <a:noAutofit/>
          </a:bodyPr>
          <a:lstStyle/>
          <a:p>
            <a:pPr algn="l"/>
            <a:r>
              <a:rPr lang="ru-RU" sz="2000" dirty="0"/>
              <a:t>Серге́й Петро́вич Бо́ткин — русский врач-терапевт, патолог, физиолог и общественный деятель, создал учение об организме как о едином целом, подчиняющемся воле</a:t>
            </a:r>
            <a:r>
              <a:rPr lang="ru-RU" sz="2000" dirty="0" smtClean="0"/>
              <a:t>.</a:t>
            </a:r>
          </a:p>
          <a:p>
            <a:pPr algn="l"/>
            <a:r>
              <a:rPr lang="ru-RU" sz="2000" dirty="0"/>
              <a:t>Сергей Петрович внёс огромный вклад в развитие русской и мировой медицины. Он доказал, что катаральная желтуха является инфекционным заболеванием, передающимся с загрязнённой водой и продуктами. С тех пор гепатит «А» носит название «болезнь Боткина». Академик Боткин создал физиологическую теорию заболевания и стал основателем научной клинической медицины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977" y="1501988"/>
            <a:ext cx="3300785" cy="470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51</TotalTime>
  <Words>989</Words>
  <Application>Microsoft Office PowerPoint</Application>
  <PresentationFormat>Широкоэкранный</PresentationFormat>
  <Paragraphs>42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Bookman Old Style</vt:lpstr>
      <vt:lpstr>Calibri</vt:lpstr>
      <vt:lpstr>Rockwell</vt:lpstr>
      <vt:lpstr>Damask</vt:lpstr>
      <vt:lpstr>Вклад отечественных врачей в развитие философии и медицины</vt:lpstr>
      <vt:lpstr>Этапы формирования русской философии</vt:lpstr>
      <vt:lpstr>Когда произошел основной толчок в развитии Философии с точки зрения медицины?</vt:lpstr>
      <vt:lpstr>Вклад врачей в развитие философии и медицины </vt:lpstr>
      <vt:lpstr>Матвей Яковлевич Мудров  </vt:lpstr>
      <vt:lpstr>Велланский Данило Михайлович </vt:lpstr>
      <vt:lpstr>Иустин Евдокимович Дядьковский </vt:lpstr>
      <vt:lpstr>Презентация PowerPoint</vt:lpstr>
      <vt:lpstr>Боткин Сергей Петрович  </vt:lpstr>
      <vt:lpstr>Буяльский Илья Васильевич  </vt:lpstr>
      <vt:lpstr>Доброславин Алексей Петрович  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Вклад отечественных врачей в развитие философии и медицины</dc:title>
  <dc:creator>User</dc:creator>
  <cp:lastModifiedBy>Admin</cp:lastModifiedBy>
  <cp:revision>6</cp:revision>
  <dcterms:created xsi:type="dcterms:W3CDTF">2021-12-23T06:51:17Z</dcterms:created>
  <dcterms:modified xsi:type="dcterms:W3CDTF">2022-01-18T09:32:17Z</dcterms:modified>
</cp:coreProperties>
</file>