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5" r:id="rId1"/>
  </p:sldMasterIdLst>
  <p:notesMasterIdLst>
    <p:notesMasterId r:id="rId11"/>
  </p:notesMasterIdLst>
  <p:sldIdLst>
    <p:sldId id="256" r:id="rId2"/>
    <p:sldId id="265" r:id="rId3"/>
    <p:sldId id="257" r:id="rId4"/>
    <p:sldId id="261" r:id="rId5"/>
    <p:sldId id="262" r:id="rId6"/>
    <p:sldId id="264" r:id="rId7"/>
    <p:sldId id="268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1E3D3D-FADF-4FEE-8D3A-FAA2887FC29C}">
          <p14:sldIdLst>
            <p14:sldId id="256"/>
            <p14:sldId id="265"/>
            <p14:sldId id="257"/>
          </p14:sldIdLst>
        </p14:section>
        <p14:section name="Раздел без заголовка" id="{D0AF1E5E-B978-4F5B-8F4A-5DF28E6B41BA}">
          <p14:sldIdLst>
            <p14:sldId id="261"/>
            <p14:sldId id="262"/>
            <p14:sldId id="264"/>
            <p14:sldId id="268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66CC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>
        <p:scale>
          <a:sx n="90" d="100"/>
          <a:sy n="90" d="100"/>
        </p:scale>
        <p:origin x="114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7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A1669-9441-42CD-B11E-2411D5451760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C4561-217F-401E-929E-6F4CAA52B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37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ru-RU" dirty="0"/>
              <a:t>Сестринское дело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88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AFCA4F-9630-4515-ABF4-83CD4509E109}"/>
              </a:ext>
            </a:extLst>
          </p:cNvPr>
          <p:cNvSpPr txBox="1">
            <a:spLocks/>
          </p:cNvSpPr>
          <p:nvPr userDrawn="1"/>
        </p:nvSpPr>
        <p:spPr>
          <a:xfrm>
            <a:off x="3799647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400" b="1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Сестринское дело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2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391E1-7E24-4EAB-BB0A-0366523E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8F3172-468F-41FB-88E8-57D5CF96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EAB13F-9182-4098-B212-6678F04B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Сестринское дело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CF67F-56B5-4275-B9CA-5C23C272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4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Сестринское дело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1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ru-RU" dirty="0"/>
              <a:t>Сестринское дело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1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8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26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391275"/>
            <a:ext cx="12192000" cy="466725"/>
          </a:xfrm>
          <a:prstGeom prst="rect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Сестринское дело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0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67" r:id="rId3"/>
    <p:sldLayoutId id="2147483858" r:id="rId4"/>
    <p:sldLayoutId id="2147483859" r:id="rId5"/>
    <p:sldLayoutId id="2147483860" r:id="rId6"/>
    <p:sldLayoutId id="2147483861" r:id="rId7"/>
    <p:sldLayoutId id="2147483863" r:id="rId8"/>
    <p:sldLayoutId id="2147483865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AA48E3-472E-4CAF-A1A9-F4E1A613B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3449" y="587502"/>
            <a:ext cx="7038976" cy="2384298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r>
              <a:rPr lang="ru-RU" sz="4900" dirty="0"/>
              <a:t> </a:t>
            </a:r>
            <a:endParaRPr lang="ru-RU" sz="8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C8379A3-99D6-4B9A-A184-211540A95EBD}"/>
              </a:ext>
            </a:extLst>
          </p:cNvPr>
          <p:cNvSpPr/>
          <p:nvPr/>
        </p:nvSpPr>
        <p:spPr>
          <a:xfrm>
            <a:off x="7748459" y="158096"/>
            <a:ext cx="4163455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НОВИНКИ ЭЛЕКТРОННОЙ БИБЛИОТЕКИ</a:t>
            </a:r>
          </a:p>
          <a:p>
            <a:pPr algn="ctr"/>
            <a:r>
              <a:rPr lang="ru-RU" sz="12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br>
              <a:rPr lang="ru-RU" sz="4400" b="1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r>
              <a:rPr lang="ru-RU" sz="4800" b="1" dirty="0">
                <a:ln w="0"/>
                <a:solidFill>
                  <a:srgbClr val="99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Сестринское дело</a:t>
            </a:r>
            <a:endParaRPr lang="ru-RU" sz="440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EFB2F3-3B24-4344-BEF2-E7953179A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91" b="10915"/>
          <a:stretch/>
        </p:blipFill>
        <p:spPr>
          <a:xfrm>
            <a:off x="4415128" y="4426797"/>
            <a:ext cx="3571293" cy="127029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A89E0A-170B-4249-B166-98BB4F60CED3}"/>
              </a:ext>
            </a:extLst>
          </p:cNvPr>
          <p:cNvSpPr/>
          <p:nvPr/>
        </p:nvSpPr>
        <p:spPr>
          <a:xfrm>
            <a:off x="4329112" y="5867897"/>
            <a:ext cx="3533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https://www.studentlibrary.ru/</a:t>
            </a:r>
            <a:endParaRPr lang="ru-RU" dirty="0"/>
          </a:p>
        </p:txBody>
      </p:sp>
      <p:pic>
        <p:nvPicPr>
          <p:cNvPr id="1026" name="Picture 2" descr="Поздравление с Днем медицинской сестры! | 12.05.2021 | Терновка - БезФормата">
            <a:extLst>
              <a:ext uri="{FF2B5EF4-FFF2-40B4-BE49-F238E27FC236}">
                <a16:creationId xmlns:a16="http://schemas.microsoft.com/office/drawing/2014/main" id="{9048FB25-EE6A-4AA8-BB55-832B004A7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6" y="158096"/>
            <a:ext cx="7333221" cy="413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E2DF56-B319-48DA-96E4-29C380E32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700" y="4513814"/>
            <a:ext cx="1694345" cy="1087586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E04CA67-BF81-4796-B7B1-3B4BE260E6E4}"/>
              </a:ext>
            </a:extLst>
          </p:cNvPr>
          <p:cNvSpPr/>
          <p:nvPr/>
        </p:nvSpPr>
        <p:spPr>
          <a:xfrm>
            <a:off x="8248649" y="5801622"/>
            <a:ext cx="3533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https://www.books-up.ru/ru/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E8E605-CA77-4F3B-B10B-35A0EFAC35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275" y="4437926"/>
            <a:ext cx="2540558" cy="1429971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C5C2E85-9C98-4FB9-BA32-8FD6C5DC23F0}"/>
              </a:ext>
            </a:extLst>
          </p:cNvPr>
          <p:cNvSpPr/>
          <p:nvPr/>
        </p:nvSpPr>
        <p:spPr>
          <a:xfrm>
            <a:off x="594928" y="5869669"/>
            <a:ext cx="3533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https://e.lanbook.com/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53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61757-E8AF-498F-83FD-2A6BAC55B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0508" y="314325"/>
            <a:ext cx="8304904" cy="1381125"/>
          </a:xfrm>
        </p:spPr>
        <p:txBody>
          <a:bodyPr>
            <a:noAutofit/>
          </a:bodyPr>
          <a:lstStyle/>
          <a:p>
            <a:pPr algn="just">
              <a:tabLst>
                <a:tab pos="5651500" algn="l"/>
              </a:tabLst>
            </a:pPr>
            <a:r>
              <a:rPr lang="ru-RU" sz="1600" dirty="0">
                <a:solidFill>
                  <a:srgbClr val="99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1971 года Международный совет медсестер официально учредил 12 мая – Международным днем медсестер в день рождения Флоренс Найтингейл – первой английской сестры милосердия.</a:t>
            </a:r>
            <a:br>
              <a:rPr lang="en-US" sz="1600" dirty="0">
                <a:solidFill>
                  <a:srgbClr val="9966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нашей стране Международный день медицинских сестер отмечается с 1996 года. Замечательный праздник, который получил определенную известность и популярность, объединяет всех средних медицинских работников разного профиля (медсестер, фельдшеров, акушерок, лаборантов).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Медицинская сестра сегодня принимает на себя множество этических обязанностей: нести добро, не причинять вреда, уважать права и человеческое достоинство пациента, быть преданной профессии. Сестринское дело не имеет ограничений по национальным, расовым признакам, возрасту, полу, политическим или религиозным убеждениям, социальному положению.</a:t>
            </a:r>
            <a:r>
              <a:rPr lang="ru-RU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2D2EAA-D432-46E7-BD3A-0670A23F2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45734"/>
            <a:ext cx="5759412" cy="421216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Экономическая сила медицинской помощи, которая создает здоровых людей и общества и способствует здоровой экономике, будет подчеркнута Международным советом медсестер (ICN) в Международный день медсестер (IND) 2024 года под темой: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Наши медсестры. Наше будущее. Экономическая сила заботы.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Международный день медсестер (IND) отмечается 12 мая каждого года, а тему выбирает ICN – федерация, объединяющая более 130 национальных ассоциаций медсестер по всему миру, представляющих более 28 миллионов медсестер, работающих по всему миру.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Президент ICN д-р Памела </a:t>
            </a:r>
            <a:r>
              <a:rPr lang="ru-RU" sz="1100" dirty="0" err="1">
                <a:latin typeface="Calibri" panose="020F0502020204030204" pitchFamily="34" charset="0"/>
                <a:cs typeface="Calibri" panose="020F0502020204030204" pitchFamily="34" charset="0"/>
              </a:rPr>
              <a:t>Чиприано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 объяснила причину выбранной темы: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«Несмотря на то, что сестринское дело является основой здравоохранения, оно часто сталкивается с финансовыми ограничениями и социальной недооценкой. Продолжаем нашу общую тему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Наши медсестры. Наше будущее.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 и политических действий Хартии перемен ICN , ICN решила сосредоточить внимание IND 2024 на экономической силе ухода с целью изменить восприятие и продемонстрировать, как стратегические инвестиции в сестринское дело могут принести значительные экономические и социальные выгоды.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Мы считаем, что сейчас настало время изменить точку зрения. Мы снова и снова видели, как финансовые кризисы часто приводят к бюджетным ограничениям в здравоохранении, обычно за счет сестринских услуг. Этот редукционистский подход упускает из виду существенную и часто недооцениваемую экономическую ценность, которую сестринское дело вносит в здравоохранение и общество в целом.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latin typeface="Calibri" panose="020F0502020204030204" pitchFamily="34" charset="0"/>
                <a:cs typeface="Calibri" panose="020F0502020204030204" pitchFamily="34" charset="0"/>
              </a:rPr>
              <a:t>Политики, администраторы здравоохранения и даже широкая общественность часто не знают или дезинформированы о возврате инвестиций, который может обеспечить адекватное финансирование сестринского дела, особенно в такие финансово неспокойные времена, как нынешние. Опираясь на уроки, извлеченные из пандемии COVID-19, и признавая растущую угрозу здоровью населения во всем мире из-за конфликтов, климатического кризиса и финансовой нестабильности, мы считаем, что настало время выступать за изменение взглядов и политики.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ru-RU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9A6F637-9EDC-4A85-8A5E-B09B26BB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48" y="1845733"/>
            <a:ext cx="5759412" cy="40937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89CB2C-5D21-4469-BD49-E333C840C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36" y="190387"/>
            <a:ext cx="2588918" cy="145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517B49-A330-42BC-B43A-3327DE968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74" y="1875952"/>
            <a:ext cx="1244591" cy="140826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263C62-049B-4199-9221-1F1E55806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9" y="122834"/>
            <a:ext cx="2315504" cy="321597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88E66C0-DA14-4138-934E-A37056D3D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2201" y="119374"/>
            <a:ext cx="1955954" cy="254911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08B0F6-0CE0-4504-BCD6-534C9D360E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2927" y="119374"/>
            <a:ext cx="1722417" cy="168429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4B56C84-A80A-48AF-978E-51D7FDC9E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2344" y="3445779"/>
            <a:ext cx="2263000" cy="284457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DA5EA52-3A1B-4A29-A0FE-6B174E430880}"/>
              </a:ext>
            </a:extLst>
          </p:cNvPr>
          <p:cNvSpPr/>
          <p:nvPr/>
        </p:nvSpPr>
        <p:spPr>
          <a:xfrm>
            <a:off x="6318155" y="50723"/>
            <a:ext cx="5577016" cy="6178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Флоренс Найтингейл (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Florence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Naightingale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 (12 мая 1820 – 13 августа 1910)</a:t>
            </a:r>
          </a:p>
          <a:p>
            <a:pPr algn="just"/>
            <a:br>
              <a:rPr lang="ru-RU" sz="1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  <a:t>Флоренс Найтингейл (1820-1910) - сестра милосердия и общественная деятельница Великобритании, в день рождения которой мы сегодня отмечаем Международный день медицинской сестры.</a:t>
            </a:r>
          </a:p>
          <a:p>
            <a:pPr algn="just"/>
            <a: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  <a:t>Она родилась во Флоренции в богатой аристократической семье, получила блестящее образование, знала шесть языков. С юных лет мечтала стать сестрой милосердия, в 1853 году получила сестринское образование в общине сестёр пастора </a:t>
            </a:r>
            <a:r>
              <a:rPr lang="ru-RU" sz="1150" dirty="0" err="1">
                <a:latin typeface="Calibri" panose="020F0502020204030204" pitchFamily="34" charset="0"/>
                <a:cs typeface="Calibri" panose="020F0502020204030204" pitchFamily="34" charset="0"/>
              </a:rPr>
              <a:t>Флендера</a:t>
            </a:r>
            <a: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  <a:t> в </a:t>
            </a:r>
            <a:r>
              <a:rPr lang="ru-RU" sz="1150" dirty="0" err="1">
                <a:latin typeface="Calibri" panose="020F0502020204030204" pitchFamily="34" charset="0"/>
                <a:cs typeface="Calibri" panose="020F0502020204030204" pitchFamily="34" charset="0"/>
              </a:rPr>
              <a:t>Кайзерверте</a:t>
            </a:r>
            <a: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  <a:t> и стала управляющей небольшой частной больницей в Лондоне.</a:t>
            </a:r>
          </a:p>
          <a:p>
            <a:pPr algn="just"/>
            <a: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  <a:t>В октябре 1854 года, в период Крымской войны, Флоренс вместе с 38 помощницами отправилась в полевые госпитали в Крым. Организуя уход за ранеными, она последовательно проводила в жизнь принципы санитарии и гигиены. В результате менее чем за полгода смертность в лазаретах снизилась с 42 до 2,2%!</a:t>
            </a:r>
          </a:p>
          <a:p>
            <a:pPr algn="just"/>
            <a: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  <a:t>Поставив себе задачу реформировать медицинскую службу в армии, Найтингейл добилась того, чтобы госпитали были оснащены системами вентиляции и канализации; больничный персонал в обязательном порядке проходил необходимую подготовку. Была организована военно-медицинская школа, а среди солдат и офицеров велась разъяснительная работа о важности профилактики болезней.</a:t>
            </a:r>
          </a:p>
          <a:p>
            <a:pPr algn="just"/>
            <a: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  <a:t>Велики заслуги Флоренс Найтингейл в медицинской статистике!</a:t>
            </a:r>
            <a:b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  <a:t>Её 800-страничная книга «Заметки о факторах, влияющих на здоровье, эффективность и управление госпиталями британской армии» (1858) содержала целый раздел, посвященный статистике и иллюстрированный диаграммами.</a:t>
            </a:r>
            <a:b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150" dirty="0">
                <a:latin typeface="Calibri" panose="020F0502020204030204" pitchFamily="34" charset="0"/>
                <a:cs typeface="Calibri" panose="020F0502020204030204" pitchFamily="34" charset="0"/>
              </a:rPr>
              <a:t>Найтингейл стала новатором в использовании графических изображений в статистике. Она изобрела круговые диаграммы, которые называла «петушиный гребень» и использовала для описания структуры смертности. Многие из её диаграмм были включены в отчёт комиссии по проблемам здоровья в армии, благодаря которому было принято решение о реформировании армейской медицины. Разработала первую форму для сбора статистики в госпиталях, которая является предшественником современных отчетных форм о деятельности стационара. В 1859 г. была избрана членом Королевского статистического общества и впоследствии стала почётным членом Американской статистической ассоциации.</a:t>
            </a:r>
            <a:endParaRPr lang="ru-RU" sz="115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F0DA26F-1871-47BB-9B00-1300461C80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6528" y="2748114"/>
            <a:ext cx="1961627" cy="254911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744EFCF-60A8-4412-A873-9CC7E98071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38811" y="5297233"/>
            <a:ext cx="1864207" cy="9321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79E5313-9575-4478-85EE-B64BACD93C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339" y="3453107"/>
            <a:ext cx="1729651" cy="277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4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650" y="276226"/>
            <a:ext cx="7372485" cy="141922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Глухов, А. А. Основы ухода за хирургическими больными : учебное пособие / А. А. Глухов [и др. ]. - Москва : ГЭОТАР-Медиа, 2024. - 288 с. - 288 с. - ISBN 978-5-9704-8550-7. - Текст : электронный // ЭБС "Консультант студента" : [сайт]. - URL : https://www.studentlibrary.ru/book/ISBN9785970485507.html (дата обращения: 07.05.2024). - Режим доступа : по подписке.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940" y="1809749"/>
            <a:ext cx="7293195" cy="4467225"/>
          </a:xfrm>
        </p:spPr>
        <p:txBody>
          <a:bodyPr>
            <a:noAutofit/>
          </a:bodyPr>
          <a:lstStyle/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1500" dirty="0"/>
              <a:t>В учебном пособии отражены основные вопросы ухода за больными хирургического профиля, сделаны акценты на особенностях и технике проведения различных медицинских манипуляций, освещены проблемы организации работы хирургического отделения, хирургической инфекции, асептики и антисептики, предоперационной подготовки и ведения больных в послеоперационном периоде, гигиены питания, рассмотрены основные положения медицинской деонтологии. Приводятся вопросы для тестового контроля уровня знаний, список рекомендуемой литературы.</a:t>
            </a:r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endParaRPr lang="ru-RU" sz="1500" dirty="0"/>
          </a:p>
          <a:p>
            <a:pPr fontAlgn="base">
              <a:spcBef>
                <a:spcPts val="0"/>
              </a:spcBef>
              <a:spcAft>
                <a:spcPts val="0"/>
              </a:spcAft>
            </a:pPr>
            <a:r>
              <a:rPr lang="ru-RU" sz="1500" dirty="0"/>
              <a:t>Учебное пособие предназначено для студентов медицинских вузов, среднего медицинского персонала.</a:t>
            </a:r>
            <a:endParaRPr lang="ru-RU" sz="15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DD67A5-DC10-4E90-A755-BDF0D7A0F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592" y="393405"/>
            <a:ext cx="4003688" cy="55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99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1" y="276226"/>
            <a:ext cx="7248524" cy="1419224"/>
          </a:xfrm>
        </p:spPr>
        <p:txBody>
          <a:bodyPr>
            <a:normAutofit fontScale="90000"/>
          </a:bodyPr>
          <a:lstStyle/>
          <a:p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Калинченко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Е. И. Методические рекомендации по выполнению и защите выпускной квалификационной работы по специальности 34.02.01 «Сестринское дело» = для обучающихся по программе среднего профессионального образования, руководителей выпускных квалификационных работ и рецензентов : Методические рекомендации / Е. И.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Калинченко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, А. А. Алешечкина. - Волгоград :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ВолгГМУ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, 2023. - 37 c. - Текст : электронный // ЭБС "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Букап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" : [сайт]. - URL : https://www.books-up.ru/ru/book/metodicheskie-rekomendacii-po-vypolneniyu-i-zacshite-vypusknoj-kvalifikacionnoj-raboty-po-specialnosti-34-02-01-sestrinskoe-delo-16285018/ (дата обращения: 07.05.2024). - Режим доступа : по подписке.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1962150"/>
            <a:ext cx="7162800" cy="417703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Методические рекомендации посвящены вопросам организации, выполнения и защиты выпускной квалификационной работы. Методические рекомендации предназначены для обучающихся по программе среднего профессионального образования, специальность 34.02.01 «Сестринское дело», руководителей выпускных квалификационных работ и рецензентов.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E842D39-5A4A-4B54-8AC8-6DA2561AF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193330"/>
            <a:ext cx="4102958" cy="57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341" y="386080"/>
            <a:ext cx="7250709" cy="130936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Сестринское дело в хирургии: сестринский уход в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периоперативный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период : учебное пособие / Д. Н. Бегун, О. В. Головко, Н. В.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Заришняк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, Е. В. Гаврилова. — Оренбург :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ОрГМУ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, 2023. — 131 с. — Текст : электронный // Лань : электронно-библиотечная система. — URL: https://e.lanbook.com/book/340712 (дата обращения: 07.05.2024). — Режим доступа: для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авториз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. пользователей.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1962150"/>
            <a:ext cx="7162800" cy="41770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Учебное пособие в краткой форме содержит теоретический материал об особенностях сестринского ухода за пациентами в различные фазы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периоперативного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периода, даны описание и алгоритмы манипуляций, для контроля усвоения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метериала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предложены тестовые вопросы и ситуационные задачи. Учебное пособие «Сестринское дело в хирургии: сестринский уход в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периоперативный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период» соответствует ФГОС ВО бакалавриат по направлению подготовки 34.03.01 Сестринское дело и рабочей программе дисциплины «Сестринское дело в хирургии».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567A54-E99D-4C76-AB7A-8D6659340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44" y="292958"/>
            <a:ext cx="3862775" cy="546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70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0" y="375448"/>
            <a:ext cx="7250709" cy="130936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Сестринское дело в хирургии : Учебное пособие / Н. А. Шемякина, Е. В.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Намоконов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, З. А. Артамонова и др. - Чита : Издательство ЧГМА, 2023. - 62 c. - Текст : электронный // ЭБС "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Букап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" : [сайт]. - URL : https://www.books-up.ru/ru/book/sestrinskoe-delo-v-hirurgii-16765865/ (дата обращения: 07.05.2024). - Режим доступа : по подписке.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1962150"/>
            <a:ext cx="7162800" cy="41770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 пособии представлены вопросы организации работы медицинской сестры в хирургическом стационаре, методы профилактики распространения внутрибольничной инфекции, процессы наблюдения за пациентами в послеоперационном периоде, а также помощь при неотложных состояниях.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Пособие предназначено для студентов, обучающихся по специальности 31.05.01 Лечебное дело, 31.05.02 Педиатрия.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11440C-E26D-45D4-BB65-BC394D7E1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06" y="375448"/>
            <a:ext cx="4036496" cy="568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8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341" y="386080"/>
            <a:ext cx="7250709" cy="130936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Ильина, С. Н. Офтальмология и сестринское дело : учебное пособие / С. Н. Ильина. — Гродно :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ГрГМУ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, 2021. — 240 с. — ISBN 978-985-595-663-2. — Текст : электронный // Лань : электронно-библиотечная система. — URL: https://e.lanbook.com/book/237518 (дата обращения: 07.05.2024). — Режим доступа: для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авториз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. пользователей..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1962150"/>
            <a:ext cx="7162800" cy="41770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В пособии освещены основные особенности анатомии и физиологии органа зрения, изложены современные представления о причинах возникновения, патогенезе и клиническая характеристика наиболее часто встречающихся заболеваний органа зрения. Подробно изложены методы исследования зрительных функций глаза, стандарты выполнения необходимых диагностических и лечебных манипуляций, а также мероприятия по уходу за больными с заболеваниями глаз. Уделено внимание предупреждению и раннему выявлению заболеваний, тактике ведения офтальмологических больных с заболеваниями и повреждениями глаз, современным методам лечения и оказанию неотложной помощи и тактике ведения офтальмологических больных. Пособие предназначено для подготовки медицинских сестер с высшим образованием.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7DA40D-4310-45BF-B4BE-E9FE4AE14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06" y="315483"/>
            <a:ext cx="3838061" cy="53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8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341" y="386080"/>
            <a:ext cx="7250709" cy="1309369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Соколов К. Н. Медицинский уход и сестринская манипуляционная техника : пособие для студентов / К. Н. Соколов, Е. М.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Сурмач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. - Гродно :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ГрГМУ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, 2022. - 536 c. - ISBN 9789855955994. - Текст : электронный // ЭБС "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Букап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" : [сайт]. - URL : https://www.books-up.ru/ru/book/medicinskij-uhod-i-sestrinskaya-manipulyacionnaya-tehnika-14867952/ (дата обращения: 07.05.2024). - Режим доступа : по подписке.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1962150"/>
            <a:ext cx="7162800" cy="417703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Данное пособие содержит материал по сестринской манипуляционной технике и основам медицинского ухода за терапевтическими пациентами. Оно предназначено для студентов медицинских университетов, медицинских сестер, но будет также полезно и для врачей терапевтических специальностей, для преподавателей медицинских колледжей.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17905A-71D1-4E08-A702-3242524F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27053"/>
            <a:ext cx="4086368" cy="57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1470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2F2F2"/>
      </a:accent1>
      <a:accent2>
        <a:srgbClr val="5D2D37"/>
      </a:accent2>
      <a:accent3>
        <a:srgbClr val="EB641B"/>
      </a:accent3>
      <a:accent4>
        <a:srgbClr val="D3DFEF"/>
      </a:accent4>
      <a:accent5>
        <a:srgbClr val="FFCCA3"/>
      </a:accent5>
      <a:accent6>
        <a:srgbClr val="7D3C4A"/>
      </a:accent6>
      <a:hlink>
        <a:srgbClr val="D2EDF4"/>
      </a:hlink>
      <a:folHlink>
        <a:srgbClr val="44B9E8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458</TotalTime>
  <Words>1680</Words>
  <Application>Microsoft Office PowerPoint</Application>
  <PresentationFormat>Широкоэкранный</PresentationFormat>
  <Paragraphs>36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Ретро</vt:lpstr>
      <vt:lpstr>   </vt:lpstr>
      <vt:lpstr>С 1971 года Международный совет медсестер официально учредил 12 мая – Международным днем медсестер в день рождения Флоренс Найтингейл – первой английской сестры милосердия. В нашей стране Международный день медицинских сестер отмечается с 1996 года. Замечательный праздник, который получил определенную известность и популярность, объединяет всех средних медицинских работников разного профиля (медсестер, фельдшеров, акушерок, лаборантов).  Медицинская сестра сегодня принимает на себя множество этических обязанностей: нести добро, не причинять вреда, уважать права и человеческое достоинство пациента, быть преданной профессии. Сестринское дело не имеет ограничений по национальным, расовым признакам, возрасту, полу, политическим или религиозным убеждениям, социальному положению. </vt:lpstr>
      <vt:lpstr>Презентация PowerPoint</vt:lpstr>
      <vt:lpstr>Глухов, А. А. Основы ухода за хирургическими больными : учебное пособие / А. А. Глухов [и др. ]. - Москва : ГЭОТАР-Медиа, 2024. - 288 с. - 288 с. - ISBN 978-5-9704-8550-7. - Текст : электронный // ЭБС "Консультант студента" : [сайт]. - URL : https://www.studentlibrary.ru/book/ISBN9785970485507.html (дата обращения: 07.05.2024). - Режим доступа : по подписке.</vt:lpstr>
      <vt:lpstr>Калинченко Е. И. Методические рекомендации по выполнению и защите выпускной квалификационной работы по специальности 34.02.01 «Сестринское дело» = для обучающихся по программе среднего профессионального образования, руководителей выпускных квалификационных работ и рецензентов : Методические рекомендации / Е. И. Калинченко, А. А. Алешечкина. - Волгоград : ВолгГМУ, 2023. - 37 c. - Текст : электронный // ЭБС "Букап" : [сайт]. - URL : https://www.books-up.ru/ru/book/metodicheskie-rekomendacii-po-vypolneniyu-i-zacshite-vypusknoj-kvalifikacionnoj-raboty-po-specialnosti-34-02-01-sestrinskoe-delo-16285018/ (дата обращения: 07.05.2024). - Режим доступа : по подписке.</vt:lpstr>
      <vt:lpstr>Сестринское дело в хирургии: сестринский уход в периоперативный период : учебное пособие / Д. Н. Бегун, О. В. Головко, Н. В. Заришняк, Е. В. Гаврилова. — Оренбург : ОрГМУ, 2023. — 131 с. — Текст : электронный // Лань : электронно-библиотечная система. — URL: https://e.lanbook.com/book/340712 (дата обращения: 07.05.2024). — Режим доступа: для авториз. пользователей.</vt:lpstr>
      <vt:lpstr>Сестринское дело в хирургии : Учебное пособие / Н. А. Шемякина, Е. В. Намоконов, З. А. Артамонова и др. - Чита : Издательство ЧГМА, 2023. - 62 c. - Текст : электронный // ЭБС "Букап" : [сайт]. - URL : https://www.books-up.ru/ru/book/sestrinskoe-delo-v-hirurgii-16765865/ (дата обращения: 07.05.2024). - Режим доступа : по подписке.</vt:lpstr>
      <vt:lpstr>Ильина, С. Н. Офтальмология и сестринское дело : учебное пособие / С. Н. Ильина. — Гродно : ГрГМУ, 2021. — 240 с. — ISBN 978-985-595-663-2. — Текст : электронный // Лань : электронно-библиотечная система. — URL: https://e.lanbook.com/book/237518 (дата обращения: 07.05.2024). — Режим доступа: для авториз. пользователей..</vt:lpstr>
      <vt:lpstr>Соколов К. Н. Медицинский уход и сестринская манипуляционная техника : пособие для студентов / К. Н. Соколов, Е. М. Сурмач. - Гродно : ГрГМУ, 2022. - 536 c. - ISBN 9789855955994. - Текст : электронный // ЭБС "Букап" : [сайт]. - URL : https://www.books-up.ru/ru/book/medicinskij-uhod-i-sestrinskaya-manipulyacionnaya-tehnika-14867952/ (дата обращения: 07.05.2024). - Режим доступа : по подписке.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42</cp:revision>
  <cp:lastPrinted>2023-09-30T15:51:09Z</cp:lastPrinted>
  <dcterms:created xsi:type="dcterms:W3CDTF">2022-11-27T08:02:12Z</dcterms:created>
  <dcterms:modified xsi:type="dcterms:W3CDTF">2024-05-07T16:47:21Z</dcterms:modified>
</cp:coreProperties>
</file>