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rben" panose="020B0604020202020204" charset="0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4" d="100"/>
          <a:sy n="64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3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61471" y="717755"/>
            <a:ext cx="7475140" cy="2418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Алексей</a:t>
            </a: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Гаврилович </a:t>
            </a:r>
            <a:r>
              <a:rPr lang="en-US" sz="445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Венецианов</a:t>
            </a: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: Жизнь и Творчество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841523"/>
            <a:ext cx="8124068" cy="4345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0199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2D1355-296B-430C-B6DC-F3D4777D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4" y="344129"/>
            <a:ext cx="5876177" cy="749218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0D5ACC-475F-439F-AD42-08A71D7D8124}"/>
              </a:ext>
            </a:extLst>
          </p:cNvPr>
          <p:cNvSpPr/>
          <p:nvPr/>
        </p:nvSpPr>
        <p:spPr>
          <a:xfrm>
            <a:off x="6803923" y="3136490"/>
            <a:ext cx="73152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22222"/>
                </a:solidFill>
              </a:rPr>
              <a:t>Вклад Венецианова в русское искусство трудно переоценить и трудно перечислить все, что им было сделано. Он способствовал становлению и развитию национального бытового жанра (особенно крестьянской темы в нем). Разработал принципиально новую методику обучения рисунку и живописи, остававшуюся актуальной на протяжении многих десятилетий. Создал одну из первых частных художественных школ в России, дав, таким образом, возможность представителям "низших сословий" раскрыть и реализовать свой творческий потенциал (без школы Венецианова история русского искусства не досчиталась бы многих ярких имен). Стоял у истоков русского национального пейзажа. Был одним из распространителей техники литографии в России. И, наконец, , одним из «отцов» стиля «русский </a:t>
            </a:r>
            <a:r>
              <a:rPr lang="ru-RU" dirty="0" err="1">
                <a:solidFill>
                  <a:srgbClr val="222222"/>
                </a:solidFill>
              </a:rPr>
              <a:t>бидермайер</a:t>
            </a:r>
            <a:r>
              <a:rPr lang="ru-RU" dirty="0">
                <a:solidFill>
                  <a:srgbClr val="222222"/>
                </a:solidFill>
              </a:rPr>
              <a:t>», правда, больше проявившегося в творчестве его учеников и последователей.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037B3-D734-494D-B21B-D4270899F0A1}"/>
              </a:ext>
            </a:extLst>
          </p:cNvPr>
          <p:cNvSpPr txBox="1"/>
          <p:nvPr/>
        </p:nvSpPr>
        <p:spPr>
          <a:xfrm>
            <a:off x="8309113" y="7113016"/>
            <a:ext cx="4035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245 лет со дня рождения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885EC0-8FF3-41B4-B703-9F8CBBFC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5" y="342900"/>
            <a:ext cx="5247860" cy="754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00636-2B63-4C42-9368-973C6456008B}"/>
              </a:ext>
            </a:extLst>
          </p:cNvPr>
          <p:cNvSpPr txBox="1"/>
          <p:nvPr/>
        </p:nvSpPr>
        <p:spPr>
          <a:xfrm>
            <a:off x="9124122" y="5914486"/>
            <a:ext cx="2435087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Спасибо за внимание!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F66A53-15D3-454A-ACFA-C920EEE3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56" y="342900"/>
            <a:ext cx="7701021" cy="49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6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6397" y="84229"/>
            <a:ext cx="7705487" cy="1284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Ранние годы и формирование личности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9257" y="2157532"/>
            <a:ext cx="7705487" cy="1314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016079" y="3703558"/>
            <a:ext cx="22860" cy="3963233"/>
          </a:xfrm>
          <a:prstGeom prst="roundRect">
            <a:avLst>
              <a:gd name="adj" fmla="val 377587"/>
            </a:avLst>
          </a:prstGeom>
          <a:solidFill>
            <a:srgbClr val="B8BFDF"/>
          </a:solidFill>
          <a:ln/>
        </p:spPr>
      </p:sp>
      <p:sp>
        <p:nvSpPr>
          <p:cNvPr id="6" name="Shape 3"/>
          <p:cNvSpPr/>
          <p:nvPr/>
        </p:nvSpPr>
        <p:spPr>
          <a:xfrm>
            <a:off x="1235809" y="4154329"/>
            <a:ext cx="719257" cy="22860"/>
          </a:xfrm>
          <a:prstGeom prst="roundRect">
            <a:avLst>
              <a:gd name="adj" fmla="val 377587"/>
            </a:avLst>
          </a:prstGeom>
          <a:solidFill>
            <a:srgbClr val="B8BFDF"/>
          </a:solidFill>
          <a:ln/>
        </p:spPr>
      </p:sp>
      <p:sp>
        <p:nvSpPr>
          <p:cNvPr id="8" name="Text 5"/>
          <p:cNvSpPr/>
          <p:nvPr/>
        </p:nvSpPr>
        <p:spPr>
          <a:xfrm flipH="1">
            <a:off x="813375" y="3961046"/>
            <a:ext cx="168593" cy="358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2157770" y="3472459"/>
            <a:ext cx="6104215" cy="120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2157770" y="3510116"/>
            <a:ext cx="6266974" cy="1172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235809" y="5543907"/>
            <a:ext cx="719257" cy="22860"/>
          </a:xfrm>
          <a:prstGeom prst="roundRect">
            <a:avLst>
              <a:gd name="adj" fmla="val 377587"/>
            </a:avLst>
          </a:prstGeom>
          <a:solidFill>
            <a:srgbClr val="B8BFDF"/>
          </a:solidFill>
          <a:ln/>
        </p:spPr>
      </p:sp>
      <p:sp>
        <p:nvSpPr>
          <p:cNvPr id="13" name="Text 10"/>
          <p:cNvSpPr/>
          <p:nvPr/>
        </p:nvSpPr>
        <p:spPr>
          <a:xfrm>
            <a:off x="947083" y="5401270"/>
            <a:ext cx="160734" cy="308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2157770" y="4859057"/>
            <a:ext cx="5970820" cy="1170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2533503" y="4839267"/>
            <a:ext cx="5878414" cy="1398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1235809" y="6933486"/>
            <a:ext cx="719257" cy="22860"/>
          </a:xfrm>
          <a:prstGeom prst="roundRect">
            <a:avLst>
              <a:gd name="adj" fmla="val 377587"/>
            </a:avLst>
          </a:prstGeom>
          <a:solidFill>
            <a:srgbClr val="B8BFDF"/>
          </a:solidFill>
          <a:ln/>
        </p:spPr>
      </p:sp>
      <p:sp>
        <p:nvSpPr>
          <p:cNvPr id="19" name="Text 16"/>
          <p:cNvSpPr/>
          <p:nvPr/>
        </p:nvSpPr>
        <p:spPr>
          <a:xfrm>
            <a:off x="1940568" y="6468364"/>
            <a:ext cx="6272365" cy="10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2157770" y="6370727"/>
            <a:ext cx="6244114" cy="109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937D68E-9642-41EF-AA0A-03225571D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309" y="266248"/>
            <a:ext cx="5000377" cy="68746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5CF81B7-5ABF-4369-8826-AFAB3505BD24}"/>
              </a:ext>
            </a:extLst>
          </p:cNvPr>
          <p:cNvSpPr/>
          <p:nvPr/>
        </p:nvSpPr>
        <p:spPr>
          <a:xfrm>
            <a:off x="9132835" y="7297459"/>
            <a:ext cx="4916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А. Г. Венецианов. Портрет К. И. </a:t>
            </a:r>
            <a:r>
              <a:rPr lang="ru-RU" sz="1050" dirty="0" err="1"/>
              <a:t>Головачевского</a:t>
            </a:r>
            <a:r>
              <a:rPr lang="ru-RU" sz="1050" dirty="0"/>
              <a:t> с тремя воспитанниками Академии художеств. 1811</a:t>
            </a:r>
          </a:p>
          <a:p>
            <a:r>
              <a:rPr lang="ru-RU" sz="1050" dirty="0"/>
              <a:t>Холст, масло. 143,5 × 111 см</a:t>
            </a:r>
          </a:p>
          <a:p>
            <a:r>
              <a:rPr lang="ru-RU" sz="1050" dirty="0"/>
              <a:t>Русский музей, Санкт-Петербург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49E237C-CF00-4BE6-BE9E-C4686D943862}"/>
              </a:ext>
            </a:extLst>
          </p:cNvPr>
          <p:cNvSpPr/>
          <p:nvPr/>
        </p:nvSpPr>
        <p:spPr>
          <a:xfrm>
            <a:off x="3086739" y="2790488"/>
            <a:ext cx="578882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Образование Венецианов получил в одном из московских пансионов. Среди предметов там были основы живописи, где его научили «составлять краски, делать рамки, то есть подрамки, натягивать полотно на подрамку, прокрашивать его и просушивать, рисовать карандашом на полотне и затем отделывать красками».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2138CEA-870F-4207-92F9-9192DA83FEB2}"/>
              </a:ext>
            </a:extLst>
          </p:cNvPr>
          <p:cNvSpPr/>
          <p:nvPr/>
        </p:nvSpPr>
        <p:spPr>
          <a:xfrm>
            <a:off x="2969716" y="4657194"/>
            <a:ext cx="579030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</a:rPr>
              <a:t>Он писал: «Часто по целым часам стою в Эрмитаже перед картиною и дохожу, как-то, как это сделано и отчего оно так поразительно хорошо». В музее Алексей Венецианов познакомился с несколькими художниками. У одного из них — портретиста Владимира </a:t>
            </a:r>
            <a:r>
              <a:rPr lang="ru-RU" sz="1500" dirty="0" err="1">
                <a:latin typeface="Calibri" panose="020F0502020204030204" pitchFamily="34" charset="0"/>
                <a:ea typeface="Calibri" panose="020F0502020204030204" pitchFamily="34" charset="0"/>
              </a:rPr>
              <a:t>Боровиковского</a:t>
            </a: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</a:rPr>
              <a:t> — начал брать уроки.</a:t>
            </a:r>
            <a:endParaRPr lang="ru-RU" sz="15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6E9BE73-270C-4AFD-8D5F-50633CBE3615}"/>
              </a:ext>
            </a:extLst>
          </p:cNvPr>
          <p:cNvSpPr/>
          <p:nvPr/>
        </p:nvSpPr>
        <p:spPr>
          <a:xfrm>
            <a:off x="2706032" y="6532470"/>
            <a:ext cx="62362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</a:rPr>
              <a:t>Алексей Венецианов показал в Академии художеств свой автопортрет. За него художнику присвоили звание назначенного в академики. А уже через несколько месяцев за портрет живописца Кирилла </a:t>
            </a:r>
            <a:r>
              <a:rPr lang="ru-RU" sz="1500" dirty="0" err="1">
                <a:latin typeface="Calibri" panose="020F0502020204030204" pitchFamily="34" charset="0"/>
                <a:ea typeface="Calibri" panose="020F0502020204030204" pitchFamily="34" charset="0"/>
              </a:rPr>
              <a:t>Головачевского</a:t>
            </a: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</a:rPr>
              <a:t> Венецианова назначили академиком.</a:t>
            </a:r>
            <a:endParaRPr lang="ru-RU" sz="15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66B81AB-803A-4C60-8F30-3235E4BEE700}"/>
              </a:ext>
            </a:extLst>
          </p:cNvPr>
          <p:cNvSpPr/>
          <p:nvPr/>
        </p:nvSpPr>
        <p:spPr>
          <a:xfrm>
            <a:off x="581223" y="1822639"/>
            <a:ext cx="7631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1077256-51BB-4A75-8BF6-A554FEA1569E}"/>
              </a:ext>
            </a:extLst>
          </p:cNvPr>
          <p:cNvSpPr/>
          <p:nvPr/>
        </p:nvSpPr>
        <p:spPr>
          <a:xfrm>
            <a:off x="581223" y="796907"/>
            <a:ext cx="8096639" cy="166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Алексей Гаврилович Венецианов (1780-1847) - явление исключительное в русской художественной культуре. Сын московского купца греческого происхождения, получивший домашнее художественное образование, петербургский чиновник-землемер, копировавший картины в Эрмитаже и бравший уроки живописи у В.Л.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Боровиковского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ставший его последователем, снискав официальное признание Императорской Академии художеств в качестве портретиста, - он стал и одним из реформаторов русской живописи.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1C27B2A-1E5C-40AE-822E-EC7AA7EC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35" y="2702144"/>
            <a:ext cx="2249615" cy="155097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AAA22B-9B9F-42F3-9B34-F98DAAA4C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58" y="4309621"/>
            <a:ext cx="1714357" cy="195651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4A60A26-BB6D-4035-8A8E-254A63ACC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83" y="6322637"/>
            <a:ext cx="1361420" cy="18009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9526" y="194158"/>
            <a:ext cx="88981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Начало карьеры: от </a:t>
            </a: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alibri" panose="020F0502020204030204" pitchFamily="34" charset="0"/>
              </a:rPr>
              <a:t>чиновника</a:t>
            </a: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 к художнику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3790" y="894627"/>
            <a:ext cx="13056394" cy="816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Calibri" panose="020F0502020204030204" pitchFamily="34" charset="0"/>
                <a:ea typeface="Nobile" pitchFamily="34" charset="-122"/>
                <a:cs typeface="Calibri" panose="020F0502020204030204" pitchFamily="34" charset="0"/>
              </a:rPr>
              <a:t>Венецианов служил чиновником. Параллельно занимался живописью и копированием картин. Постепенно живопись стала его основной </a:t>
            </a:r>
            <a:r>
              <a:rPr lang="en-US" dirty="0">
                <a:solidFill>
                  <a:srgbClr val="404155"/>
                </a:solidFill>
                <a:latin typeface="Calibri" panose="020F0502020204030204" pitchFamily="34" charset="0"/>
                <a:ea typeface="Nobile" pitchFamily="34" charset="-122"/>
                <a:cs typeface="Calibri" panose="020F0502020204030204" pitchFamily="34" charset="0"/>
              </a:rPr>
              <a:t>деятельностью</a:t>
            </a:r>
            <a:r>
              <a:rPr lang="en-US" sz="1750" dirty="0">
                <a:solidFill>
                  <a:srgbClr val="404155"/>
                </a:solidFill>
                <a:latin typeface="Calibri" panose="020F0502020204030204" pitchFamily="34" charset="0"/>
                <a:ea typeface="Nobile" pitchFamily="34" charset="-122"/>
                <a:cs typeface="Calibri" panose="020F0502020204030204" pitchFamily="34" charset="0"/>
              </a:rPr>
              <a:t>. Он оставил службу и полностью посвятил себя искусству.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406012" y="5488424"/>
            <a:ext cx="11602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Чиновник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12552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870319" y="5440778"/>
            <a:ext cx="17366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Живопись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881119" y="5125522"/>
            <a:ext cx="542992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1035487" y="5488424"/>
            <a:ext cx="21526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Художник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652387" y="5125522"/>
            <a:ext cx="5197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F18DAF-DD67-4891-9BAD-E9B0C93AFB63}"/>
              </a:ext>
            </a:extLst>
          </p:cNvPr>
          <p:cNvSpPr/>
          <p:nvPr/>
        </p:nvSpPr>
        <p:spPr>
          <a:xfrm>
            <a:off x="644524" y="5920808"/>
            <a:ext cx="3087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В 1802 переехал в Петербург. С 1807 по 1819 состоял на государственной службе — служил чиновником в Почтовом, а затем Лесном департаментах. 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470C90-4CAC-422D-8D70-9CCEFDBBEE83}"/>
              </a:ext>
            </a:extLst>
          </p:cNvPr>
          <p:cNvSpPr/>
          <p:nvPr/>
        </p:nvSpPr>
        <p:spPr>
          <a:xfrm>
            <a:off x="4283169" y="5859593"/>
            <a:ext cx="4510563" cy="1924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Творческую деятельность начал как портретист. В 1807 предпринял издание сатирического журнала, который был запрещен правительством. В 1812—1813 участвовал в создании большой серии карикатур на события войны с Наполеоном. Сделал много рисунков на бытовые темы.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0D3A76-49F7-4B36-8D69-36B4877627B0}"/>
              </a:ext>
            </a:extLst>
          </p:cNvPr>
          <p:cNvSpPr/>
          <p:nvPr/>
        </p:nvSpPr>
        <p:spPr>
          <a:xfrm>
            <a:off x="9506618" y="5857200"/>
            <a:ext cx="4510563" cy="166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1819 — в отставке, полностью посвятил себя живописи. Жил в своем имении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Сафонково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Тверской губернии. Создал школу, в которую принимал крепостных и детей из бедных семейств. Автор ряда записок об искусстве и о методах преподавания.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C9578C-B7F1-4C9D-A826-F8400280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84" y="1944357"/>
            <a:ext cx="2816384" cy="33769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73FCC0-4195-4227-B6A0-AC6DA7116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702" y="1945709"/>
            <a:ext cx="4226685" cy="33483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C80D16-45CE-438F-B18A-F6F8B2EE1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396" y="1958646"/>
            <a:ext cx="4574021" cy="33483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69013" y="83050"/>
            <a:ext cx="7714059" cy="640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260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Переезд в деревню и основание собственной школы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69013" y="858783"/>
            <a:ext cx="7694462" cy="980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404155"/>
                </a:solidFill>
                <a:ea typeface="Nobile" pitchFamily="34" charset="-122"/>
                <a:cs typeface="Calibri" panose="020F0502020204030204" pitchFamily="34" charset="0"/>
              </a:rPr>
              <a:t>Венецианов переехал в деревню Сафонково. Там он основал собственную художественную школу. В школе обучались талантливые крепостные крестьяне. Многие из них стали известными </a:t>
            </a:r>
            <a:r>
              <a:rPr lang="en-US" sz="1600" dirty="0" err="1">
                <a:solidFill>
                  <a:srgbClr val="404155"/>
                </a:solidFill>
                <a:ea typeface="Nobile" pitchFamily="34" charset="-122"/>
                <a:cs typeface="Calibri" panose="020F0502020204030204" pitchFamily="34" charset="0"/>
              </a:rPr>
              <a:t>художниками</a:t>
            </a:r>
            <a:r>
              <a:rPr lang="en-US" sz="1600" dirty="0">
                <a:solidFill>
                  <a:srgbClr val="404155"/>
                </a:solidFill>
                <a:ea typeface="Nobile" pitchFamily="34" charset="-122"/>
                <a:cs typeface="Calibri" panose="020F0502020204030204" pitchFamily="34" charset="0"/>
              </a:rPr>
              <a:t>.</a:t>
            </a:r>
            <a:r>
              <a:rPr lang="ru-RU" sz="1600" dirty="0">
                <a:solidFill>
                  <a:srgbClr val="404155"/>
                </a:solidFill>
                <a:ea typeface="Nobile" pitchFamily="34" charset="-122"/>
                <a:cs typeface="Calibri" panose="020F0502020204030204" pitchFamily="34" charset="0"/>
              </a:rPr>
              <a:t> </a:t>
            </a:r>
            <a:r>
              <a:rPr lang="ru-RU" sz="1600" dirty="0"/>
              <a:t>Земля </a:t>
            </a:r>
            <a:r>
              <a:rPr lang="ru-RU" sz="1600" dirty="0" err="1"/>
              <a:t>Сафонкова</a:t>
            </a:r>
            <a:r>
              <a:rPr lang="ru-RU" sz="1600" dirty="0"/>
              <a:t> кормила семью Венецианова в прямом и буквальном смысле слова. Она же и ее жители питали творчество художника. Практически все его жанровые картины родились здесь, среди округлых холмов и густых лесов, на берегу тихой речки с почти символическим названием Ворожба.</a:t>
            </a:r>
          </a:p>
          <a:p>
            <a:pPr marL="0" indent="0">
              <a:lnSpc>
                <a:spcPts val="2550"/>
              </a:lnSpc>
              <a:buNone/>
            </a:pP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29155" y="4197787"/>
            <a:ext cx="2553772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7210486" y="4209171"/>
            <a:ext cx="647476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Переезд в деревню Сафонково.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7529155" y="5423535"/>
            <a:ext cx="2553772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7179663" y="5354571"/>
            <a:ext cx="6462577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Основание художественной школы.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7529155" y="6649283"/>
            <a:ext cx="2553772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7179663" y="6649283"/>
            <a:ext cx="656885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Обучение талантливых крестьян.</a:t>
            </a:r>
            <a:endParaRPr lang="en-US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27729C-FE34-4E3E-BDD3-2C3E1B454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3" y="208722"/>
            <a:ext cx="5668880" cy="756367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686C79-069D-45AD-9E10-6A9F2A23A96B}"/>
              </a:ext>
            </a:extLst>
          </p:cNvPr>
          <p:cNvSpPr/>
          <p:nvPr/>
        </p:nvSpPr>
        <p:spPr>
          <a:xfrm>
            <a:off x="6486285" y="4170303"/>
            <a:ext cx="828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1819 - 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C0EAF7-44AF-421B-81A5-89E375604DC6}"/>
              </a:ext>
            </a:extLst>
          </p:cNvPr>
          <p:cNvSpPr/>
          <p:nvPr/>
        </p:nvSpPr>
        <p:spPr>
          <a:xfrm>
            <a:off x="6420461" y="5369003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1833 -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94ECA25-554F-40BF-BDD3-5AF669F8DBB5}"/>
              </a:ext>
            </a:extLst>
          </p:cNvPr>
          <p:cNvSpPr/>
          <p:nvPr/>
        </p:nvSpPr>
        <p:spPr>
          <a:xfrm>
            <a:off x="6420461" y="6622018"/>
            <a:ext cx="643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1842</a:t>
            </a: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9F2E69B-3653-4246-BEF2-D614089A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336" y="5457718"/>
            <a:ext cx="3080736" cy="24694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7E141C-FC68-4C73-BDD4-C54C3B1F1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2740" y="3014953"/>
            <a:ext cx="3080736" cy="21676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BBD2B3-5A19-4801-94D9-4917F817AA41}"/>
              </a:ext>
            </a:extLst>
          </p:cNvPr>
          <p:cNvSpPr txBox="1"/>
          <p:nvPr/>
        </p:nvSpPr>
        <p:spPr>
          <a:xfrm>
            <a:off x="1510748" y="7786505"/>
            <a:ext cx="4293704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«На жатве. Лето» 1820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07256" y="16610"/>
            <a:ext cx="7666473" cy="88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Calibri" panose="020F0502020204030204" pitchFamily="34" charset="0"/>
                <a:ea typeface="Corben" pitchFamily="34" charset="-122"/>
                <a:cs typeface="Calibri" panose="020F0502020204030204" pitchFamily="34" charset="0"/>
              </a:rPr>
              <a:t>Крестьянская тема в живописи Венецианова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806245"/>
            <a:ext cx="7556421" cy="3382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98696" y="4783812"/>
            <a:ext cx="8507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2290686" y="4352925"/>
            <a:ext cx="6518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05099" y="720838"/>
            <a:ext cx="2561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Calibri" panose="020F0502020204030204" pitchFamily="34" charset="0"/>
                <a:ea typeface="Nobile" pitchFamily="34" charset="-122"/>
                <a:cs typeface="Calibri" panose="020F0502020204030204" pitchFamily="34" charset="0"/>
              </a:rPr>
              <a:t>Изображение крестьянского труда.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22583" y="46988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645982" y="1655445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Отражение повседневной жизни.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953333" y="6482001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15" name="Text 12"/>
          <p:cNvSpPr/>
          <p:nvPr/>
        </p:nvSpPr>
        <p:spPr>
          <a:xfrm>
            <a:off x="1530906" y="63969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5603638" y="2497845"/>
            <a:ext cx="3296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Показ крестьянских праздников.</a:t>
            </a:r>
            <a:endParaRPr lang="en-US" sz="17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C52741-F910-4D3A-8741-9C2236156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079" y="278296"/>
            <a:ext cx="5356249" cy="737574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9F1CA8F-00A6-41FB-BF78-C8C08F04E77A}"/>
              </a:ext>
            </a:extLst>
          </p:cNvPr>
          <p:cNvSpPr/>
          <p:nvPr/>
        </p:nvSpPr>
        <p:spPr>
          <a:xfrm>
            <a:off x="1083767" y="4174456"/>
            <a:ext cx="2275238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«Гумно». 1821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9F087D-F470-4E72-BF5D-A82598C56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531" y="3026828"/>
            <a:ext cx="3055995" cy="372449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CBE47C8-C084-45EC-9E86-1C72F7708388}"/>
              </a:ext>
            </a:extLst>
          </p:cNvPr>
          <p:cNvSpPr/>
          <p:nvPr/>
        </p:nvSpPr>
        <p:spPr>
          <a:xfrm>
            <a:off x="5789474" y="6778899"/>
            <a:ext cx="2329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А. Венецианов «Жница». 1820 г.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F723104-2BA6-436D-A59B-2FD2667A4C5F}"/>
              </a:ext>
            </a:extLst>
          </p:cNvPr>
          <p:cNvSpPr/>
          <p:nvPr/>
        </p:nvSpPr>
        <p:spPr>
          <a:xfrm>
            <a:off x="9639779" y="7677856"/>
            <a:ext cx="2948308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«Утро помещицы». 1823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25D76A5-99D9-40B0-B34F-7388F1E7954D}"/>
              </a:ext>
            </a:extLst>
          </p:cNvPr>
          <p:cNvSpPr/>
          <p:nvPr/>
        </p:nvSpPr>
        <p:spPr>
          <a:xfrm>
            <a:off x="5091206" y="7569994"/>
            <a:ext cx="3028073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«Проводы рекрута». 1820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A377A1-D54F-4C5E-8745-93AF99D7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65" y="806246"/>
            <a:ext cx="4682741" cy="3399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9BB695-5A54-4A14-8AE1-78AA9641B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68" y="4455687"/>
            <a:ext cx="4649938" cy="3598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296246" y="143773"/>
            <a:ext cx="7119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Вклад в </a:t>
            </a: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alibri" panose="020F0502020204030204" pitchFamily="34" charset="0"/>
              </a:rPr>
              <a:t>развитие</a:t>
            </a: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 русского искусства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1028224" y="86520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Венецианов оказал огромное влияние на русское искусство. Он стал одним из основоположников реализма. Его школа воспитала целое поколение художников. Они продолжили развивать крестьянскую тему.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Реализм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93290" y="175118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Основоположник</a:t>
            </a:r>
            <a:r>
              <a:rPr lang="en-US" sz="175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 реализма в живописи.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5451396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216962" y="1757640"/>
            <a:ext cx="3727490" cy="383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Воспитание поколения художников.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874568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013716" y="1777881"/>
            <a:ext cx="3727490" cy="383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Развитие крестьянской темы в искусстве.</a:t>
            </a:r>
            <a:endParaRPr lang="en-US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2110A4-BB16-429F-9153-4AFE3518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0" y="2301908"/>
            <a:ext cx="3727490" cy="5134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3B604B-E928-435F-8F7C-A4743423D993}"/>
              </a:ext>
            </a:extLst>
          </p:cNvPr>
          <p:cNvSpPr txBox="1"/>
          <p:nvPr/>
        </p:nvSpPr>
        <p:spPr>
          <a:xfrm>
            <a:off x="356208" y="7624349"/>
            <a:ext cx="4629031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«Крестьянка Тверской губернии». 1840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12DDD9-E140-4529-92B1-B7ACF81EA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561" y="2301908"/>
            <a:ext cx="3895891" cy="5134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5ACF84-F1EA-4BCC-94B7-E15E7CCC4A6B}"/>
              </a:ext>
            </a:extLst>
          </p:cNvPr>
          <p:cNvSpPr txBox="1"/>
          <p:nvPr/>
        </p:nvSpPr>
        <p:spPr>
          <a:xfrm>
            <a:off x="4985239" y="7608639"/>
            <a:ext cx="408755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Григорий Сорока «Крестьянский мальчик» 1840-е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9E27E5-AC47-4F70-B758-12D4CA810386}"/>
              </a:ext>
            </a:extLst>
          </p:cNvPr>
          <p:cNvSpPr txBox="1"/>
          <p:nvPr/>
        </p:nvSpPr>
        <p:spPr>
          <a:xfrm>
            <a:off x="10013713" y="7571259"/>
            <a:ext cx="3727491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«Вот-те и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батькин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обед» 1824 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AB1CFB-E7F5-4CD8-ADC7-6FD96FC65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543" y="2301908"/>
            <a:ext cx="4109833" cy="51346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13700" y="136892"/>
            <a:ext cx="47129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Признание и наследие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432590" y="862846"/>
            <a:ext cx="7556421" cy="1219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Венецианов получил признание еще при жизни. Его работы выставлялись и </a:t>
            </a:r>
            <a:r>
              <a:rPr lang="en-US" dirty="0" err="1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пользовались</a:t>
            </a:r>
            <a:r>
              <a:rPr lang="en-US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dirty="0" err="1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успехом</a:t>
            </a:r>
            <a:r>
              <a:rPr lang="ru-RU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, а</a:t>
            </a:r>
            <a:r>
              <a:rPr lang="en-US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 наследие продолжает жить в русском искусстве. Его картины находятся в крупнейших музеях.</a:t>
            </a:r>
            <a:endParaRPr lang="en-US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102" y="2221587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5281374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622560" y="2345580"/>
            <a:ext cx="1289744" cy="800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Признание при жизни.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8912304" y="3774520"/>
            <a:ext cx="8578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ea typeface="Corben" pitchFamily="34" charset="-122"/>
                <a:cs typeface="Corben" pitchFamily="34" charset="-120"/>
              </a:rPr>
              <a:t>Наследие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8912304" y="5771793"/>
            <a:ext cx="22920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11544538" y="5281374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8912304" y="4683966"/>
            <a:ext cx="14413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Влияние на искусство.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9FC33A-E451-4E6A-B76E-A330C2744CC5}"/>
              </a:ext>
            </a:extLst>
          </p:cNvPr>
          <p:cNvSpPr txBox="1"/>
          <p:nvPr/>
        </p:nvSpPr>
        <p:spPr>
          <a:xfrm>
            <a:off x="9241718" y="2330624"/>
            <a:ext cx="5486400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Академик Императорской Академии художеств (1811)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A8BA1-1D3A-43E1-BD79-0FAEDC490491}"/>
              </a:ext>
            </a:extLst>
          </p:cNvPr>
          <p:cNvSpPr txBox="1"/>
          <p:nvPr/>
        </p:nvSpPr>
        <p:spPr>
          <a:xfrm>
            <a:off x="9374783" y="2566427"/>
            <a:ext cx="4461708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иметь официальные заказы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E105F5-DFAD-44A4-8229-6133AE69A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48" y="1995006"/>
            <a:ext cx="1121482" cy="1514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2D4CB3-B2B9-468C-91E1-E71A1CFE0C28}"/>
              </a:ext>
            </a:extLst>
          </p:cNvPr>
          <p:cNvSpPr txBox="1"/>
          <p:nvPr/>
        </p:nvSpPr>
        <p:spPr>
          <a:xfrm>
            <a:off x="8995724" y="2782959"/>
            <a:ext cx="5978387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Живописец двора Его Императорского Величества (с 1830)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AF96FB-5AF1-4A35-A5B3-11385CB50F28}"/>
              </a:ext>
            </a:extLst>
          </p:cNvPr>
          <p:cNvSpPr txBox="1"/>
          <p:nvPr/>
        </p:nvSpPr>
        <p:spPr>
          <a:xfrm>
            <a:off x="10665183" y="3410509"/>
            <a:ext cx="226115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Известные ученики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891E40-49F9-47DF-AE69-47E266890C92}"/>
              </a:ext>
            </a:extLst>
          </p:cNvPr>
          <p:cNvSpPr txBox="1"/>
          <p:nvPr/>
        </p:nvSpPr>
        <p:spPr>
          <a:xfrm>
            <a:off x="10475060" y="3846152"/>
            <a:ext cx="3592996" cy="1442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Сорока Григорий Васильевич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Мокрицкий Аполлон Николаевич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Крендовский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Евграф Фёдорович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Зарянко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Сергей Константинович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030B3CC-F488-449C-84E6-DAAC3F4CD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155" y="3617406"/>
            <a:ext cx="2203306" cy="18826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835F1A-F0E0-4AB3-A3DB-B8887AACEFF2}"/>
              </a:ext>
            </a:extLst>
          </p:cNvPr>
          <p:cNvSpPr txBox="1"/>
          <p:nvPr/>
        </p:nvSpPr>
        <p:spPr>
          <a:xfrm>
            <a:off x="5943155" y="5577690"/>
            <a:ext cx="8548279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Алексей Венецианов открыл для русского искусства красоту и поэзию народной жизни. Он стоял у истоков радикальной перестройки художественного сознания, в основе которой — обращение к реальной натуре.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269FE28-BAAF-4D50-A8ED-95AD2FCB9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485" y="6317861"/>
            <a:ext cx="1990651" cy="164560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BFAC48-C252-4C45-840A-1F44F09F1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070" y="6328799"/>
            <a:ext cx="3164803" cy="16701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8BA0A3-015C-4734-8F5F-FAB75AAE3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0722" y="6340092"/>
            <a:ext cx="1338650" cy="16698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C7DCAB2-E43A-4271-AF4F-02772BA8B4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90514" y="6399154"/>
            <a:ext cx="1638818" cy="13028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362F2DE-F185-40BC-8DEE-DF05765C7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773" y="251068"/>
            <a:ext cx="5695041" cy="772746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3A9683C-3560-495D-B0F5-ED1FB6A16D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4329" y="6340092"/>
            <a:ext cx="1249968" cy="16307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43787" y="0"/>
            <a:ext cx="7942706" cy="826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200" dirty="0" err="1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Значение</a:t>
            </a:r>
            <a:r>
              <a:rPr lang="ru-RU" sz="32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 </a:t>
            </a:r>
            <a:r>
              <a:rPr lang="en-US" sz="3200" dirty="0" err="1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Венецианова</a:t>
            </a:r>
            <a:r>
              <a:rPr lang="en-US" sz="3200" dirty="0">
                <a:solidFill>
                  <a:srgbClr val="1B1B27"/>
                </a:solidFill>
                <a:ea typeface="Corben" pitchFamily="34" charset="-122"/>
                <a:cs typeface="Corben" pitchFamily="34" charset="-120"/>
              </a:rPr>
              <a:t> сегодня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1342726" y="70768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Венецианов остается важной фигурой в русском искусстве. Его работы актуальны и сегодня. Они показывают красоту простой жизни. Они напоминают о ценности труда и человечности.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743789" y="50091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7829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937790" y="62355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784544" y="6459974"/>
            <a:ext cx="15918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endParaRPr lang="en-US" sz="2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E6D111-4FDD-42DE-A272-9BA047C1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" y="1534196"/>
            <a:ext cx="4680981" cy="6172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85294B-C7C5-4896-BE19-5678CED143DE}"/>
              </a:ext>
            </a:extLst>
          </p:cNvPr>
          <p:cNvSpPr txBox="1"/>
          <p:nvPr/>
        </p:nvSpPr>
        <p:spPr>
          <a:xfrm>
            <a:off x="794400" y="7807628"/>
            <a:ext cx="5098774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А. Венецианов «Крестьянка с васильками» 1820 г.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B7A24-8E74-4B6C-9CC7-153DFDB0DFD0}"/>
              </a:ext>
            </a:extLst>
          </p:cNvPr>
          <p:cNvSpPr txBox="1"/>
          <p:nvPr/>
        </p:nvSpPr>
        <p:spPr>
          <a:xfrm>
            <a:off x="9659742" y="7574470"/>
            <a:ext cx="397565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«Крестьянка с косой и граблями» 1824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1187E-FD81-41F6-8383-6313258AC8E5}"/>
              </a:ext>
            </a:extLst>
          </p:cNvPr>
          <p:cNvSpPr txBox="1"/>
          <p:nvPr/>
        </p:nvSpPr>
        <p:spPr>
          <a:xfrm>
            <a:off x="5893174" y="7807625"/>
            <a:ext cx="4336415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Венецианов «Девушка в платке» 1820 г.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E4881B-2214-4F27-8510-947C12B6E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955" y="1534196"/>
            <a:ext cx="4650766" cy="60343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36E277F-6F3F-48B7-AD05-18A0909A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906" y="1534195"/>
            <a:ext cx="4406468" cy="61727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9934F1-916E-41E2-87F5-534D69C5475E}"/>
              </a:ext>
            </a:extLst>
          </p:cNvPr>
          <p:cNvSpPr txBox="1"/>
          <p:nvPr/>
        </p:nvSpPr>
        <p:spPr>
          <a:xfrm>
            <a:off x="4035287" y="7498930"/>
            <a:ext cx="6559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Могила художника находится в деревне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Венецианово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(ранее — Дубровское). Здесь его похоронили в декабре 1847г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9978FB-C452-4A72-907A-A3F77C10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126" y="298174"/>
            <a:ext cx="9488557" cy="71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51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964</Words>
  <Application>Microsoft Office PowerPoint</Application>
  <PresentationFormat>Произвольный</PresentationFormat>
  <Paragraphs>74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Corben</vt:lpstr>
      <vt:lpstr>Arial</vt:lpstr>
      <vt:lpstr>Calibri</vt:lpstr>
      <vt:lpstr>Times New Roman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glavBiblio</cp:lastModifiedBy>
  <cp:revision>45</cp:revision>
  <dcterms:created xsi:type="dcterms:W3CDTF">2025-02-17T16:47:34Z</dcterms:created>
  <dcterms:modified xsi:type="dcterms:W3CDTF">2025-02-19T06:19:12Z</dcterms:modified>
</cp:coreProperties>
</file>